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2" r:id="rId3"/>
    <p:sldId id="276" r:id="rId4"/>
    <p:sldId id="277" r:id="rId5"/>
    <p:sldId id="278" r:id="rId6"/>
    <p:sldId id="284" r:id="rId7"/>
    <p:sldId id="288" r:id="rId8"/>
    <p:sldId id="281" r:id="rId9"/>
    <p:sldId id="283" r:id="rId10"/>
    <p:sldId id="289" r:id="rId11"/>
    <p:sldId id="291" r:id="rId12"/>
    <p:sldId id="286" r:id="rId13"/>
    <p:sldId id="287" r:id="rId14"/>
    <p:sldId id="285" r:id="rId15"/>
    <p:sldId id="292" r:id="rId16"/>
    <p:sldId id="293" r:id="rId17"/>
    <p:sldId id="280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  <a:srgbClr val="660033"/>
    <a:srgbClr val="FFFFFF"/>
    <a:srgbClr val="F0A334"/>
    <a:srgbClr val="232461"/>
    <a:srgbClr val="FFF0DC"/>
    <a:srgbClr val="8E96CD"/>
    <a:srgbClr val="2E34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83" autoAdjust="0"/>
    <p:restoredTop sz="92923" autoAdjust="0"/>
  </p:normalViewPr>
  <p:slideViewPr>
    <p:cSldViewPr snapToGrid="0" snapToObjects="1">
      <p:cViewPr varScale="1">
        <p:scale>
          <a:sx n="107" d="100"/>
          <a:sy n="107" d="100"/>
        </p:scale>
        <p:origin x="113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214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5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6543256336451224E-2"/>
          <c:y val="0.30348693842330304"/>
          <c:w val="0.94447231173857316"/>
          <c:h val="0.5366428693777692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Nepasitikrinusių sveikatą vaikų dalis 2022/2023 m.m.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1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2.6562499999999999E-2"/>
                  <c:y val="-6.32812461072068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E16-4D1E-8E3B-B44076577044}"/>
                </c:ext>
              </c:extLst>
            </c:dLbl>
            <c:dLbl>
              <c:idx val="1"/>
              <c:layout>
                <c:manualLayout>
                  <c:x val="-1.0937500000000057E-2"/>
                  <c:y val="-6.093749625138433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E16-4D1E-8E3B-B440765770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įvertinimo pažymėjimas</c:v>
                </c:pt>
                <c:pt idx="1">
                  <c:v>Mokinio sveikatos pažymėjimas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6.7</c:v>
                </c:pt>
                <c:pt idx="1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16-4D1E-8E3B-B44076577044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Pasitikrinusių sveikatą vaikų dalis 2022/2023 m.m.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2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3037409140761061E-2"/>
                  <c:y val="-3.62639333719002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E16-4D1E-8E3B-B44076577044}"/>
                </c:ext>
              </c:extLst>
            </c:dLbl>
            <c:dLbl>
              <c:idx val="1"/>
              <c:layout>
                <c:manualLayout>
                  <c:x val="-6.25E-2"/>
                  <c:y val="-3.515624783733712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E16-4D1E-8E3B-B440765770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įvertinimo pažymėjimas</c:v>
                </c:pt>
                <c:pt idx="1">
                  <c:v>Mokinio sveikatos pažymėjimas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93.3</c:v>
                </c:pt>
                <c:pt idx="1">
                  <c:v>98.8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16-4D1E-8E3B-B44076577044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Nepasitikrinusių sveikatą vaikų dalis 2021/2022 m.m.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3">
                  <a:shade val="9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įvertinimo pažymėjimas</c:v>
                </c:pt>
                <c:pt idx="1">
                  <c:v>Mokinio sveikatos pažymėjimas</c:v>
                </c:pt>
              </c:strCache>
            </c:strRef>
          </c:cat>
          <c:val>
            <c:numRef>
              <c:f>Lapas1!$D$2:$D$3</c:f>
              <c:numCache>
                <c:formatCode>General</c:formatCode>
                <c:ptCount val="2"/>
                <c:pt idx="0">
                  <c:v>20.8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93-4D00-9F15-1016BC496D7E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Pasitikrinusių sveikatą vaikų dalis 2021/2022 m.m.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4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4.3505487248967958E-17"/>
                  <c:y val="-5.1305834483338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C9-4654-B81E-E920BF2C0E91}"/>
                </c:ext>
              </c:extLst>
            </c:dLbl>
            <c:dLbl>
              <c:idx val="1"/>
              <c:layout>
                <c:manualLayout>
                  <c:x val="-1.1865269953110632E-3"/>
                  <c:y val="-5.64364179316719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C9-4654-B81E-E920BF2C0E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įvertinimo pažymėjimas</c:v>
                </c:pt>
                <c:pt idx="1">
                  <c:v>Mokinio sveikatos pažymėjimas</c:v>
                </c:pt>
              </c:strCache>
            </c:strRef>
          </c:cat>
          <c:val>
            <c:numRef>
              <c:f>Lapas1!$E$2:$E$3</c:f>
              <c:numCache>
                <c:formatCode>General</c:formatCode>
                <c:ptCount val="2"/>
                <c:pt idx="0">
                  <c:v>79.2</c:v>
                </c:pt>
                <c:pt idx="1">
                  <c:v>95.6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93-4D00-9F15-1016BC496D7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3581056"/>
        <c:axId val="133611520"/>
        <c:axId val="0"/>
      </c:bar3DChart>
      <c:catAx>
        <c:axId val="133581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33611520"/>
        <c:crosses val="autoZero"/>
        <c:auto val="1"/>
        <c:lblAlgn val="ctr"/>
        <c:lblOffset val="100"/>
        <c:noMultiLvlLbl val="0"/>
      </c:catAx>
      <c:valAx>
        <c:axId val="133611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33581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7840918868927727"/>
          <c:y val="1.5391750345001438E-2"/>
          <c:w val="0.65267374515661092"/>
          <c:h val="0.147319249949098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8342411360966897"/>
          <c:y val="2.6233041065964774E-2"/>
          <c:w val="0.46598856882473988"/>
          <c:h val="0.88648067468723768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2022/2023 m.m.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Vaikų, galinčių dalyvauti ugdymo veikloje be jokių apribojimų, dalis (proc.)</c:v>
                </c:pt>
                <c:pt idx="1">
                  <c:v>Vaikų, kuriems nurodytos bendrosios rekomendacijos, dalis (proc.)</c:v>
                </c:pt>
                <c:pt idx="2">
                  <c:v>Vaikų, kuriems nurodytos specialiosios rekomendacijos, dalis (proc.)</c:v>
                </c:pt>
                <c:pt idx="3">
                  <c:v>Vaikų, kuriems pritaikytas maitinimas, dalis (proc.)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86.7</c:v>
                </c:pt>
                <c:pt idx="1">
                  <c:v>13.3</c:v>
                </c:pt>
                <c:pt idx="2">
                  <c:v>2.4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8C-49B9-A70B-F90FB4533020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2021/2022 m.m.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Vaikų, galinčių dalyvauti ugdymo veikloje be jokių apribojimų, dalis (proc.)</c:v>
                </c:pt>
                <c:pt idx="1">
                  <c:v>Vaikų, kuriems nurodytos bendrosios rekomendacijos, dalis (proc.)</c:v>
                </c:pt>
                <c:pt idx="2">
                  <c:v>Vaikų, kuriems nurodytos specialiosios rekomendacijos, dalis (proc.)</c:v>
                </c:pt>
                <c:pt idx="3">
                  <c:v>Vaikų, kuriems pritaikytas maitinimas, dalis (proc.)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88.1</c:v>
                </c:pt>
                <c:pt idx="1">
                  <c:v>11.9</c:v>
                </c:pt>
                <c:pt idx="2">
                  <c:v>2.2999999999999998</c:v>
                </c:pt>
                <c:pt idx="3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E4-4826-96E2-E5FB5A2E8C3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3979648"/>
        <c:axId val="163981184"/>
        <c:axId val="0"/>
      </c:bar3DChart>
      <c:catAx>
        <c:axId val="163979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3981184"/>
        <c:crosses val="autoZero"/>
        <c:auto val="1"/>
        <c:lblAlgn val="ctr"/>
        <c:lblOffset val="100"/>
        <c:noMultiLvlLbl val="0"/>
      </c:catAx>
      <c:valAx>
        <c:axId val="1639811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3979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>
      <a:gsLst>
        <a:gs pos="0">
          <a:schemeClr val="accent5">
            <a:lumMod val="5000"/>
            <a:lumOff val="95000"/>
          </a:schemeClr>
        </a:gs>
        <a:gs pos="74000">
          <a:schemeClr val="accent5">
            <a:lumMod val="45000"/>
            <a:lumOff val="55000"/>
          </a:schemeClr>
        </a:gs>
        <a:gs pos="83000">
          <a:schemeClr val="accent5">
            <a:lumMod val="45000"/>
            <a:lumOff val="55000"/>
          </a:schemeClr>
        </a:gs>
        <a:gs pos="100000">
          <a:schemeClr val="accent5">
            <a:lumMod val="30000"/>
            <a:lumOff val="70000"/>
          </a:schemeClr>
        </a:gs>
      </a:gsLst>
      <a:lin ang="5400000" scaled="1"/>
    </a:gradFill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871766459260395E-2"/>
          <c:y val="7.5178024757087722E-2"/>
          <c:w val="0.85220183699588792"/>
          <c:h val="0.82851390922401169"/>
        </c:manualLayout>
      </c:layout>
      <c:pie3D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Proc.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5A7C-4608-82D4-7CD56019090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6-5A7C-4608-82D4-7CD56019090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5A7C-4608-82D4-7CD56019090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A7C-4608-82D4-7CD56019090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5A7C-4608-82D4-7CD56019090D}"/>
              </c:ext>
            </c:extLst>
          </c:dPt>
          <c:dLbls>
            <c:dLbl>
              <c:idx val="0"/>
              <c:layout>
                <c:manualLayout>
                  <c:x val="-3.6864621173510748E-2"/>
                  <c:y val="1.8430153986583091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3">
                          <a:lumMod val="1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783826540107948"/>
                      <c:h val="0.1461863075058382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A7C-4608-82D4-7CD56019090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A7C-4608-82D4-7CD56019090D}"/>
                </c:ext>
              </c:extLst>
            </c:dLbl>
            <c:dLbl>
              <c:idx val="2"/>
              <c:layout>
                <c:manualLayout>
                  <c:x val="-0.18364198200308576"/>
                  <c:y val="-0.3416755373767030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3">
                          <a:lumMod val="1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A7C-4608-82D4-7CD56019090D}"/>
                </c:ext>
              </c:extLst>
            </c:dLbl>
            <c:dLbl>
              <c:idx val="3"/>
              <c:layout>
                <c:manualLayout>
                  <c:x val="-4.9510746724931451E-18"/>
                  <c:y val="-0.1257153453886969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3">
                          <a:lumMod val="1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688069979527266"/>
                      <c:h val="0.1236260226258750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A7C-4608-82D4-7CD56019090D}"/>
                </c:ext>
              </c:extLst>
            </c:dLbl>
            <c:dLbl>
              <c:idx val="4"/>
              <c:layout>
                <c:manualLayout>
                  <c:x val="0.10346684438633218"/>
                  <c:y val="9.70119579075096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3">
                          <a:lumMod val="1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A7C-4608-82D4-7CD5601909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spc="0" baseline="0">
                    <a:solidFill>
                      <a:schemeClr val="accent3">
                        <a:lumMod val="1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Lapas1!$A$2:$A$6</c:f>
              <c:strCache>
                <c:ptCount val="5"/>
                <c:pt idx="0">
                  <c:v>Antsvoris</c:v>
                </c:pt>
                <c:pt idx="1">
                  <c:v>Neįvertinta</c:v>
                </c:pt>
                <c:pt idx="2">
                  <c:v>Normalus svoris</c:v>
                </c:pt>
                <c:pt idx="3">
                  <c:v>Nutukimas</c:v>
                </c:pt>
                <c:pt idx="4">
                  <c:v>Per mažas svoris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18.7</c:v>
                </c:pt>
                <c:pt idx="1">
                  <c:v>0</c:v>
                </c:pt>
                <c:pt idx="2">
                  <c:v>63.2</c:v>
                </c:pt>
                <c:pt idx="3">
                  <c:v>7.3</c:v>
                </c:pt>
                <c:pt idx="4">
                  <c:v>10.8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7C-4608-82D4-7CD56019090D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2021/2022 m.m.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0-03A0-4191-A078-A349F21EA67E}"/>
              </c:ext>
            </c:extLst>
          </c:dPt>
          <c:cat>
            <c:strRef>
              <c:f>Lapas1!$A$2:$A$6</c:f>
              <c:strCache>
                <c:ptCount val="5"/>
                <c:pt idx="0">
                  <c:v>Pagrindinė</c:v>
                </c:pt>
                <c:pt idx="1">
                  <c:v>Parengiamoji</c:v>
                </c:pt>
                <c:pt idx="2">
                  <c:v>Specialioji</c:v>
                </c:pt>
                <c:pt idx="3">
                  <c:v>Atleisti</c:v>
                </c:pt>
                <c:pt idx="4">
                  <c:v>Neįvertinta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96.8</c:v>
                </c:pt>
                <c:pt idx="1">
                  <c:v>2.7</c:v>
                </c:pt>
                <c:pt idx="2">
                  <c:v>0.3</c:v>
                </c:pt>
                <c:pt idx="3">
                  <c:v>0.2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5D-41FE-A219-4AECE543E39A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2022/2023 m.m.</c:v>
                </c:pt>
              </c:strCache>
            </c:strRef>
          </c:tx>
          <c:invertIfNegative val="0"/>
          <c:cat>
            <c:strRef>
              <c:f>Lapas1!$A$2:$A$6</c:f>
              <c:strCache>
                <c:ptCount val="5"/>
                <c:pt idx="0">
                  <c:v>Pagrindinė</c:v>
                </c:pt>
                <c:pt idx="1">
                  <c:v>Parengiamoji</c:v>
                </c:pt>
                <c:pt idx="2">
                  <c:v>Specialioji</c:v>
                </c:pt>
                <c:pt idx="3">
                  <c:v>Atleisti</c:v>
                </c:pt>
                <c:pt idx="4">
                  <c:v>Neįvertinta</c:v>
                </c:pt>
              </c:strCache>
            </c:strRef>
          </c:cat>
          <c:val>
            <c:numRef>
              <c:f>Lapas1!$C$2:$C$6</c:f>
              <c:numCache>
                <c:formatCode>General</c:formatCode>
                <c:ptCount val="5"/>
                <c:pt idx="0">
                  <c:v>96.4</c:v>
                </c:pt>
                <c:pt idx="1">
                  <c:v>3.2</c:v>
                </c:pt>
                <c:pt idx="2">
                  <c:v>3.2</c:v>
                </c:pt>
                <c:pt idx="3">
                  <c:v>0.66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5D-41FE-A219-4AECE543E3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4168064"/>
        <c:axId val="124169600"/>
        <c:axId val="0"/>
      </c:bar3DChart>
      <c:catAx>
        <c:axId val="1241680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24169600"/>
        <c:crosses val="autoZero"/>
        <c:auto val="1"/>
        <c:lblAlgn val="ctr"/>
        <c:lblOffset val="100"/>
        <c:noMultiLvlLbl val="0"/>
      </c:catAx>
      <c:valAx>
        <c:axId val="12416960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2416806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400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kpi+KPI</a:t>
            </a:r>
            <a:r>
              <a:rPr lang="en-US" dirty="0"/>
              <a:t> </a:t>
            </a:r>
            <a:r>
              <a:rPr lang="en-US" dirty="0" err="1"/>
              <a:t>indekso</a:t>
            </a:r>
            <a:r>
              <a:rPr lang="en-US" dirty="0"/>
              <a:t> </a:t>
            </a:r>
            <a:r>
              <a:rPr lang="en-US" dirty="0" err="1"/>
              <a:t>pasiskirstymas</a:t>
            </a:r>
            <a:r>
              <a:rPr lang="en-US" dirty="0"/>
              <a:t> </a:t>
            </a:r>
            <a:r>
              <a:rPr lang="en-US" dirty="0" err="1"/>
              <a:t>pagal</a:t>
            </a:r>
            <a:r>
              <a:rPr lang="en-US" dirty="0"/>
              <a:t> </a:t>
            </a:r>
            <a:r>
              <a:rPr lang="lt-LT" dirty="0"/>
              <a:t>vaikų amžių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Vaikų, neturinčių ėduonies pažeistų, plombuotų ir išrautų dantų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6 m.</c:v>
                </c:pt>
                <c:pt idx="1">
                  <c:v>7m.</c:v>
                </c:pt>
                <c:pt idx="2">
                  <c:v>8 m.</c:v>
                </c:pt>
                <c:pt idx="3">
                  <c:v>9 m.</c:v>
                </c:pt>
                <c:pt idx="4">
                  <c:v>10 m.</c:v>
                </c:pt>
                <c:pt idx="5">
                  <c:v>11 m.</c:v>
                </c:pt>
                <c:pt idx="6">
                  <c:v>12 m.</c:v>
                </c:pt>
                <c:pt idx="7">
                  <c:v>13 m.</c:v>
                </c:pt>
                <c:pt idx="8">
                  <c:v>14 m.</c:v>
                </c:pt>
                <c:pt idx="9">
                  <c:v>Bendra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</c:v>
                </c:pt>
                <c:pt idx="1">
                  <c:v>8.9</c:v>
                </c:pt>
                <c:pt idx="2">
                  <c:v>6.9</c:v>
                </c:pt>
                <c:pt idx="3">
                  <c:v>8.5</c:v>
                </c:pt>
                <c:pt idx="4">
                  <c:v>15.1</c:v>
                </c:pt>
                <c:pt idx="5">
                  <c:v>13.6</c:v>
                </c:pt>
                <c:pt idx="6">
                  <c:v>7.8</c:v>
                </c:pt>
                <c:pt idx="7">
                  <c:v>4.2</c:v>
                </c:pt>
                <c:pt idx="8">
                  <c:v>3.4</c:v>
                </c:pt>
                <c:pt idx="9">
                  <c:v>8.1999999999999993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DC-495E-A209-55448A0D19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Vaikų, neturinčių sąkandžio patologijos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6 m.</c:v>
                </c:pt>
                <c:pt idx="1">
                  <c:v>7m.</c:v>
                </c:pt>
                <c:pt idx="2">
                  <c:v>8 m.</c:v>
                </c:pt>
                <c:pt idx="3">
                  <c:v>9 m.</c:v>
                </c:pt>
                <c:pt idx="4">
                  <c:v>10 m.</c:v>
                </c:pt>
                <c:pt idx="5">
                  <c:v>11 m.</c:v>
                </c:pt>
                <c:pt idx="6">
                  <c:v>12 m.</c:v>
                </c:pt>
                <c:pt idx="7">
                  <c:v>13 m.</c:v>
                </c:pt>
                <c:pt idx="8">
                  <c:v>14 m.</c:v>
                </c:pt>
                <c:pt idx="9">
                  <c:v>Bendra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80</c:v>
                </c:pt>
                <c:pt idx="1">
                  <c:v>60</c:v>
                </c:pt>
                <c:pt idx="2">
                  <c:v>52.9</c:v>
                </c:pt>
                <c:pt idx="3">
                  <c:v>46.3</c:v>
                </c:pt>
                <c:pt idx="4">
                  <c:v>45.2</c:v>
                </c:pt>
                <c:pt idx="5">
                  <c:v>50.8</c:v>
                </c:pt>
                <c:pt idx="6">
                  <c:v>53</c:v>
                </c:pt>
                <c:pt idx="7">
                  <c:v>48.6</c:v>
                </c:pt>
                <c:pt idx="8">
                  <c:v>47.9</c:v>
                </c:pt>
                <c:pt idx="9">
                  <c:v>50.8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CF-4565-8707-C17BE76394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24193408"/>
        <c:axId val="124207488"/>
      </c:barChart>
      <c:catAx>
        <c:axId val="12419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24207488"/>
        <c:crosses val="autoZero"/>
        <c:auto val="1"/>
        <c:lblAlgn val="ctr"/>
        <c:lblOffset val="100"/>
        <c:noMultiLvlLbl val="0"/>
      </c:catAx>
      <c:valAx>
        <c:axId val="124207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2419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2022/2023 m.m.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Labai žemas</c:v>
                </c:pt>
                <c:pt idx="1">
                  <c:v>Žemas</c:v>
                </c:pt>
                <c:pt idx="2">
                  <c:v>Vidutinis</c:v>
                </c:pt>
                <c:pt idx="3">
                  <c:v>Aukštas</c:v>
                </c:pt>
                <c:pt idx="4">
                  <c:v>Labai aukštas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14.9</c:v>
                </c:pt>
                <c:pt idx="1">
                  <c:v>16.7</c:v>
                </c:pt>
                <c:pt idx="2">
                  <c:v>30.5</c:v>
                </c:pt>
                <c:pt idx="3">
                  <c:v>18.2</c:v>
                </c:pt>
                <c:pt idx="4">
                  <c:v>19.7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3B-49A4-B4BB-5625FDDB30B2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2021/2022 m.m.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Labai žemas</c:v>
                </c:pt>
                <c:pt idx="1">
                  <c:v>Žemas</c:v>
                </c:pt>
                <c:pt idx="2">
                  <c:v>Vidutinis</c:v>
                </c:pt>
                <c:pt idx="3">
                  <c:v>Aukštas</c:v>
                </c:pt>
                <c:pt idx="4">
                  <c:v>Labai aukštas</c:v>
                </c:pt>
              </c:strCache>
            </c:strRef>
          </c:cat>
          <c:val>
            <c:numRef>
              <c:f>Lapas1!$C$2:$C$6</c:f>
              <c:numCache>
                <c:formatCode>General</c:formatCode>
                <c:ptCount val="5"/>
                <c:pt idx="0">
                  <c:v>13.7</c:v>
                </c:pt>
                <c:pt idx="1">
                  <c:v>17.3</c:v>
                </c:pt>
                <c:pt idx="2">
                  <c:v>29.8</c:v>
                </c:pt>
                <c:pt idx="3">
                  <c:v>17.3</c:v>
                </c:pt>
                <c:pt idx="4">
                  <c:v>29.7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46-488B-A795-D585DC318FE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25702144"/>
        <c:axId val="125704832"/>
      </c:barChart>
      <c:catAx>
        <c:axId val="125702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25704832"/>
        <c:crosses val="autoZero"/>
        <c:auto val="1"/>
        <c:lblAlgn val="ctr"/>
        <c:lblOffset val="100"/>
        <c:noMultiLvlLbl val="0"/>
      </c:catAx>
      <c:valAx>
        <c:axId val="125704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25702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405073350984791E-2"/>
          <c:y val="1.937395163810883E-2"/>
          <c:w val="0.80351688209411198"/>
          <c:h val="0.52147179486720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Vaikų, neturinčių ėduonies pažeistų, plombuotų ir išrautų dantų, dalis (proc.) 2022/2023 m.m.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1 kl.</c:v>
                </c:pt>
                <c:pt idx="1">
                  <c:v>2kl.</c:v>
                </c:pt>
                <c:pt idx="2">
                  <c:v>3 kl.</c:v>
                </c:pt>
                <c:pt idx="3">
                  <c:v>4 kl.</c:v>
                </c:pt>
                <c:pt idx="4">
                  <c:v>5kl.</c:v>
                </c:pt>
                <c:pt idx="5">
                  <c:v>6 kl.</c:v>
                </c:pt>
                <c:pt idx="6">
                  <c:v>7 kl.</c:v>
                </c:pt>
                <c:pt idx="7">
                  <c:v>8 kl.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8.9</c:v>
                </c:pt>
                <c:pt idx="1">
                  <c:v>6.9</c:v>
                </c:pt>
                <c:pt idx="2">
                  <c:v>8.3000000000000007</c:v>
                </c:pt>
                <c:pt idx="3">
                  <c:v>13.3</c:v>
                </c:pt>
                <c:pt idx="4">
                  <c:v>13.7</c:v>
                </c:pt>
                <c:pt idx="5">
                  <c:v>8.3000000000000007</c:v>
                </c:pt>
                <c:pt idx="6">
                  <c:v>4.4000000000000004</c:v>
                </c:pt>
                <c:pt idx="7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B9-467B-9C33-FAF793D0ED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Vaikų, neturinčių sąkandžio patologijos, dalis (proc.) 2022/2023 m.m.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1 kl.</c:v>
                </c:pt>
                <c:pt idx="1">
                  <c:v>2kl.</c:v>
                </c:pt>
                <c:pt idx="2">
                  <c:v>3 kl.</c:v>
                </c:pt>
                <c:pt idx="3">
                  <c:v>4 kl.</c:v>
                </c:pt>
                <c:pt idx="4">
                  <c:v>5kl.</c:v>
                </c:pt>
                <c:pt idx="5">
                  <c:v>6 kl.</c:v>
                </c:pt>
                <c:pt idx="6">
                  <c:v>7 kl.</c:v>
                </c:pt>
                <c:pt idx="7">
                  <c:v>8 kl.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63.3</c:v>
                </c:pt>
                <c:pt idx="1">
                  <c:v>54</c:v>
                </c:pt>
                <c:pt idx="2">
                  <c:v>42.9</c:v>
                </c:pt>
                <c:pt idx="3">
                  <c:v>46.7</c:v>
                </c:pt>
                <c:pt idx="4">
                  <c:v>51.1</c:v>
                </c:pt>
                <c:pt idx="5">
                  <c:v>53.7</c:v>
                </c:pt>
                <c:pt idx="6">
                  <c:v>50.4</c:v>
                </c:pt>
                <c:pt idx="7">
                  <c:v>45.6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B9-467B-9C33-FAF793D0ED4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Vaikų, neturinčių ėduonies pažeistų, plombuotų ir išrautų dantų, dalis (proc.)2021/2022 m.m.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1 kl.</c:v>
                </c:pt>
                <c:pt idx="1">
                  <c:v>2kl.</c:v>
                </c:pt>
                <c:pt idx="2">
                  <c:v>3 kl.</c:v>
                </c:pt>
                <c:pt idx="3">
                  <c:v>4 kl.</c:v>
                </c:pt>
                <c:pt idx="4">
                  <c:v>5kl.</c:v>
                </c:pt>
                <c:pt idx="5">
                  <c:v>6 kl.</c:v>
                </c:pt>
                <c:pt idx="6">
                  <c:v>7 kl.</c:v>
                </c:pt>
                <c:pt idx="7">
                  <c:v>8 kl.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10.1</c:v>
                </c:pt>
                <c:pt idx="1">
                  <c:v>10.3</c:v>
                </c:pt>
                <c:pt idx="2">
                  <c:v>9.1999999999999993</c:v>
                </c:pt>
                <c:pt idx="3">
                  <c:v>8.8000000000000007</c:v>
                </c:pt>
                <c:pt idx="4">
                  <c:v>10.9</c:v>
                </c:pt>
                <c:pt idx="5">
                  <c:v>9.3000000000000007</c:v>
                </c:pt>
                <c:pt idx="6">
                  <c:v>11.8</c:v>
                </c:pt>
                <c:pt idx="7">
                  <c:v>4.0999999999999996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59-4373-BFFE-917845AB08F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Vaikų, neturinčių sąkandžio patologijos, dalis (proc.)2021/2022 m.m.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1 kl.</c:v>
                </c:pt>
                <c:pt idx="1">
                  <c:v>2kl.</c:v>
                </c:pt>
                <c:pt idx="2">
                  <c:v>3 kl.</c:v>
                </c:pt>
                <c:pt idx="3">
                  <c:v>4 kl.</c:v>
                </c:pt>
                <c:pt idx="4">
                  <c:v>5kl.</c:v>
                </c:pt>
                <c:pt idx="5">
                  <c:v>6 kl.</c:v>
                </c:pt>
                <c:pt idx="6">
                  <c:v>7 kl.</c:v>
                </c:pt>
                <c:pt idx="7">
                  <c:v>8 kl.</c:v>
                </c:pt>
              </c:strCache>
            </c:strRef>
          </c:cat>
          <c:val>
            <c:numRef>
              <c:f>Sheet1!$E$2:$E$9</c:f>
              <c:numCache>
                <c:formatCode>General</c:formatCode>
                <c:ptCount val="8"/>
                <c:pt idx="0">
                  <c:v>66.7</c:v>
                </c:pt>
                <c:pt idx="1">
                  <c:v>50</c:v>
                </c:pt>
                <c:pt idx="2">
                  <c:v>63.2</c:v>
                </c:pt>
                <c:pt idx="3">
                  <c:v>51.3</c:v>
                </c:pt>
                <c:pt idx="4">
                  <c:v>48.7</c:v>
                </c:pt>
                <c:pt idx="5">
                  <c:v>50.9</c:v>
                </c:pt>
                <c:pt idx="6">
                  <c:v>49</c:v>
                </c:pt>
                <c:pt idx="7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59-4373-BFFE-917845AB08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5745792"/>
        <c:axId val="125751680"/>
      </c:barChart>
      <c:catAx>
        <c:axId val="12574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25751680"/>
        <c:crosses val="autoZero"/>
        <c:auto val="1"/>
        <c:lblAlgn val="ctr"/>
        <c:lblOffset val="100"/>
        <c:noMultiLvlLbl val="0"/>
      </c:catAx>
      <c:valAx>
        <c:axId val="125751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25745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78069702240504"/>
          <c:y val="0.67344645417477511"/>
          <c:w val="0.79382050471774412"/>
          <c:h val="0.312258300249950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0.06343</cdr:x>
      <cdr:y>0</cdr:y>
    </cdr:from>
    <cdr:to>
      <cdr:x>0.97384</cdr:x>
      <cdr:y>0.21408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306215" y="0"/>
          <a:ext cx="4395469" cy="777052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B216F1-A487-6141-BE73-BCFF633BBA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7240BD-A6DB-4145-986F-074A06A3D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1266F-4811-5249-8447-4BBF36FA167B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802BCE-7367-F749-AF14-3EA6EF445F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B901A8-DB78-7B42-9AF4-8323B01EBE0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968F4-68D2-F24D-B6E5-49781D30C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3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08B3B-7D1A-2944-891A-746EFB2446D5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6331CC-8A06-6844-B66C-D2205B6DB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52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6331CC-8A06-6844-B66C-D2205B6DB5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52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1369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559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3410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5869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4918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922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7098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B564B1B-61ED-C442-86AB-4C2AF1E53F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99382"/>
            <a:ext cx="6943344" cy="1035658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Short subtitle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1F221-997F-ED49-809C-691CF821C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6176" y="1704110"/>
            <a:ext cx="10674096" cy="2898244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solidFill>
                  <a:schemeClr val="bg1"/>
                </a:solidFill>
              </a:defRPr>
            </a:lvl1pPr>
          </a:lstStyle>
          <a:p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Title name sit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amet</a:t>
            </a:r>
            <a:endParaRPr lang="en-GB" cap="all" dirty="0">
              <a:latin typeface="Rando" pitchFamily="2" charset="77"/>
              <a:ea typeface="+mj-ea"/>
              <a:cs typeface="Rando" pitchFamily="2" charset="77"/>
            </a:endParaRPr>
          </a:p>
          <a:p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dolor</a:t>
            </a:r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delenit</a:t>
            </a:r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augue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117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DCA5614-4765-F541-AA05-8DC729D230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0237" y="0"/>
            <a:ext cx="5211763" cy="6858000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19D824D-901D-534F-A3DF-45E978844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6018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CE252206-42D5-D847-BE35-DDBBCC0E17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6019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E8F16DF9-0B8E-B844-81F8-8A49EAC030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5320" y="3036272"/>
            <a:ext cx="5078009" cy="30806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659ACDB6-E28F-7640-AB17-4ACE9C313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3620352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538886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5389563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77749F-8390-E243-ADCB-58126340A3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72300" y="0"/>
            <a:ext cx="5219700" cy="6858000"/>
          </a:xfrm>
          <a:prstGeom prst="rect">
            <a:avLst/>
          </a:prstGeom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CA5C77E7-B9F8-4E40-BB44-C84CB6A90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CA13886-5608-4848-ABA7-8B1690CF9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5320" y="3036271"/>
            <a:ext cx="5085723" cy="308066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155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3C3CE9EE-5F09-D847-95F9-1179A60D71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33794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Title name lorem </a:t>
            </a:r>
            <a:r>
              <a:rPr lang="en-GB" dirty="0" err="1"/>
              <a:t>laoreet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dolor</a:t>
            </a:r>
            <a:r>
              <a:rPr lang="en-GB" dirty="0"/>
              <a:t> ipsum long</a:t>
            </a:r>
            <a:endParaRPr lang="en-US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514FC6B4-6C83-694F-ABD9-039F4F7B971D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55639" y="2327275"/>
            <a:ext cx="10337944" cy="35544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1CB6C9A1-E5D3-004F-B30C-FD7B186EA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1C05F0C5-5E0E-0541-9928-23C9A7295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855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B564B1B-61ED-C442-86AB-4C2AF1E53F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78598"/>
            <a:ext cx="3408240" cy="133003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bg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Phone: (8 46) 39 8908</a:t>
            </a:r>
          </a:p>
          <a:p>
            <a:r>
              <a:rPr lang="en-US" dirty="0"/>
              <a:t>Email: </a:t>
            </a:r>
            <a:r>
              <a:rPr lang="en-US" dirty="0" err="1"/>
              <a:t>informacija@ku.lt</a:t>
            </a:r>
            <a:endParaRPr lang="en-US" dirty="0"/>
          </a:p>
          <a:p>
            <a:r>
              <a:rPr lang="en-US" dirty="0"/>
              <a:t>Web: </a:t>
            </a:r>
            <a:r>
              <a:rPr lang="en-US" dirty="0" err="1"/>
              <a:t>ku.lt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48F23E-95A5-D34A-AE4F-61DCCD2D3A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38129" y="4969560"/>
            <a:ext cx="4593360" cy="1330037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FFFFFF"/>
                </a:solidFill>
                <a:latin typeface="Space Grotesk Medium" pitchFamily="2" charset="77"/>
              </a:defRPr>
            </a:lvl1pPr>
            <a:lvl2pPr marL="457200" indent="0">
              <a:buNone/>
              <a:defRPr sz="2000">
                <a:solidFill>
                  <a:srgbClr val="FFFFFF"/>
                </a:solidFill>
              </a:defRPr>
            </a:lvl2pPr>
            <a:lvl3pPr marL="914400" indent="0">
              <a:buNone/>
              <a:defRPr sz="2000">
                <a:solidFill>
                  <a:srgbClr val="FFFFFF"/>
                </a:solidFill>
              </a:defRPr>
            </a:lvl3pPr>
            <a:lvl4pPr marL="1371600" indent="0">
              <a:buNone/>
              <a:defRPr sz="2000">
                <a:solidFill>
                  <a:srgbClr val="FFFFFF"/>
                </a:solidFill>
              </a:defRPr>
            </a:lvl4pPr>
            <a:lvl5pPr marL="1828800" indent="0">
              <a:buNone/>
              <a:defRPr sz="2000">
                <a:solidFill>
                  <a:srgbClr val="FFFFFF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34D1"/>
              </a:buClr>
              <a:buSzPct val="130000"/>
              <a:buFont typeface="System Font Regular"/>
              <a:buNone/>
              <a:tabLst/>
              <a:defRPr/>
            </a:pPr>
            <a:r>
              <a:rPr lang="lt-LT" dirty="0"/>
              <a:t>Klaipėdos universiteto miestelis</a:t>
            </a:r>
          </a:p>
          <a:p>
            <a:r>
              <a:rPr lang="en-US" dirty="0" err="1"/>
              <a:t>Herkaus</a:t>
            </a:r>
            <a:r>
              <a:rPr lang="en-US" dirty="0"/>
              <a:t> </a:t>
            </a:r>
            <a:r>
              <a:rPr lang="en-US" dirty="0" err="1"/>
              <a:t>Manto</a:t>
            </a:r>
            <a:r>
              <a:rPr lang="en-US" dirty="0"/>
              <a:t> g. </a:t>
            </a:r>
          </a:p>
          <a:p>
            <a:r>
              <a:rPr lang="en-US" dirty="0"/>
              <a:t>84</a:t>
            </a:r>
            <a:r>
              <a:rPr lang="lt-LT" dirty="0"/>
              <a:t>92294, Klaipėda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9384C7A-DF3F-4A43-8DD4-55607F417E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175" y="2465593"/>
            <a:ext cx="10646664" cy="1926813"/>
          </a:xfr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solidFill>
                  <a:srgbClr val="FFFFFF"/>
                </a:solidFill>
              </a:defRPr>
            </a:lvl1pPr>
          </a:lstStyle>
          <a:p>
            <a:r>
              <a:rPr lang="lt-LT" cap="all" dirty="0">
                <a:latin typeface="Rando" pitchFamily="2" charset="77"/>
                <a:ea typeface="+mj-ea"/>
                <a:cs typeface="Rando" pitchFamily="2" charset="77"/>
              </a:rPr>
              <a:t>Ačiū už dėmesį.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174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05397-1F87-F14A-ACB1-BA54218D2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518648" cy="3629764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 dirty="0" err="1"/>
              <a:t>SubTitle</a:t>
            </a:r>
            <a:r>
              <a:rPr lang="en-GB" dirty="0"/>
              <a:t> name sit </a:t>
            </a:r>
            <a:r>
              <a:rPr lang="en-GB" dirty="0" err="1"/>
              <a:t>amet</a:t>
            </a:r>
            <a:r>
              <a:rPr lang="en-GB" dirty="0"/>
              <a:t/>
            </a:r>
            <a:br>
              <a:rPr lang="en-GB" dirty="0"/>
            </a:b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delenit</a:t>
            </a:r>
            <a:r>
              <a:rPr lang="en-GB" dirty="0"/>
              <a:t> </a:t>
            </a:r>
            <a:r>
              <a:rPr lang="en-GB" dirty="0" err="1"/>
              <a:t>augue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34FD66A-C518-6449-9B72-E4F39E7163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99382"/>
            <a:ext cx="7821168" cy="1035658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Short subtitle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US" dirty="0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74B2D354-5C62-1546-905E-5EA0E7757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5807EA1C-0B7D-104F-BD2D-AD921CA79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24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708050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AECA5613-BBA8-3247-8C23-C6C11CB92A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7080504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BBEAD1B-79C1-7644-925C-4BE866F2AE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1" y="3036272"/>
            <a:ext cx="10391331" cy="3080660"/>
          </a:xfrm>
        </p:spPr>
        <p:txBody>
          <a:bodyPr numCol="2" spcCol="68400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endParaRPr lang="en-GB" dirty="0"/>
          </a:p>
          <a:p>
            <a:pPr lvl="0"/>
            <a:endParaRPr lang="en-GB" dirty="0"/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.  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AB665C60-CFE9-6C4F-849D-5F21A322F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E9E9118-CA02-1A46-BF34-27EEA114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475862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1" y="3036272"/>
            <a:ext cx="4758627" cy="3080659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5F5F7C9D-B18B-DB44-B48A-087CF275FE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16040" y="2279800"/>
            <a:ext cx="475862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FC9A1E51-B952-2D43-9A5E-C1619A3266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341" y="3036272"/>
            <a:ext cx="4758627" cy="3080659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C3CE9EE-5F09-D847-95F9-1179A60D71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EBEF01F2-4A47-074E-9A98-1AB491A6B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13C932D9-9C52-AA46-9D45-4CFE4F24C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3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1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2" y="3172698"/>
            <a:ext cx="3184460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117DD34E-063D-3544-8558-07E6B7496F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03427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9ACEB0C-0E5A-E84E-98DC-0866BA5F9A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02727" y="3172698"/>
            <a:ext cx="3185161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72D5925-2ACA-B14E-9384-DC6451D6E8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52233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A5CEC0E-7A24-7846-9AD5-63784A7ECF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51533" y="3172698"/>
            <a:ext cx="3185161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388E1294-6D5F-3943-8D82-D6CD173B4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E09680DF-DA23-5446-B0D4-85C80DD5D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2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rgbClr val="2E34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BAFD4-14C8-DF4F-9B7E-EC9E4551AE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994136" cy="5037940"/>
          </a:xfrm>
        </p:spPr>
        <p:txBody>
          <a:bodyPr anchor="ctr"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„Lorem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“</a:t>
            </a:r>
            <a:endParaRPr lang="en-US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B4ECD8BB-E8B8-A642-86E4-03FB3C475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DAF5DAD8-2FAC-EF41-8DF8-A00100F85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06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301" y="3036272"/>
            <a:ext cx="5078667" cy="308065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DCA5614-4765-F541-AA05-8DC729D230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211763" cy="6858000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52AB1442-B251-F64D-BE4D-A87573ADD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08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62BA00-DF4C-C442-9442-DCB113D6A9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22605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DAAB076-4FC2-794D-BDFA-71B64573BE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A457828-4A46-C645-8FE1-7935672FFA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C48C7443-5B90-2E42-8A23-6C51F3D0BA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301" y="3036272"/>
            <a:ext cx="5078667" cy="30806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33B3858C-63E1-C14A-8F32-CD43F89D8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58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E42AF1-7AD8-7A4F-8FB7-8B1CD6814B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6166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450D8542-3CD8-FF48-AAF9-F542954DED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6166" y="5249999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67DB947E-6E27-E14F-A73A-8F357BE9D7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72843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27061E79-3994-6E40-8107-E0E018A5EF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72843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8FE3634C-5838-9144-8782-4B74580198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09520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790DB474-A66C-8E41-A82E-11B2F75CCB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09520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BF65707C-5733-B049-9ABB-BA2B09172A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05696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B236B4BD-18A5-8347-BCBC-5136C9798BE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05696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E79DDB3-EBDA-694E-8566-9F1BC6484E9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6416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25BA650A-C2AF-AE41-BE69-10260E3E687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72843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D8142567-A5C1-DC47-A690-040CEFB1AD4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39270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D12546E0-2C18-F048-B922-908B2A35FCA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05696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AFF9FBAA-AD5D-A44C-8273-DE1DD8FC4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356E5849-014B-044B-8DAB-E324C4D5D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34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1C32FF-65EB-0A49-B966-F80FFF6C0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46664" cy="19268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75F679-7423-3B4C-A754-9532BE3F1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97641"/>
            <a:ext cx="10646664" cy="35050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0236B-8E81-E942-83B4-17BE52BD40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2198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00" baseline="0">
                <a:solidFill>
                  <a:srgbClr val="8E96CD"/>
                </a:solidFill>
                <a:latin typeface="Space Grotesk" pitchFamily="2" charset="77"/>
              </a:defRPr>
            </a:lvl1pPr>
          </a:lstStyle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3A18A-24B4-9E40-80B1-0BEECEC88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41664" y="62198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400" baseline="0">
                <a:solidFill>
                  <a:srgbClr val="8E96CD"/>
                </a:solidFill>
                <a:latin typeface="Space Grotesk" pitchFamily="2" charset="77"/>
              </a:defRPr>
            </a:lvl1pPr>
          </a:lstStyle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2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3" r:id="rId4"/>
    <p:sldLayoutId id="2147483658" r:id="rId5"/>
    <p:sldLayoutId id="2147483652" r:id="rId6"/>
    <p:sldLayoutId id="2147483651" r:id="rId7"/>
    <p:sldLayoutId id="2147483655" r:id="rId8"/>
    <p:sldLayoutId id="2147483659" r:id="rId9"/>
    <p:sldLayoutId id="2147483654" r:id="rId10"/>
    <p:sldLayoutId id="2147483656" r:id="rId11"/>
    <p:sldLayoutId id="2147483660" r:id="rId12"/>
    <p:sldLayoutId id="2147483661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kern="1200" cap="all" baseline="0">
          <a:solidFill>
            <a:srgbClr val="2E34D1"/>
          </a:solidFill>
          <a:latin typeface="Rando" pitchFamily="2" charset="77"/>
          <a:ea typeface="+mj-ea"/>
          <a:cs typeface="Rando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BC374E7-D3F1-2843-977A-B6E659619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176" y="5315451"/>
            <a:ext cx="11095551" cy="84635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Visuomenės sveikatos specialistė</a:t>
            </a:r>
          </a:p>
          <a:p>
            <a:pPr algn="ctr">
              <a:lnSpc>
                <a:spcPct val="100000"/>
              </a:lnSpc>
            </a:pPr>
            <a:r>
              <a:rPr lang="lt-L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Aira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Plataunaitė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D8568-8448-2740-89CC-8FE3774E3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6177" y="2838875"/>
            <a:ext cx="10964978" cy="219558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lt-LT" sz="2800" b="1" dirty="0">
                <a:solidFill>
                  <a:srgbClr val="FFFF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lt-LT" sz="2800" b="1" dirty="0" smtClean="0">
                <a:solidFill>
                  <a:srgbClr val="FFFF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Klaipėdos Gedminų progimnaziją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lankančių vaikų profilaktinių sveikatos patikrinimų</a:t>
            </a:r>
          </a:p>
          <a:p>
            <a:pPr algn="ctr">
              <a:lnSpc>
                <a:spcPct val="150000"/>
              </a:lnSpc>
            </a:pP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lt-L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2022-2023 </a:t>
            </a:r>
            <a:r>
              <a:rPr kumimoji="0" lang="lt-LT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m.m</a:t>
            </a: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duomenų analizė</a:t>
            </a:r>
            <a:r>
              <a:rPr kumimoji="0" lang="lt-LT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lt-LT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en-GB" sz="3500" cap="all" dirty="0">
              <a:solidFill>
                <a:srgbClr val="F0A334"/>
              </a:solidFill>
              <a:latin typeface="Montserrat Medium" pitchFamily="2" charset="0"/>
              <a:ea typeface="+mj-ea"/>
              <a:cs typeface="Rando" pitchFamily="2" charset="77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132" y="467517"/>
            <a:ext cx="3996267" cy="9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14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738567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335280" y="2794898"/>
            <a:ext cx="12445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FIZINIO LAVINIMO GRUPĖS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13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A799D80-5C3C-4D84-80E9-1FA3667CE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704" y="363682"/>
            <a:ext cx="10518648" cy="1037662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Vaikų pasiskirstymas pagal fizinio ugdymo grupes </a:t>
            </a:r>
            <a:r>
              <a:rPr lang="lt-LT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2021-2023m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. (proc.)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C68887A-438E-44F7-84F7-74E7B968D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304" y="6353298"/>
            <a:ext cx="5760021" cy="344932"/>
          </a:xfrm>
        </p:spPr>
        <p:txBody>
          <a:bodyPr/>
          <a:lstStyle/>
          <a:p>
            <a:r>
              <a:rPr lang="lt-LT" sz="2400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2400" i="1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9D42C4F-D37D-45C8-9287-B43E45566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969381-6070-C14C-AC19-9F0CCB6EE0F1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graphicFrame>
        <p:nvGraphicFramePr>
          <p:cNvPr id="7" name="Turinio vietos rezervavimo ženklas 3">
            <a:extLst>
              <a:ext uri="{FF2B5EF4-FFF2-40B4-BE49-F238E27FC236}">
                <a16:creationId xmlns:a16="http://schemas.microsoft.com/office/drawing/2014/main" id="{78CF1E3F-5F11-407D-8ED2-FDD04B1A8E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1279642"/>
              </p:ext>
            </p:extLst>
          </p:nvPr>
        </p:nvGraphicFramePr>
        <p:xfrm>
          <a:off x="798536" y="1140031"/>
          <a:ext cx="10850920" cy="5213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529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738567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0" y="3044279"/>
            <a:ext cx="12445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DANTŲ BŪKLĖ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22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7D0F48D-AF35-4328-956B-9AB032C4D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086" y="529936"/>
            <a:ext cx="11815828" cy="571500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Dantų ėduonies intensyvumo (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kpi+KPI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indeksas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lt-LT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lt-LT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lt-LT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E7333EA7-11B6-480F-A3FE-0EEDED486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8086" y="6404841"/>
            <a:ext cx="5760021" cy="344932"/>
          </a:xfrm>
        </p:spPr>
        <p:txBody>
          <a:bodyPr/>
          <a:lstStyle/>
          <a:p>
            <a:r>
              <a:rPr lang="lt-LT" sz="1800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1800" i="1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63932157-C1A5-4B58-A007-D5DE3C822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Rounded Rectangle 1">
            <a:extLst>
              <a:ext uri="{FF2B5EF4-FFF2-40B4-BE49-F238E27FC236}">
                <a16:creationId xmlns:a16="http://schemas.microsoft.com/office/drawing/2014/main" id="{D15348CB-008E-4339-BA9B-98E40F36DCF9}"/>
              </a:ext>
            </a:extLst>
          </p:cNvPr>
          <p:cNvSpPr/>
          <p:nvPr/>
        </p:nvSpPr>
        <p:spPr>
          <a:xfrm>
            <a:off x="8581680" y="1101436"/>
            <a:ext cx="2592288" cy="1461204"/>
          </a:xfrm>
          <a:prstGeom prst="roundRect">
            <a:avLst/>
          </a:prstGeom>
          <a:solidFill>
            <a:srgbClr val="F79646">
              <a:lumMod val="40000"/>
              <a:lumOff val="6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kpi+KPI indekso ribos: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Labai žemas - mažiau nei 1,2.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Žemas - 1,2-2,6.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Vidutinis 2,7-4,4.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Aukštas 4,5-6,5.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Labai aukštas - daugiau nei 6,5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lt-LT" altLang="lt-LT" sz="16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Content Placeholder 5">
            <a:extLst>
              <a:ext uri="{FF2B5EF4-FFF2-40B4-BE49-F238E27FC236}">
                <a16:creationId xmlns:a16="http://schemas.microsoft.com/office/drawing/2014/main" id="{AFAA3433-C84B-4953-8EB2-9CDF9A7C2F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4058551"/>
              </p:ext>
            </p:extLst>
          </p:nvPr>
        </p:nvGraphicFramePr>
        <p:xfrm>
          <a:off x="251519" y="1554728"/>
          <a:ext cx="6569958" cy="4657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8BA50A40-2265-4F4A-B520-9576C21136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1915494"/>
              </p:ext>
            </p:extLst>
          </p:nvPr>
        </p:nvGraphicFramePr>
        <p:xfrm>
          <a:off x="6821477" y="2562640"/>
          <a:ext cx="4827979" cy="3994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4104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5C94A02-8450-4C63-901E-AA0FB5E80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3127" y="280693"/>
            <a:ext cx="12275127" cy="1091628"/>
          </a:xfrm>
        </p:spPr>
        <p:txBody>
          <a:bodyPr/>
          <a:lstStyle/>
          <a:p>
            <a:pPr algn="ctr"/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Vaikai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turintys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sveikus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dantis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2021/</a:t>
            </a:r>
            <a:r>
              <a:rPr lang="en-US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lt-LT" altLang="lt-LT" sz="2800" b="1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2-2022/</a:t>
            </a:r>
            <a:r>
              <a:rPr lang="en-US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lt-LT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m.m.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2D9DC9DA-20FE-4EA5-AADD-5C783ACF8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590" y="6384256"/>
            <a:ext cx="5760021" cy="344932"/>
          </a:xfrm>
        </p:spPr>
        <p:txBody>
          <a:bodyPr/>
          <a:lstStyle/>
          <a:p>
            <a:r>
              <a:rPr lang="lt-LT" sz="1800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1800" i="1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181F1B6E-E2DB-48B7-BA07-DBF72A408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467E9C3E-6B40-4A77-BD13-25497B7B10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7006538"/>
              </p:ext>
            </p:extLst>
          </p:nvPr>
        </p:nvGraphicFramePr>
        <p:xfrm>
          <a:off x="887460" y="1274885"/>
          <a:ext cx="9452293" cy="5583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500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A8DC2ED-70E4-435D-A114-1BAA3A72C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495579"/>
            <a:ext cx="10337944" cy="470776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Apibendrinimas</a:t>
            </a:r>
            <a:r>
              <a:rPr lang="lt-LT" altLang="lt-LT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altLang="lt-LT" sz="2800" b="1" dirty="0">
                <a:latin typeface="Times New Roman" pitchFamily="18" charset="0"/>
                <a:cs typeface="Times New Roman" pitchFamily="18" charset="0"/>
              </a:rPr>
            </a:br>
            <a:endParaRPr lang="en-US" sz="2800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62967E23-CE3C-4A52-96BF-F8EC90491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8B5605-C213-4EF6-9870-0E604483E106}"/>
              </a:ext>
            </a:extLst>
          </p:cNvPr>
          <p:cNvSpPr txBox="1"/>
          <p:nvPr/>
        </p:nvSpPr>
        <p:spPr>
          <a:xfrm>
            <a:off x="542544" y="1405246"/>
            <a:ext cx="11355047" cy="466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• 20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lt-LT" sz="27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m. profilaktiškai sveikatą pasitikrino </a:t>
            </a:r>
            <a:r>
              <a:rPr lang="lt-LT" sz="2700" dirty="0" smtClean="0">
                <a:latin typeface="Times New Roman" pitchFamily="18" charset="0"/>
                <a:cs typeface="Times New Roman" pitchFamily="18" charset="0"/>
              </a:rPr>
              <a:t>98,8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proc. vaikų. Dantų ir žandikaulių įvertinimą atliko </a:t>
            </a:r>
            <a:r>
              <a:rPr lang="lt-LT" sz="2700" dirty="0" smtClean="0">
                <a:latin typeface="Times New Roman" pitchFamily="18" charset="0"/>
                <a:cs typeface="Times New Roman" pitchFamily="18" charset="0"/>
              </a:rPr>
              <a:t>93,3 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proc. vaikų. Įsigaliojus naujai Mokinio sveikatos pažymėjimo formai, nebenurodomi vaikų organų sistemų sutrikimai, bet šeimos gydytojas pateikia bendras arba specialiąsias rekomendacijas, kurių turi būti laikomasi vaikams dalyvaujant ugdymo veikloje. </a:t>
            </a:r>
            <a:r>
              <a:rPr lang="lt-LT" sz="2700" dirty="0" smtClean="0">
                <a:latin typeface="Times New Roman" pitchFamily="18" charset="0"/>
                <a:cs typeface="Times New Roman" pitchFamily="18" charset="0"/>
              </a:rPr>
              <a:t>13,3 </a:t>
            </a:r>
            <a:r>
              <a:rPr lang="lt-LT" sz="2700" dirty="0" smtClean="0">
                <a:latin typeface="Times New Roman" pitchFamily="18" charset="0"/>
                <a:cs typeface="Times New Roman" pitchFamily="18" charset="0"/>
              </a:rPr>
              <a:t>proc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. vaikų buvo nurodytos bendros, o </a:t>
            </a:r>
            <a:r>
              <a:rPr lang="lt-LT" sz="2700" dirty="0" smtClean="0">
                <a:latin typeface="Times New Roman" pitchFamily="18" charset="0"/>
                <a:cs typeface="Times New Roman" pitchFamily="18" charset="0"/>
              </a:rPr>
              <a:t>2,4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proc. vaikų – specialiosios rekomendacijos. Pritaikytas maitinimas </a:t>
            </a:r>
            <a:r>
              <a:rPr lang="lt-LT" sz="2700" dirty="0" smtClean="0">
                <a:latin typeface="Times New Roman" pitchFamily="18" charset="0"/>
                <a:cs typeface="Times New Roman" pitchFamily="18" charset="0"/>
              </a:rPr>
              <a:t>buvo </a:t>
            </a:r>
            <a:r>
              <a:rPr lang="lt-LT" sz="2700" dirty="0" smtClean="0">
                <a:latin typeface="Times New Roman" pitchFamily="18" charset="0"/>
                <a:cs typeface="Times New Roman" pitchFamily="18" charset="0"/>
              </a:rPr>
              <a:t>priskirtas </a:t>
            </a:r>
            <a:r>
              <a:rPr lang="lt-LT" sz="2700" dirty="0" smtClean="0">
                <a:latin typeface="Times New Roman" pitchFamily="18" charset="0"/>
                <a:cs typeface="Times New Roman" pitchFamily="18" charset="0"/>
              </a:rPr>
              <a:t>1 proc. vaikų.</a:t>
            </a:r>
            <a:endParaRPr lang="lt-LT" sz="27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20</a:t>
            </a:r>
            <a:r>
              <a:rPr lang="en-US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m. 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proc.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vaikų turėjo per didelį, o 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proc.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vaik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ų – per mažą svorį.</a:t>
            </a:r>
          </a:p>
          <a:p>
            <a:pPr lvl="0" algn="just"/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20</a:t>
            </a:r>
            <a:r>
              <a:rPr lang="en-US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m. 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96,4 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proc. 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vaikų, priskirti pagrindinei fizinio ugdymo grupei.</a:t>
            </a:r>
          </a:p>
          <a:p>
            <a:pPr lvl="0" algn="just"/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m. 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8,2</a:t>
            </a:r>
            <a:r>
              <a:rPr lang="en-US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proc. v</a:t>
            </a:r>
            <a:r>
              <a:rPr lang="lt-LT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aikų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neturėjo ėduonies pažeistų dantų.  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50,8 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proc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vaikų neturėjo </a:t>
            </a:r>
            <a:r>
              <a:rPr lang="lt-LT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sąkandžio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patologijos. </a:t>
            </a:r>
          </a:p>
        </p:txBody>
      </p:sp>
    </p:spTree>
    <p:extLst>
      <p:ext uri="{BB962C8B-B14F-4D97-AF65-F5344CB8AC3E}">
        <p14:creationId xmlns:p14="http://schemas.microsoft.com/office/powerpoint/2010/main" val="182293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093FDDB-5B18-48E7-ABF8-BFB4AE934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024" y="280692"/>
            <a:ext cx="10337944" cy="808949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Rekomendacijos</a:t>
            </a:r>
            <a:r>
              <a:rPr lang="lt-LT" altLang="lt-LT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altLang="lt-LT" sz="2800" b="1" dirty="0">
                <a:latin typeface="Times New Roman" pitchFamily="18" charset="0"/>
                <a:cs typeface="Times New Roman" pitchFamily="18" charset="0"/>
              </a:rPr>
            </a:br>
            <a:endParaRPr lang="en-US" sz="2800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49D0577C-FFA1-4B8D-BC2B-C3812C52C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8425FD-4FD4-40E5-AADC-73FF805CB3D4}"/>
              </a:ext>
            </a:extLst>
          </p:cNvPr>
          <p:cNvSpPr txBox="1"/>
          <p:nvPr/>
        </p:nvSpPr>
        <p:spPr>
          <a:xfrm>
            <a:off x="542544" y="1113636"/>
            <a:ext cx="11103191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• Tikslinga vaikų tėvus įtraukti į sveikatos stiprinimo veiklas – organizuoti ir vykdyti mokymus, apimančius aiškią, išsamią ir patikimą informaciją apie mitybą, fizinį aktyvumą.</a:t>
            </a:r>
          </a:p>
          <a:p>
            <a:pPr lvl="0" algn="just"/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• Būtina vaikų sveikatos priežiūrą vykdyti visomis kryptimis, ypatingą dėmesį skiriant regos sutrikimų profilaktikai: tinkamai aplinkai (žaidimų vieta, sėdėjimo poza, apšvietimas, laiko leidimas prie kompiuterio ir televizoriaus), poilsiui (akių mankštelės), pilnavertei mitybai bei profilaktiniam regėjimo tikrinimui. </a:t>
            </a:r>
          </a:p>
          <a:p>
            <a:pPr lvl="0" algn="just"/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• Mažinti gyvensenos rizikos veiksnius, kurie sąlygotų kvėpavimo sistemos ligas, didelį dėmesį skiriant profilaktikai (tinkama higiena, mityba, fizinis aktyvumas darbo – poilsio režimas).</a:t>
            </a:r>
          </a:p>
        </p:txBody>
      </p:sp>
    </p:spTree>
    <p:extLst>
      <p:ext uri="{BB962C8B-B14F-4D97-AF65-F5344CB8AC3E}">
        <p14:creationId xmlns:p14="http://schemas.microsoft.com/office/powerpoint/2010/main" val="228092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898777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0" y="3234284"/>
            <a:ext cx="12445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AČIŪ UŽ DĖMESĮ!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6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BC374E7-D3F1-2843-977A-B6E659619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168" y="2708696"/>
            <a:ext cx="10964979" cy="3743863"/>
          </a:xfrm>
        </p:spPr>
        <p:txBody>
          <a:bodyPr>
            <a:noAutofit/>
          </a:bodyPr>
          <a:lstStyle/>
          <a:p>
            <a:pPr algn="ctr"/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 RASITE:</a:t>
            </a:r>
          </a:p>
          <a:p>
            <a:pPr algn="ctr"/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Taikos</a:t>
            </a:r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76, </a:t>
            </a:r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Klaipėda</a:t>
            </a:r>
            <a:endParaRPr lang="es-E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Tel. (8 46) 234796</a:t>
            </a: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El. p. </a:t>
            </a:r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info@sveikatosbiuras.lt</a:t>
            </a:r>
            <a:endParaRPr lang="es-E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www.sveikatosbiuras.lt</a:t>
            </a: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www.facebook.com/biuras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378" y="519397"/>
            <a:ext cx="3996267" cy="9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6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68" y="269385"/>
            <a:ext cx="2993687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665018" y="1622632"/>
            <a:ext cx="110678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VAIKŲ SVEIKATOS ANALIZĖS APRAŠYMAS </a:t>
            </a:r>
            <a:r>
              <a:rPr kumimoji="0" lang="lt-LT" altLang="lt-LT" sz="2800" b="1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0" lang="en-US" altLang="lt-LT" sz="2800" b="1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</a:t>
            </a:r>
            <a:r>
              <a:rPr kumimoji="0" lang="lt-LT" altLang="lt-LT" sz="2800" b="1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F71C-1152-4B52-A432-8AC0803DE61C}"/>
              </a:ext>
            </a:extLst>
          </p:cNvPr>
          <p:cNvSpPr txBox="1"/>
          <p:nvPr/>
        </p:nvSpPr>
        <p:spPr>
          <a:xfrm>
            <a:off x="558140" y="2518810"/>
            <a:ext cx="11281559" cy="2735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/>
            <a:r>
              <a:rPr lang="lt-LT" altLang="lt-LT" sz="36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lt-LT" altLang="lt-LT" sz="2800" dirty="0">
                <a:latin typeface="Times New Roman" pitchFamily="18" charset="0"/>
                <a:cs typeface="Times New Roman" pitchFamily="18" charset="0"/>
              </a:rPr>
              <a:t>Lietuvos Respublikos sveikatos apsaugos ministro 2016 m. sausio 26 d. įsakymu Nr. V-93 patvirtintos Lietuvos higienos normos HN 75:2016 „Ikimokyklinio ir priešmokyklinio ugdymo programų vykdymo bendrieji sveikatos saugos reikalavimai“ 79 punkte nurodyta, kad priimant vaiką į įstaigą ir vėliau kiekvienais metais turi būti pateiktas sveikatos pažymėjimas. 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None/>
            </a:pPr>
            <a:endParaRPr lang="lt-LT" altLang="lt-LT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78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783772" y="1229592"/>
            <a:ext cx="110678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VAIKŲ SVEIKATOS ANALIZĖS APRAŠYMAS (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F71C-1152-4B52-A432-8AC0803DE61C}"/>
              </a:ext>
            </a:extLst>
          </p:cNvPr>
          <p:cNvSpPr txBox="1"/>
          <p:nvPr/>
        </p:nvSpPr>
        <p:spPr>
          <a:xfrm>
            <a:off x="463137" y="1930451"/>
            <a:ext cx="1150719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lt-LT" altLang="lt-LT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Duomenys apie vaikų sveikatos būklę gaunami iš statistinės apskaitos formos Nr. E027-1 „Mokinio sveikatos pažymėjimas“, patvirtintos Lietuvos Respublikos sveikatos apsaugos ministro 2019 m. gegužės 14 d. įsakymu Nr. V-565 „Dėl elektroninės statistinės apskaitos formos Nr. E027-1 „Mokinio sveikatos pažymėjimas“ patvirtinimo“. </a:t>
            </a:r>
            <a:endParaRPr kumimoji="0" lang="en-US" altLang="lt-L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5108B-D702-448B-A3E9-5FC4CC06493A}"/>
              </a:ext>
            </a:extLst>
          </p:cNvPr>
          <p:cNvSpPr txBox="1"/>
          <p:nvPr/>
        </p:nvSpPr>
        <p:spPr>
          <a:xfrm>
            <a:off x="463138" y="4331108"/>
            <a:ext cx="11376562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•</a:t>
            </a:r>
            <a:r>
              <a:rPr kumimoji="0" lang="lt-LT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lt-LT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uo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2020 m. sausio 1 d. 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</a:t>
            </a:r>
            <a:r>
              <a:rPr kumimoji="0" lang="lt-LT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ažymėjim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ai 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teik</a:t>
            </a:r>
            <a:r>
              <a:rPr kumimoji="0" lang="en-US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iami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per Elektroninės sveikatos paslaugų ir bendradarbiavimo infrastruktūros informacinę sistemą (ESPBI IS). Elektroniniu būdu užpildyti ir pasirašyti 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</a:t>
            </a:r>
            <a:r>
              <a:rPr kumimoji="0" lang="lt-LT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ažymėjimai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perduodami į Higienos instituto Vaikų sveikatos stebėsenos informacinę sistemą (VSS IS). </a:t>
            </a: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755F41A8-3F74-4152-9F67-FCA237509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68" y="269385"/>
            <a:ext cx="2993683" cy="67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22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69" y="269385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225630" y="1296043"/>
            <a:ext cx="124453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VAIKŲ SVEIKATOS ANALIZĖS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REZULTATŲ SVARBA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F71C-1152-4B52-A432-8AC0803DE61C}"/>
              </a:ext>
            </a:extLst>
          </p:cNvPr>
          <p:cNvSpPr txBox="1"/>
          <p:nvPr/>
        </p:nvSpPr>
        <p:spPr>
          <a:xfrm>
            <a:off x="878774" y="2721931"/>
            <a:ext cx="1068779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lt-LT" altLang="lt-LT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kumimoji="0" lang="lt-LT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Kasmetinių</a:t>
            </a:r>
            <a:r>
              <a:rPr kumimoji="0" lang="en-US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lt-LT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vaikų profilaktinių patikrinimų duomenys reikalingi kryptingai planuoti ir įgyvendinti sveikatos priežiūrą įstaigoje, organizuoti tikslesnes sveikatos stiprinimo priemones, susijusias su ligų ir traumų profilaktika.</a:t>
            </a:r>
            <a:r>
              <a:rPr kumimoji="0" lang="en-US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lt-LT" altLang="lt-LT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9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839400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0" y="3044279"/>
            <a:ext cx="12445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PASITIKRINĘ SVEIKATĄ VAIKAI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315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C2888B6-4BF9-412C-B572-B922F5A85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6877" y="258730"/>
            <a:ext cx="12343312" cy="1262507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Pasitikrinę ir nepasitikrinę sveikatą vaikai</a:t>
            </a:r>
            <a:b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2021/2022-2022/2023 </a:t>
            </a:r>
            <a:r>
              <a:rPr lang="lt-LT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. (proc.)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0770A92B-1BDC-46BF-8050-9B9F33F8D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305" y="6384648"/>
            <a:ext cx="5760021" cy="344932"/>
          </a:xfrm>
        </p:spPr>
        <p:txBody>
          <a:bodyPr/>
          <a:lstStyle/>
          <a:p>
            <a:r>
              <a:rPr lang="lt-LT" sz="1800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1800" i="1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05B0D0D-8C57-4591-9A27-257AEC9BC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32C1B8E9-74A4-4B1F-8D72-659652EB95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7123804"/>
              </p:ext>
            </p:extLst>
          </p:nvPr>
        </p:nvGraphicFramePr>
        <p:xfrm>
          <a:off x="296320" y="1772185"/>
          <a:ext cx="10703507" cy="4950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095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88367AA-3346-4808-8711-9802E6B63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06" y="280693"/>
            <a:ext cx="11972603" cy="1429354"/>
          </a:xfrm>
        </p:spPr>
        <p:txBody>
          <a:bodyPr/>
          <a:lstStyle/>
          <a:p>
            <a:pPr algn="ctr"/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Bendrosios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ir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specialiosios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rekomendacijos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,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/>
            </a:r>
            <a:b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</a:b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pritaikytas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maitinimas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/>
            </a:r>
            <a:b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</a:br>
            <a:r>
              <a:rPr lang="lt-LT" altLang="lt-LT" sz="2800" b="1" dirty="0" smtClean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2021/2022-2022/2023 </a:t>
            </a:r>
            <a:r>
              <a:rPr lang="lt-LT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. (proc.)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7EB55ED1-1D70-46E5-AA37-93AD9996D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2806" y="6384648"/>
            <a:ext cx="5760021" cy="344932"/>
          </a:xfrm>
        </p:spPr>
        <p:txBody>
          <a:bodyPr/>
          <a:lstStyle/>
          <a:p>
            <a:r>
              <a:rPr lang="lt-LT" sz="1800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1800" i="1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9F3293B-0BE9-4321-91C1-74D5678E8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7" name="Turinio vietos rezervavimo ženklas 5">
            <a:extLst>
              <a:ext uri="{FF2B5EF4-FFF2-40B4-BE49-F238E27FC236}">
                <a16:creationId xmlns:a16="http://schemas.microsoft.com/office/drawing/2014/main" id="{92DB1379-569B-4C4C-A5FA-4CC01650C7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9776483"/>
              </p:ext>
            </p:extLst>
          </p:nvPr>
        </p:nvGraphicFramePr>
        <p:xfrm>
          <a:off x="542544" y="1471613"/>
          <a:ext cx="10905269" cy="491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430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788581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550718" y="3044279"/>
            <a:ext cx="124453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KŪNO MASĖS INDEKSAS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(TOLIAU – KMI)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69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71CF02C-5189-4E35-8064-B3A69C476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14" y="23774"/>
            <a:ext cx="11756571" cy="1258761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Vaikų pasiskirstymas pagal KMI, </a:t>
            </a:r>
            <a:br>
              <a:rPr lang="lt-LT" altLang="lt-LT" sz="28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lt-LT" sz="28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2022-2023 </a:t>
            </a:r>
            <a:r>
              <a:rPr lang="lt-LT" altLang="lt-LT" sz="2800" b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 (proc.)</a:t>
            </a:r>
            <a:endParaRPr lang="en-US" sz="2800" dirty="0">
              <a:solidFill>
                <a:srgbClr val="660033"/>
              </a:solidFill>
            </a:endParaRP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310F08EC-004E-4402-A6C0-94BBF8589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135" y="6212182"/>
            <a:ext cx="5760021" cy="344932"/>
          </a:xfrm>
        </p:spPr>
        <p:txBody>
          <a:bodyPr/>
          <a:lstStyle/>
          <a:p>
            <a:r>
              <a:rPr lang="lt-LT" altLang="lt-LT" sz="2800" i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Šaltinis: VSS IS</a:t>
            </a:r>
          </a:p>
          <a:p>
            <a:endParaRPr lang="en-US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88869F13-6F17-4E67-890B-BA1DDB502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4EBA5BD-5682-41D1-B683-9938253061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3478951"/>
              </p:ext>
            </p:extLst>
          </p:nvPr>
        </p:nvGraphicFramePr>
        <p:xfrm>
          <a:off x="542544" y="1282535"/>
          <a:ext cx="10917936" cy="585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281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2E34D0"/>
      </a:dk2>
      <a:lt2>
        <a:srgbClr val="FEFFFF"/>
      </a:lt2>
      <a:accent1>
        <a:srgbClr val="8D95CC"/>
      </a:accent1>
      <a:accent2>
        <a:srgbClr val="2E34D0"/>
      </a:accent2>
      <a:accent3>
        <a:srgbClr val="D5D7E8"/>
      </a:accent3>
      <a:accent4>
        <a:srgbClr val="151967"/>
      </a:accent4>
      <a:accent5>
        <a:srgbClr val="626A92"/>
      </a:accent5>
      <a:accent6>
        <a:srgbClr val="040415"/>
      </a:accent6>
      <a:hlink>
        <a:srgbClr val="000000"/>
      </a:hlink>
      <a:folHlink>
        <a:srgbClr val="8D95CC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1656</TotalTime>
  <Words>639</Words>
  <Application>Microsoft Office PowerPoint</Application>
  <PresentationFormat>Plačiaekranė</PresentationFormat>
  <Paragraphs>80</Paragraphs>
  <Slides>18</Slides>
  <Notes>8</Notes>
  <HiddenSlides>0</HiddenSlides>
  <MMClips>0</MMClips>
  <ScaleCrop>false</ScaleCrop>
  <HeadingPairs>
    <vt:vector size="6" baseType="variant">
      <vt:variant>
        <vt:lpstr>Naudojami šriftai</vt:lpstr>
      </vt:variant>
      <vt:variant>
        <vt:i4>9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18</vt:i4>
      </vt:variant>
    </vt:vector>
  </HeadingPairs>
  <TitlesOfParts>
    <vt:vector size="28" baseType="lpstr">
      <vt:lpstr>Arial</vt:lpstr>
      <vt:lpstr>Calibri</vt:lpstr>
      <vt:lpstr>Montserrat Medium</vt:lpstr>
      <vt:lpstr>Rando</vt:lpstr>
      <vt:lpstr>Segoe UI Symbol</vt:lpstr>
      <vt:lpstr>System Font Regular</vt:lpstr>
      <vt:lpstr>Space Grotesk</vt:lpstr>
      <vt:lpstr>Space Grotesk Medium</vt:lpstr>
      <vt:lpstr>Times New Roman</vt:lpstr>
      <vt:lpstr>Office Theme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Pasitikrinę ir nepasitikrinę sveikatą vaikai  2021/2022-2022/2023 m.m. (proc.)</vt:lpstr>
      <vt:lpstr>Bendrosios ir specialiosios rekomendacijos, pritaikytas maitinimas 2021/2022-2022/2023 m.m. (proc.)</vt:lpstr>
      <vt:lpstr>„PowerPoint“ pateiktis</vt:lpstr>
      <vt:lpstr>Vaikų pasiskirstymas pagal KMI,  2022-2023 m.M. (proc.)</vt:lpstr>
      <vt:lpstr>„PowerPoint“ pateiktis</vt:lpstr>
      <vt:lpstr>Vaikų pasiskirstymas pagal fizinio ugdymo grupes 2021-2023m. (proc.)</vt:lpstr>
      <vt:lpstr>„PowerPoint“ pateiktis</vt:lpstr>
      <vt:lpstr>Dantų ėduonies intensyvumo (kpi+KPI) indeksas  2022/2023 m.m.</vt:lpstr>
      <vt:lpstr>Vaikai, turintys sveikus dantis,  2021/2022-2022/2023 m.m.</vt:lpstr>
      <vt:lpstr>Apibendrinimas </vt:lpstr>
      <vt:lpstr>Rekomendacijos </vt:lpstr>
      <vt:lpstr>„PowerPoint“ pateiktis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Aiste Ginaityte</dc:creator>
  <cp:lastModifiedBy>Darbuotojas</cp:lastModifiedBy>
  <cp:revision>87</cp:revision>
  <dcterms:created xsi:type="dcterms:W3CDTF">2019-07-24T07:24:43Z</dcterms:created>
  <dcterms:modified xsi:type="dcterms:W3CDTF">2022-12-02T13:13:53Z</dcterms:modified>
</cp:coreProperties>
</file>