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1" r:id="rId12"/>
    <p:sldId id="286" r:id="rId13"/>
    <p:sldId id="287" r:id="rId14"/>
    <p:sldId id="285" r:id="rId15"/>
    <p:sldId id="292" r:id="rId16"/>
    <p:sldId id="293" r:id="rId17"/>
    <p:sldId id="28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83" autoAdjust="0"/>
    <p:restoredTop sz="92923" autoAdjust="0"/>
  </p:normalViewPr>
  <p:slideViewPr>
    <p:cSldViewPr snapToGrid="0" snapToObjects="1">
      <p:cViewPr varScale="1">
        <p:scale>
          <a:sx n="107" d="100"/>
          <a:sy n="107" d="100"/>
        </p:scale>
        <p:origin x="48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darbalapis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43256336451224E-2"/>
          <c:y val="0.30348693842330304"/>
          <c:w val="0.94447231173857316"/>
          <c:h val="0.53664286937776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Pasitikrinusių sveikatą vaikų dalis 2021/2022 m.m.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5891500795019802E-4"/>
                  <c:y val="-7.61077616435965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1.041994927456954E-2"/>
                  <c:y val="-7.11987628426179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79.2</c:v>
                </c:pt>
                <c:pt idx="1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 2022/2023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223936136071993E-2"/>
                  <c:y val="-8.5004476131071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2.4116488175324219E-2"/>
                  <c:y val="-6.85050045407683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Lapas1!$C$2:$C$3</c:f>
              <c:numCache>
                <c:formatCode>General</c:formatCode>
                <c:ptCount val="2"/>
                <c:pt idx="0">
                  <c:v>93.3</c:v>
                </c:pt>
                <c:pt idx="1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Pasitikrinusių sveikatą vaikų dalis 2023/2024 m.m.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9663174882774403E-2"/>
                  <c:y val="-4.8740542759171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B1D-42CE-8139-FCFC8F8E5C6E}"/>
                </c:ext>
              </c:extLst>
            </c:dLbl>
            <c:dLbl>
              <c:idx val="1"/>
              <c:layout>
                <c:manualLayout>
                  <c:x val="2.7290120892152537E-2"/>
                  <c:y val="-6.4132293104172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B1D-42CE-8139-FCFC8F8E5C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Lapas1!$D$2:$D$3</c:f>
              <c:numCache>
                <c:formatCode>General</c:formatCode>
                <c:ptCount val="2"/>
                <c:pt idx="0">
                  <c:v>92.47</c:v>
                </c:pt>
                <c:pt idx="1">
                  <c:v>99.25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3-4D00-9F15-1016BC496D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581056"/>
        <c:axId val="133611520"/>
        <c:axId val="0"/>
      </c:bar3DChart>
      <c:catAx>
        <c:axId val="1335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33611520"/>
        <c:crosses val="autoZero"/>
        <c:auto val="1"/>
        <c:lblAlgn val="ctr"/>
        <c:lblOffset val="100"/>
        <c:noMultiLvlLbl val="0"/>
      </c:catAx>
      <c:valAx>
        <c:axId val="1336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358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493013644966885E-3"/>
          <c:y val="1.5391750345001438E-2"/>
          <c:w val="0.99202046581555003"/>
          <c:h val="0.1473192499490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2021/2022 m.m.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Mokinių, galinčių dalyvauti ugdymo veikloje be jokių apribojimų, dalis (%)</c:v>
                </c:pt>
                <c:pt idx="1">
                  <c:v>Mokinių, kuriems nurodytos bendrosios rekomendacijos, dalis (%)</c:v>
                </c:pt>
                <c:pt idx="2">
                  <c:v>Mokinių, kuriems nurodytos specialiosios rekomendacijos, dalis (%)</c:v>
                </c:pt>
                <c:pt idx="3">
                  <c:v>Mokinių, kuriems pritaikytas maitinimas, dalis (%)
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88.1</c:v>
                </c:pt>
                <c:pt idx="1">
                  <c:v>11.9</c:v>
                </c:pt>
                <c:pt idx="2">
                  <c:v>2.2999999999999998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6-40E4-A4AD-E299426CC63D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 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Mokinių, galinčių dalyvauti ugdymo veikloje be jokių apribojimų, dalis (%)</c:v>
                </c:pt>
                <c:pt idx="1">
                  <c:v>Mokinių, kuriems nurodytos bendrosios rekomendacijos, dalis (%)</c:v>
                </c:pt>
                <c:pt idx="2">
                  <c:v>Mokinių, kuriems nurodytos specialiosios rekomendacijos, dalis (%)</c:v>
                </c:pt>
                <c:pt idx="3">
                  <c:v>Mokinių, kuriems pritaikytas maitinimas, dalis (%)
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86.7</c:v>
                </c:pt>
                <c:pt idx="1">
                  <c:v>13.3</c:v>
                </c:pt>
                <c:pt idx="2">
                  <c:v>2.4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06-40E4-A4AD-E299426CC63D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Mokinių, galinčių dalyvauti ugdymo veikloje be jokių apribojimų, dalis (%)</c:v>
                </c:pt>
                <c:pt idx="1">
                  <c:v>Mokinių, kuriems nurodytos bendrosios rekomendacijos, dalis (%)</c:v>
                </c:pt>
                <c:pt idx="2">
                  <c:v>Mokinių, kuriems nurodytos specialiosios rekomendacijos, dalis (%)</c:v>
                </c:pt>
                <c:pt idx="3">
                  <c:v>Mokinių, kuriems pritaikytas maitinimas, dalis (%)
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89.9</c:v>
                </c:pt>
                <c:pt idx="1">
                  <c:v>10.1</c:v>
                </c:pt>
                <c:pt idx="2">
                  <c:v>2.9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06-40E4-A4AD-E299426CC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587448"/>
        <c:axId val="347563832"/>
      </c:barChart>
      <c:catAx>
        <c:axId val="347587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7563832"/>
        <c:crosses val="autoZero"/>
        <c:auto val="1"/>
        <c:lblAlgn val="ctr"/>
        <c:lblOffset val="100"/>
        <c:noMultiLvlLbl val="0"/>
      </c:catAx>
      <c:valAx>
        <c:axId val="347563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7587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2021/2022 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Mokinių, turinčių per mažą svorį, dalis (%)</c:v>
                </c:pt>
                <c:pt idx="1">
                  <c:v>Mokinių, turinčių normalų svorį, dalis (%)</c:v>
                </c:pt>
                <c:pt idx="2">
                  <c:v>Mokinių, turinčių antsvorį, dalis (%)
</c:v>
                </c:pt>
                <c:pt idx="3">
                  <c:v>Mokinių, turinčių nutukimą, dalis (%) 
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10.9</c:v>
                </c:pt>
                <c:pt idx="1">
                  <c:v>60.1</c:v>
                </c:pt>
                <c:pt idx="2">
                  <c:v>20.5</c:v>
                </c:pt>
                <c:pt idx="3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C-4004-962D-089D3E5F04AB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 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Mokinių, turinčių per mažą svorį, dalis (%)</c:v>
                </c:pt>
                <c:pt idx="1">
                  <c:v>Mokinių, turinčių normalų svorį, dalis (%)</c:v>
                </c:pt>
                <c:pt idx="2">
                  <c:v>Mokinių, turinčių antsvorį, dalis (%)
</c:v>
                </c:pt>
                <c:pt idx="3">
                  <c:v>Mokinių, turinčių nutukimą, dalis (%) 
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10.8</c:v>
                </c:pt>
                <c:pt idx="1">
                  <c:v>63.4</c:v>
                </c:pt>
                <c:pt idx="2">
                  <c:v>18.3</c:v>
                </c:pt>
                <c:pt idx="3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C-4004-962D-089D3E5F04AB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Mokinių, turinčių per mažą svorį, dalis (%)</c:v>
                </c:pt>
                <c:pt idx="1">
                  <c:v>Mokinių, turinčių normalų svorį, dalis (%)</c:v>
                </c:pt>
                <c:pt idx="2">
                  <c:v>Mokinių, turinčių antsvorį, dalis (%)
</c:v>
                </c:pt>
                <c:pt idx="3">
                  <c:v>Mokinių, turinčių nutukimą, dalis (%) 
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11.6</c:v>
                </c:pt>
                <c:pt idx="1">
                  <c:v>65.7</c:v>
                </c:pt>
                <c:pt idx="2">
                  <c:v>16.899999999999999</c:v>
                </c:pt>
                <c:pt idx="3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FC-4004-962D-089D3E5F0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9799944"/>
        <c:axId val="409797648"/>
      </c:barChart>
      <c:catAx>
        <c:axId val="40979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9797648"/>
        <c:crosses val="autoZero"/>
        <c:auto val="1"/>
        <c:lblAlgn val="ctr"/>
        <c:lblOffset val="100"/>
        <c:noMultiLvlLbl val="0"/>
      </c:catAx>
      <c:valAx>
        <c:axId val="40979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979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36201188377301"/>
          <c:y val="0.9372538737116336"/>
          <c:w val="0.51440602094091548"/>
          <c:h val="6.2746126288366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2021/2022 m.m.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03A0-4191-A078-A349F21EA67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96.8</c:v>
                </c:pt>
                <c:pt idx="1">
                  <c:v>2.7</c:v>
                </c:pt>
                <c:pt idx="2">
                  <c:v>0.3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96.4</c:v>
                </c:pt>
                <c:pt idx="1">
                  <c:v>3.2</c:v>
                </c:pt>
                <c:pt idx="2">
                  <c:v>3.2</c:v>
                </c:pt>
                <c:pt idx="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2023/2024 m.m.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96.6</c:v>
                </c:pt>
                <c:pt idx="1">
                  <c:v>2.5</c:v>
                </c:pt>
                <c:pt idx="2">
                  <c:v>0.8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CF-4636-8D08-3A0C76650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2021/2022 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Mokinių, turinčių labai žemą bendrą (KPI+kpi) indeksą, dalis (%)</c:v>
                </c:pt>
                <c:pt idx="1">
                  <c:v>Mokinių, turinčių žemą bendrą (KPI+kpi) indeksą, dalis (%)</c:v>
                </c:pt>
                <c:pt idx="2">
                  <c:v>Mokinių, turinčių vidutinį bendrą (KPI+kpi) indeksą, dalis (%)</c:v>
                </c:pt>
                <c:pt idx="3">
                  <c:v>Mokinių, turinčių aukštą bendrą (KPI+kpi) indeksą, dalis (%)</c:v>
                </c:pt>
                <c:pt idx="4">
                  <c:v>Mokinių, turinčių labai aukštą bendrą (KPI+kpi) indeksą, dalis (%)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32.61</c:v>
                </c:pt>
                <c:pt idx="1">
                  <c:v>13.48</c:v>
                </c:pt>
                <c:pt idx="2">
                  <c:v>23.32</c:v>
                </c:pt>
                <c:pt idx="3">
                  <c:v>13.61</c:v>
                </c:pt>
                <c:pt idx="4">
                  <c:v>16.98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1-4936-B0A9-1D70FF7F4A08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 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Mokinių, turinčių labai žemą bendrą (KPI+kpi) indeksą, dalis (%)</c:v>
                </c:pt>
                <c:pt idx="1">
                  <c:v>Mokinių, turinčių žemą bendrą (KPI+kpi) indeksą, dalis (%)</c:v>
                </c:pt>
                <c:pt idx="2">
                  <c:v>Mokinių, turinčių vidutinį bendrą (KPI+kpi) indeksą, dalis (%)</c:v>
                </c:pt>
                <c:pt idx="3">
                  <c:v>Mokinių, turinčių aukštą bendrą (KPI+kpi) indeksą, dalis (%)</c:v>
                </c:pt>
                <c:pt idx="4">
                  <c:v>Mokinių, turinčių labai aukštą bendrą (KPI+kpi) indeksą, dalis (%)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35.01</c:v>
                </c:pt>
                <c:pt idx="1">
                  <c:v>12.59</c:v>
                </c:pt>
                <c:pt idx="2">
                  <c:v>23.57</c:v>
                </c:pt>
                <c:pt idx="3">
                  <c:v>13.73</c:v>
                </c:pt>
                <c:pt idx="4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41-4936-B0A9-1D70FF7F4A08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Mokinių, turinčių labai žemą bendrą (KPI+kpi) indeksą, dalis (%)</c:v>
                </c:pt>
                <c:pt idx="1">
                  <c:v>Mokinių, turinčių žemą bendrą (KPI+kpi) indeksą, dalis (%)</c:v>
                </c:pt>
                <c:pt idx="2">
                  <c:v>Mokinių, turinčių vidutinį bendrą (KPI+kpi) indeksą, dalis (%)</c:v>
                </c:pt>
                <c:pt idx="3">
                  <c:v>Mokinių, turinčių aukštą bendrą (KPI+kpi) indeksą, dalis (%)</c:v>
                </c:pt>
                <c:pt idx="4">
                  <c:v>Mokinių, turinčių labai aukštą bendrą (KPI+kpi) indeksą, dalis (%)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35.93</c:v>
                </c:pt>
                <c:pt idx="1">
                  <c:v>14.77</c:v>
                </c:pt>
                <c:pt idx="2">
                  <c:v>21.28</c:v>
                </c:pt>
                <c:pt idx="3">
                  <c:v>14.07</c:v>
                </c:pt>
                <c:pt idx="4">
                  <c:v>13.95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41-4936-B0A9-1D70FF7F4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010184"/>
        <c:axId val="341014776"/>
      </c:barChart>
      <c:catAx>
        <c:axId val="34101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1014776"/>
        <c:crosses val="autoZero"/>
        <c:auto val="1"/>
        <c:lblAlgn val="ctr"/>
        <c:lblOffset val="100"/>
        <c:noMultiLvlLbl val="0"/>
      </c:catAx>
      <c:valAx>
        <c:axId val="341014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1010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205217305583291E-2"/>
          <c:y val="0.10657555049354593"/>
          <c:w val="0.94527522087908022"/>
          <c:h val="0.70071828720726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2021/2022 m.m.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Mokiniai neturintys sąkandžio patologijos proc.</c:v>
                </c:pt>
                <c:pt idx="1">
                  <c:v>Mokniai turintys žandikaulio patalogijų, proc.</c:v>
                </c:pt>
                <c:pt idx="2">
                  <c:v>Mokiniai neturintys  ėduonies pažeistų, plombuotų ir išrautų dantų, proc.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78.900000000000006</c:v>
                </c:pt>
                <c:pt idx="1">
                  <c:v>20.05</c:v>
                </c:pt>
                <c:pt idx="2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E-4798-B37F-A14BC7ACD2E6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 m.m.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Mokiniai neturintys sąkandžio patologijos proc.</c:v>
                </c:pt>
                <c:pt idx="1">
                  <c:v>Mokniai turintys žandikaulio patalogijų, proc.</c:v>
                </c:pt>
                <c:pt idx="2">
                  <c:v>Mokiniai neturintys  ėduonies pažeistų, plombuotų ir išrautų dantų, proc.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71.900000000000006</c:v>
                </c:pt>
                <c:pt idx="1">
                  <c:v>20.9</c:v>
                </c:pt>
                <c:pt idx="2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9E-4798-B37F-A14BC7ACD2E6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Mokiniai neturintys sąkandžio patologijos proc.</c:v>
                </c:pt>
                <c:pt idx="1">
                  <c:v>Mokniai turintys žandikaulio patalogijų, proc.</c:v>
                </c:pt>
                <c:pt idx="2">
                  <c:v>Mokiniai neturintys  ėduonies pažeistų, plombuotų ir išrautų dantų, proc.</c:v>
                </c:pt>
              </c:strCache>
            </c:strRef>
          </c:cat>
          <c:val>
            <c:numRef>
              <c:f>Lapas1!$D$2:$D$4</c:f>
              <c:numCache>
                <c:formatCode>General</c:formatCode>
                <c:ptCount val="3"/>
                <c:pt idx="0">
                  <c:v>56.98</c:v>
                </c:pt>
                <c:pt idx="1">
                  <c:v>21.4</c:v>
                </c:pt>
                <c:pt idx="2">
                  <c:v>11.98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9E-4798-B37F-A14BC7ACD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015008"/>
        <c:axId val="157776696"/>
      </c:barChart>
      <c:catAx>
        <c:axId val="31401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7776696"/>
        <c:crosses val="autoZero"/>
        <c:auto val="1"/>
        <c:lblAlgn val="ctr"/>
        <c:lblOffset val="100"/>
        <c:noMultiLvlLbl val="0"/>
      </c:catAx>
      <c:valAx>
        <c:axId val="157776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1401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381982181804745E-2"/>
          <c:y val="0.87471454450881558"/>
          <c:w val="0.86836592609022467"/>
          <c:h val="9.79506035549656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Indrė Kuodienė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lt-LT" sz="2800" b="1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Klaipėdos Gedminų progimnaziją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2023-2024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2021-2023m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114048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2021/2022 - 20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2023 – 2023/2024 </a:t>
            </a:r>
            <a:r>
              <a:rPr lang="lt-LT" altLang="lt-LT" sz="2800" b="1" dirty="0" err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86" y="6404841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9057168" y="1100213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129883017"/>
              </p:ext>
            </p:extLst>
          </p:nvPr>
        </p:nvGraphicFramePr>
        <p:xfrm>
          <a:off x="627529" y="1138237"/>
          <a:ext cx="9416583" cy="4886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10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280693"/>
            <a:ext cx="12275127" cy="1091628"/>
          </a:xfrm>
        </p:spPr>
        <p:txBody>
          <a:bodyPr/>
          <a:lstStyle/>
          <a:p>
            <a:pPr algn="ctr"/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 dantų ir žandikaulių būklės pokytis 2021/2022 – 2023/2024 </a:t>
            </a:r>
            <a:r>
              <a:rPr lang="lt-LT" altLang="lt-LT" sz="2800" b="1" dirty="0" err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442751623"/>
              </p:ext>
            </p:extLst>
          </p:nvPr>
        </p:nvGraphicFramePr>
        <p:xfrm>
          <a:off x="1344706" y="1156447"/>
          <a:ext cx="10040470" cy="4697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m. profilaktiškai sveikatą pasitikrino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99,25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92,47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10,1 proc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. vaikų buvo nurodytos bendros, 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2,9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buvo priskirtas 0,5 proc. vaikų.</a:t>
            </a:r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5,5 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11,6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96,6 proc.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vaikų, 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11,98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56,98 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Pasitikrinusių sveikatą mokinių dalis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2021/2022-2022/2023-2023/2024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762823"/>
              </p:ext>
            </p:extLst>
          </p:nvPr>
        </p:nvGraphicFramePr>
        <p:xfrm>
          <a:off x="296320" y="1772185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2021/2022-2022/2023-2023/2024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96920157"/>
              </p:ext>
            </p:extLst>
          </p:nvPr>
        </p:nvGraphicFramePr>
        <p:xfrm>
          <a:off x="1942353" y="115864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2021/2022 - 2022-2023 - 2023/2024 </a:t>
            </a:r>
            <a:r>
              <a:rPr lang="lt-LT" altLang="lt-LT" sz="28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478951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40834708"/>
              </p:ext>
            </p:extLst>
          </p:nvPr>
        </p:nvGraphicFramePr>
        <p:xfrm>
          <a:off x="932329" y="1376362"/>
          <a:ext cx="9995647" cy="462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636</Words>
  <Application>Microsoft Office PowerPoint</Application>
  <PresentationFormat>Plačiaekranė</PresentationFormat>
  <Paragraphs>75</Paragraphs>
  <Slides>18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8" baseType="lpstr">
      <vt:lpstr>Arial</vt:lpstr>
      <vt:lpstr>Calibri</vt:lpstr>
      <vt:lpstr>Montserrat Medium</vt:lpstr>
      <vt:lpstr>Rando</vt:lpstr>
      <vt:lpstr>Segoe UI Symbol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Pasitikrinusių sveikatą mokinių dalis  2021/2022-2022/2023-2023/2024 m.m. (proc.)</vt:lpstr>
      <vt:lpstr>Bendrosios ir specialiosios rekomendacijos, pritaikytas maitinimas 2021/2022-2022/2023-2023/2024 m.m. (proc.)</vt:lpstr>
      <vt:lpstr>„PowerPoint“ pateiktis</vt:lpstr>
      <vt:lpstr>Vaikų pasiskirstymas pagal KMI,  2021/2022 - 2022-2023 - 2023/2024 m.M. (proc.)</vt:lpstr>
      <vt:lpstr>„PowerPoint“ pateiktis</vt:lpstr>
      <vt:lpstr>Vaikų pasiskirstymas pagal fizinio ugdymo grupes 2021-2023m. (proc.)</vt:lpstr>
      <vt:lpstr>„PowerPoint“ pateiktis</vt:lpstr>
      <vt:lpstr>Dantų ėduonies intensyvumo (kpi+KPI) indeksas  2021/2022 - 2022/2023 – 2023/2024 m.m.</vt:lpstr>
      <vt:lpstr>Mokinių dantų ir žandikaulių būklės pokytis 2021/2022 – 2023/2024 m.m. (proc.)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Darbuotojas</cp:lastModifiedBy>
  <cp:revision>95</cp:revision>
  <dcterms:created xsi:type="dcterms:W3CDTF">2019-07-24T07:24:43Z</dcterms:created>
  <dcterms:modified xsi:type="dcterms:W3CDTF">2024-01-26T12:49:44Z</dcterms:modified>
</cp:coreProperties>
</file>