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72" r:id="rId3"/>
    <p:sldId id="276" r:id="rId4"/>
    <p:sldId id="277" r:id="rId5"/>
    <p:sldId id="278" r:id="rId6"/>
    <p:sldId id="284" r:id="rId7"/>
    <p:sldId id="288" r:id="rId8"/>
    <p:sldId id="281" r:id="rId9"/>
    <p:sldId id="283" r:id="rId10"/>
    <p:sldId id="289" r:id="rId11"/>
    <p:sldId id="291" r:id="rId12"/>
    <p:sldId id="286" r:id="rId13"/>
    <p:sldId id="287" r:id="rId14"/>
    <p:sldId id="285" r:id="rId15"/>
    <p:sldId id="292" r:id="rId16"/>
    <p:sldId id="293" r:id="rId17"/>
    <p:sldId id="280"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660033"/>
    <a:srgbClr val="FFFFFF"/>
    <a:srgbClr val="F0A334"/>
    <a:srgbClr val="232461"/>
    <a:srgbClr val="FFF0DC"/>
    <a:srgbClr val="8E96CD"/>
    <a:srgbClr val="2E3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83" autoAdjust="0"/>
    <p:restoredTop sz="92923" autoAdjust="0"/>
  </p:normalViewPr>
  <p:slideViewPr>
    <p:cSldViewPr snapToGrid="0" snapToObjects="1">
      <p:cViewPr varScale="1">
        <p:scale>
          <a:sx n="106" d="100"/>
          <a:sy n="106" d="100"/>
        </p:scale>
        <p:origin x="117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543256336451224E-2"/>
          <c:y val="0.30348693842330304"/>
          <c:w val="0.94447231173857316"/>
          <c:h val="0.53664286937776928"/>
        </c:manualLayout>
      </c:layout>
      <c:bar3DChart>
        <c:barDir val="col"/>
        <c:grouping val="clustered"/>
        <c:varyColors val="0"/>
        <c:ser>
          <c:idx val="0"/>
          <c:order val="0"/>
          <c:tx>
            <c:strRef>
              <c:f>Lapas1!$B$1</c:f>
              <c:strCache>
                <c:ptCount val="1"/>
                <c:pt idx="0">
                  <c:v>Pasitikrinusių sveikatą vaikų dalis 2021/2022 m.m.</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4.5891500795019802E-4"/>
                  <c:y val="-7.6107761643596547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16-4D1E-8E3B-B44076577044}"/>
                </c:ext>
              </c:extLst>
            </c:dLbl>
            <c:dLbl>
              <c:idx val="1"/>
              <c:layout>
                <c:manualLayout>
                  <c:x val="1.041994927456954E-2"/>
                  <c:y val="-7.1198762842617933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Dantų ir žandikaulių būklės įvertinimo pažymėjimas</c:v>
                </c:pt>
                <c:pt idx="1">
                  <c:v>Mokinio sveikatos pažymėjimas</c:v>
                </c:pt>
              </c:strCache>
            </c:strRef>
          </c:cat>
          <c:val>
            <c:numRef>
              <c:f>Lapas1!$B$2:$B$3</c:f>
              <c:numCache>
                <c:formatCode>General</c:formatCode>
                <c:ptCount val="2"/>
                <c:pt idx="0">
                  <c:v>79.2</c:v>
                </c:pt>
                <c:pt idx="1">
                  <c:v>95.6</c:v>
                </c:pt>
              </c:numCache>
            </c:numRef>
          </c:val>
          <c:extLst>
            <c:ext xmlns:c16="http://schemas.microsoft.com/office/drawing/2014/chart" uri="{C3380CC4-5D6E-409C-BE32-E72D297353CC}">
              <c16:uniqueId val="{00000000-EE16-4D1E-8E3B-B44076577044}"/>
            </c:ext>
          </c:extLst>
        </c:ser>
        <c:ser>
          <c:idx val="1"/>
          <c:order val="1"/>
          <c:tx>
            <c:strRef>
              <c:f>Lapas1!$C$1</c:f>
              <c:strCache>
                <c:ptCount val="1"/>
                <c:pt idx="0">
                  <c:v>Pasitikrinusių sveikatą vaikų dalis 2022/2023 m.m.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dLbl>
              <c:idx val="0"/>
              <c:layout>
                <c:manualLayout>
                  <c:x val="1.4223936136071993E-2"/>
                  <c:y val="-8.500447613107151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16-4D1E-8E3B-B44076577044}"/>
                </c:ext>
              </c:extLst>
            </c:dLbl>
            <c:dLbl>
              <c:idx val="1"/>
              <c:layout>
                <c:manualLayout>
                  <c:x val="2.4116488175324219E-2"/>
                  <c:y val="-6.8505004540768397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Dantų ir žandikaulių būklės įvertinimo pažymėjimas</c:v>
                </c:pt>
                <c:pt idx="1">
                  <c:v>Mokinio sveikatos pažymėjimas</c:v>
                </c:pt>
              </c:strCache>
            </c:strRef>
          </c:cat>
          <c:val>
            <c:numRef>
              <c:f>Lapas1!$C$2:$C$3</c:f>
              <c:numCache>
                <c:formatCode>General</c:formatCode>
                <c:ptCount val="2"/>
                <c:pt idx="0">
                  <c:v>93.3</c:v>
                </c:pt>
                <c:pt idx="1">
                  <c:v>98.8</c:v>
                </c:pt>
              </c:numCache>
            </c:numRef>
          </c:val>
          <c:extLst>
            <c:ext xmlns:c16="http://schemas.microsoft.com/office/drawing/2014/chart" uri="{C3380CC4-5D6E-409C-BE32-E72D297353CC}">
              <c16:uniqueId val="{00000001-EE16-4D1E-8E3B-B44076577044}"/>
            </c:ext>
          </c:extLst>
        </c:ser>
        <c:ser>
          <c:idx val="2"/>
          <c:order val="2"/>
          <c:tx>
            <c:strRef>
              <c:f>Lapas1!$D$1</c:f>
              <c:strCache>
                <c:ptCount val="1"/>
                <c:pt idx="0">
                  <c:v>Pasitikrinusių sveikatą vaikų dalis 2023/2024 m.m.</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dLbls>
            <c:dLbl>
              <c:idx val="0"/>
              <c:layout>
                <c:manualLayout>
                  <c:x val="2.9663174882774403E-2"/>
                  <c:y val="-4.8740542759171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1D-42CE-8139-FCFC8F8E5C6E}"/>
                </c:ext>
              </c:extLst>
            </c:dLbl>
            <c:dLbl>
              <c:idx val="1"/>
              <c:layout>
                <c:manualLayout>
                  <c:x val="2.7290120892152537E-2"/>
                  <c:y val="-6.4132293104172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1D-42CE-8139-FCFC8F8E5C6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Dantų ir žandikaulių būklės įvertinimo pažymėjimas</c:v>
                </c:pt>
                <c:pt idx="1">
                  <c:v>Mokinio sveikatos pažymėjimas</c:v>
                </c:pt>
              </c:strCache>
            </c:strRef>
          </c:cat>
          <c:val>
            <c:numRef>
              <c:f>Lapas1!$D$2:$D$3</c:f>
              <c:numCache>
                <c:formatCode>General</c:formatCode>
                <c:ptCount val="2"/>
                <c:pt idx="0">
                  <c:v>92.47</c:v>
                </c:pt>
                <c:pt idx="1">
                  <c:v>99.25</c:v>
                </c:pt>
              </c:numCache>
            </c:numRef>
          </c:val>
          <c:extLst>
            <c:ext xmlns:c16="http://schemas.microsoft.com/office/drawing/2014/chart" uri="{C3380CC4-5D6E-409C-BE32-E72D297353CC}">
              <c16:uniqueId val="{00000000-CB93-4D00-9F15-1016BC496D7E}"/>
            </c:ext>
          </c:extLst>
        </c:ser>
        <c:ser>
          <c:idx val="3"/>
          <c:order val="3"/>
          <c:tx>
            <c:strRef>
              <c:f>Lapas1!$E$1</c:f>
              <c:strCache>
                <c:ptCount val="1"/>
                <c:pt idx="0">
                  <c:v>Pasitikrinusių sveikatą vaikų dalis 2024/2025 m.m.</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invertIfNegative val="0"/>
          <c:dLbls>
            <c:dLbl>
              <c:idx val="0"/>
              <c:layout>
                <c:manualLayout>
                  <c:x val="3.678233685464026E-2"/>
                  <c:y val="-5.64364179316719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C3-4777-BEE6-8F461884D4F6}"/>
                </c:ext>
              </c:extLst>
            </c:dLbl>
            <c:dLbl>
              <c:idx val="1"/>
              <c:layout>
                <c:manualLayout>
                  <c:x val="3.6782336854640087E-2"/>
                  <c:y val="-6.15670013800057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C3-4777-BEE6-8F461884D4F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Dantų ir žandikaulių būklės įvertinimo pažymėjimas</c:v>
                </c:pt>
                <c:pt idx="1">
                  <c:v>Mokinio sveikatos pažymėjimas</c:v>
                </c:pt>
              </c:strCache>
            </c:strRef>
          </c:cat>
          <c:val>
            <c:numRef>
              <c:f>Lapas1!$E$2:$E$3</c:f>
              <c:numCache>
                <c:formatCode>General</c:formatCode>
                <c:ptCount val="2"/>
                <c:pt idx="0">
                  <c:v>98.87</c:v>
                </c:pt>
                <c:pt idx="1">
                  <c:v>99.44</c:v>
                </c:pt>
              </c:numCache>
            </c:numRef>
          </c:val>
          <c:extLst>
            <c:ext xmlns:c16="http://schemas.microsoft.com/office/drawing/2014/chart" uri="{C3380CC4-5D6E-409C-BE32-E72D297353CC}">
              <c16:uniqueId val="{00000000-9CC3-4777-BEE6-8F461884D4F6}"/>
            </c:ext>
          </c:extLst>
        </c:ser>
        <c:dLbls>
          <c:showLegendKey val="0"/>
          <c:showVal val="1"/>
          <c:showCatName val="0"/>
          <c:showSerName val="0"/>
          <c:showPercent val="0"/>
          <c:showBubbleSize val="0"/>
        </c:dLbls>
        <c:gapWidth val="150"/>
        <c:shape val="box"/>
        <c:axId val="133581056"/>
        <c:axId val="133611520"/>
        <c:axId val="0"/>
      </c:bar3DChart>
      <c:catAx>
        <c:axId val="133581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133611520"/>
        <c:crosses val="autoZero"/>
        <c:auto val="1"/>
        <c:lblAlgn val="ctr"/>
        <c:lblOffset val="100"/>
        <c:noMultiLvlLbl val="0"/>
      </c:catAx>
      <c:valAx>
        <c:axId val="133611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lt-LT"/>
          </a:p>
        </c:txPr>
        <c:crossAx val="133581056"/>
        <c:crosses val="autoZero"/>
        <c:crossBetween val="between"/>
      </c:valAx>
      <c:spPr>
        <a:noFill/>
        <a:ln>
          <a:noFill/>
        </a:ln>
        <a:effectLst/>
      </c:spPr>
    </c:plotArea>
    <c:legend>
      <c:legendPos val="t"/>
      <c:layout>
        <c:manualLayout>
          <c:xMode val="edge"/>
          <c:yMode val="edge"/>
          <c:x val="7.5493013644966885E-3"/>
          <c:y val="1.5391750345001438E-2"/>
          <c:w val="0.93684358506043652"/>
          <c:h val="0.101143998914093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2021/2022 m.m.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galinčių dalyvauti ugdymo veikloje be jokių apribojimų, dalis (%)</c:v>
                </c:pt>
                <c:pt idx="1">
                  <c:v>Mokinių, kuriems nurodytos bendrosios rekomendacijos, dalis (%)</c:v>
                </c:pt>
                <c:pt idx="2">
                  <c:v>Mokinių, kuriems nurodytos specialiosios rekomendacijos, dalis (%)</c:v>
                </c:pt>
                <c:pt idx="3">
                  <c:v>Mokinių, kuriems pritaikytas maitinimas, dalis (%)
</c:v>
                </c:pt>
              </c:strCache>
            </c:strRef>
          </c:cat>
          <c:val>
            <c:numRef>
              <c:f>Lapas1!$B$2:$B$5</c:f>
              <c:numCache>
                <c:formatCode>General</c:formatCode>
                <c:ptCount val="4"/>
                <c:pt idx="0">
                  <c:v>88.1</c:v>
                </c:pt>
                <c:pt idx="1">
                  <c:v>11.9</c:v>
                </c:pt>
                <c:pt idx="2">
                  <c:v>2.2999999999999998</c:v>
                </c:pt>
                <c:pt idx="3">
                  <c:v>1.6</c:v>
                </c:pt>
              </c:numCache>
            </c:numRef>
          </c:val>
          <c:extLst>
            <c:ext xmlns:c16="http://schemas.microsoft.com/office/drawing/2014/chart" uri="{C3380CC4-5D6E-409C-BE32-E72D297353CC}">
              <c16:uniqueId val="{00000000-2206-40E4-A4AD-E299426CC63D}"/>
            </c:ext>
          </c:extLst>
        </c:ser>
        <c:ser>
          <c:idx val="1"/>
          <c:order val="1"/>
          <c:tx>
            <c:strRef>
              <c:f>Lapas1!$C$1</c:f>
              <c:strCache>
                <c:ptCount val="1"/>
                <c:pt idx="0">
                  <c:v>2022/2023 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galinčių dalyvauti ugdymo veikloje be jokių apribojimų, dalis (%)</c:v>
                </c:pt>
                <c:pt idx="1">
                  <c:v>Mokinių, kuriems nurodytos bendrosios rekomendacijos, dalis (%)</c:v>
                </c:pt>
                <c:pt idx="2">
                  <c:v>Mokinių, kuriems nurodytos specialiosios rekomendacijos, dalis (%)</c:v>
                </c:pt>
                <c:pt idx="3">
                  <c:v>Mokinių, kuriems pritaikytas maitinimas, dalis (%)
</c:v>
                </c:pt>
              </c:strCache>
            </c:strRef>
          </c:cat>
          <c:val>
            <c:numRef>
              <c:f>Lapas1!$C$2:$C$5</c:f>
              <c:numCache>
                <c:formatCode>General</c:formatCode>
                <c:ptCount val="4"/>
                <c:pt idx="0">
                  <c:v>86.7</c:v>
                </c:pt>
                <c:pt idx="1">
                  <c:v>13.3</c:v>
                </c:pt>
                <c:pt idx="2">
                  <c:v>2.4</c:v>
                </c:pt>
                <c:pt idx="3">
                  <c:v>1</c:v>
                </c:pt>
              </c:numCache>
            </c:numRef>
          </c:val>
          <c:extLst>
            <c:ext xmlns:c16="http://schemas.microsoft.com/office/drawing/2014/chart" uri="{C3380CC4-5D6E-409C-BE32-E72D297353CC}">
              <c16:uniqueId val="{00000001-2206-40E4-A4AD-E299426CC63D}"/>
            </c:ext>
          </c:extLst>
        </c:ser>
        <c:ser>
          <c:idx val="2"/>
          <c:order val="2"/>
          <c:tx>
            <c:strRef>
              <c:f>Lapas1!$D$1</c:f>
              <c:strCache>
                <c:ptCount val="1"/>
                <c:pt idx="0">
                  <c:v>2023/2024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galinčių dalyvauti ugdymo veikloje be jokių apribojimų, dalis (%)</c:v>
                </c:pt>
                <c:pt idx="1">
                  <c:v>Mokinių, kuriems nurodytos bendrosios rekomendacijos, dalis (%)</c:v>
                </c:pt>
                <c:pt idx="2">
                  <c:v>Mokinių, kuriems nurodytos specialiosios rekomendacijos, dalis (%)</c:v>
                </c:pt>
                <c:pt idx="3">
                  <c:v>Mokinių, kuriems pritaikytas maitinimas, dalis (%)
</c:v>
                </c:pt>
              </c:strCache>
            </c:strRef>
          </c:cat>
          <c:val>
            <c:numRef>
              <c:f>Lapas1!$D$2:$D$5</c:f>
              <c:numCache>
                <c:formatCode>General</c:formatCode>
                <c:ptCount val="4"/>
                <c:pt idx="0">
                  <c:v>89.9</c:v>
                </c:pt>
                <c:pt idx="1">
                  <c:v>10.1</c:v>
                </c:pt>
                <c:pt idx="2">
                  <c:v>2.9</c:v>
                </c:pt>
                <c:pt idx="3">
                  <c:v>0.5</c:v>
                </c:pt>
              </c:numCache>
            </c:numRef>
          </c:val>
          <c:extLst>
            <c:ext xmlns:c16="http://schemas.microsoft.com/office/drawing/2014/chart" uri="{C3380CC4-5D6E-409C-BE32-E72D297353CC}">
              <c16:uniqueId val="{00000002-2206-40E4-A4AD-E299426CC63D}"/>
            </c:ext>
          </c:extLst>
        </c:ser>
        <c:ser>
          <c:idx val="3"/>
          <c:order val="3"/>
          <c:tx>
            <c:strRef>
              <c:f>Lapas1!$E$1</c:f>
              <c:strCache>
                <c:ptCount val="1"/>
                <c:pt idx="0">
                  <c:v>2024/2025 m.m.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galinčių dalyvauti ugdymo veikloje be jokių apribojimų, dalis (%)</c:v>
                </c:pt>
                <c:pt idx="1">
                  <c:v>Mokinių, kuriems nurodytos bendrosios rekomendacijos, dalis (%)</c:v>
                </c:pt>
                <c:pt idx="2">
                  <c:v>Mokinių, kuriems nurodytos specialiosios rekomendacijos, dalis (%)</c:v>
                </c:pt>
                <c:pt idx="3">
                  <c:v>Mokinių, kuriems pritaikytas maitinimas, dalis (%)
</c:v>
                </c:pt>
              </c:strCache>
            </c:strRef>
          </c:cat>
          <c:val>
            <c:numRef>
              <c:f>Lapas1!$E$2:$E$5</c:f>
              <c:numCache>
                <c:formatCode>General</c:formatCode>
                <c:ptCount val="4"/>
                <c:pt idx="0">
                  <c:v>92.9</c:v>
                </c:pt>
                <c:pt idx="1">
                  <c:v>7.1</c:v>
                </c:pt>
                <c:pt idx="2">
                  <c:v>1.3</c:v>
                </c:pt>
                <c:pt idx="3">
                  <c:v>0.2</c:v>
                </c:pt>
              </c:numCache>
            </c:numRef>
          </c:val>
          <c:extLst>
            <c:ext xmlns:c16="http://schemas.microsoft.com/office/drawing/2014/chart" uri="{C3380CC4-5D6E-409C-BE32-E72D297353CC}">
              <c16:uniqueId val="{00000000-F1FA-411C-B828-515C0214F71E}"/>
            </c:ext>
          </c:extLst>
        </c:ser>
        <c:dLbls>
          <c:showLegendKey val="0"/>
          <c:showVal val="0"/>
          <c:showCatName val="0"/>
          <c:showSerName val="0"/>
          <c:showPercent val="0"/>
          <c:showBubbleSize val="0"/>
        </c:dLbls>
        <c:gapWidth val="219"/>
        <c:overlap val="-27"/>
        <c:axId val="347587448"/>
        <c:axId val="347563832"/>
      </c:barChart>
      <c:catAx>
        <c:axId val="347587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47563832"/>
        <c:crosses val="autoZero"/>
        <c:auto val="1"/>
        <c:lblAlgn val="ctr"/>
        <c:lblOffset val="100"/>
        <c:noMultiLvlLbl val="0"/>
      </c:catAx>
      <c:valAx>
        <c:axId val="347563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47587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871766459260395E-2"/>
          <c:y val="7.5178024757087722E-2"/>
          <c:w val="0.85220183699588792"/>
          <c:h val="0.82851390922401169"/>
        </c:manualLayout>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2021/2022 m.m.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turinčių per mažą svorį, dalis (%)</c:v>
                </c:pt>
                <c:pt idx="1">
                  <c:v>Mokinių, turinčių normalų svorį, dalis (%)</c:v>
                </c:pt>
                <c:pt idx="2">
                  <c:v>Mokinių, turinčių antsvorį, dalis (%)
</c:v>
                </c:pt>
                <c:pt idx="3">
                  <c:v>Mokinių, turinčių nutukimą, dalis (%) 
</c:v>
                </c:pt>
              </c:strCache>
            </c:strRef>
          </c:cat>
          <c:val>
            <c:numRef>
              <c:f>Lapas1!$B$2:$B$5</c:f>
              <c:numCache>
                <c:formatCode>General</c:formatCode>
                <c:ptCount val="4"/>
                <c:pt idx="0">
                  <c:v>10.9</c:v>
                </c:pt>
                <c:pt idx="1">
                  <c:v>60.1</c:v>
                </c:pt>
                <c:pt idx="2">
                  <c:v>20.5</c:v>
                </c:pt>
                <c:pt idx="3">
                  <c:v>9.1</c:v>
                </c:pt>
              </c:numCache>
            </c:numRef>
          </c:val>
          <c:extLst>
            <c:ext xmlns:c16="http://schemas.microsoft.com/office/drawing/2014/chart" uri="{C3380CC4-5D6E-409C-BE32-E72D297353CC}">
              <c16:uniqueId val="{00000000-50FC-4004-962D-089D3E5F04AB}"/>
            </c:ext>
          </c:extLst>
        </c:ser>
        <c:ser>
          <c:idx val="1"/>
          <c:order val="1"/>
          <c:tx>
            <c:strRef>
              <c:f>Lapas1!$C$1</c:f>
              <c:strCache>
                <c:ptCount val="1"/>
                <c:pt idx="0">
                  <c:v>2022/2023 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turinčių per mažą svorį, dalis (%)</c:v>
                </c:pt>
                <c:pt idx="1">
                  <c:v>Mokinių, turinčių normalų svorį, dalis (%)</c:v>
                </c:pt>
                <c:pt idx="2">
                  <c:v>Mokinių, turinčių antsvorį, dalis (%)
</c:v>
                </c:pt>
                <c:pt idx="3">
                  <c:v>Mokinių, turinčių nutukimą, dalis (%) 
</c:v>
                </c:pt>
              </c:strCache>
            </c:strRef>
          </c:cat>
          <c:val>
            <c:numRef>
              <c:f>Lapas1!$C$2:$C$5</c:f>
              <c:numCache>
                <c:formatCode>General</c:formatCode>
                <c:ptCount val="4"/>
                <c:pt idx="0">
                  <c:v>10.8</c:v>
                </c:pt>
                <c:pt idx="1">
                  <c:v>63.4</c:v>
                </c:pt>
                <c:pt idx="2">
                  <c:v>18.3</c:v>
                </c:pt>
                <c:pt idx="3">
                  <c:v>7.4</c:v>
                </c:pt>
              </c:numCache>
            </c:numRef>
          </c:val>
          <c:extLst>
            <c:ext xmlns:c16="http://schemas.microsoft.com/office/drawing/2014/chart" uri="{C3380CC4-5D6E-409C-BE32-E72D297353CC}">
              <c16:uniqueId val="{00000001-50FC-4004-962D-089D3E5F04AB}"/>
            </c:ext>
          </c:extLst>
        </c:ser>
        <c:ser>
          <c:idx val="2"/>
          <c:order val="2"/>
          <c:tx>
            <c:strRef>
              <c:f>Lapas1!$D$1</c:f>
              <c:strCache>
                <c:ptCount val="1"/>
                <c:pt idx="0">
                  <c:v>2023/2024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turinčių per mažą svorį, dalis (%)</c:v>
                </c:pt>
                <c:pt idx="1">
                  <c:v>Mokinių, turinčių normalų svorį, dalis (%)</c:v>
                </c:pt>
                <c:pt idx="2">
                  <c:v>Mokinių, turinčių antsvorį, dalis (%)
</c:v>
                </c:pt>
                <c:pt idx="3">
                  <c:v>Mokinių, turinčių nutukimą, dalis (%) 
</c:v>
                </c:pt>
              </c:strCache>
            </c:strRef>
          </c:cat>
          <c:val>
            <c:numRef>
              <c:f>Lapas1!$D$2:$D$5</c:f>
              <c:numCache>
                <c:formatCode>General</c:formatCode>
                <c:ptCount val="4"/>
                <c:pt idx="0">
                  <c:v>11.6</c:v>
                </c:pt>
                <c:pt idx="1">
                  <c:v>65.7</c:v>
                </c:pt>
                <c:pt idx="2">
                  <c:v>16.899999999999999</c:v>
                </c:pt>
                <c:pt idx="3">
                  <c:v>5.5</c:v>
                </c:pt>
              </c:numCache>
            </c:numRef>
          </c:val>
          <c:extLst>
            <c:ext xmlns:c16="http://schemas.microsoft.com/office/drawing/2014/chart" uri="{C3380CC4-5D6E-409C-BE32-E72D297353CC}">
              <c16:uniqueId val="{00000002-50FC-4004-962D-089D3E5F04AB}"/>
            </c:ext>
          </c:extLst>
        </c:ser>
        <c:ser>
          <c:idx val="3"/>
          <c:order val="3"/>
          <c:tx>
            <c:strRef>
              <c:f>Lapas1!$E$1</c:f>
              <c:strCache>
                <c:ptCount val="1"/>
                <c:pt idx="0">
                  <c:v>2024/2024 m.m.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turinčių per mažą svorį, dalis (%)</c:v>
                </c:pt>
                <c:pt idx="1">
                  <c:v>Mokinių, turinčių normalų svorį, dalis (%)</c:v>
                </c:pt>
                <c:pt idx="2">
                  <c:v>Mokinių, turinčių antsvorį, dalis (%)
</c:v>
                </c:pt>
                <c:pt idx="3">
                  <c:v>Mokinių, turinčių nutukimą, dalis (%) 
</c:v>
                </c:pt>
              </c:strCache>
            </c:strRef>
          </c:cat>
          <c:val>
            <c:numRef>
              <c:f>Lapas1!$E$2:$E$5</c:f>
              <c:numCache>
                <c:formatCode>General</c:formatCode>
                <c:ptCount val="4"/>
                <c:pt idx="0">
                  <c:v>12.5</c:v>
                </c:pt>
                <c:pt idx="1">
                  <c:v>67.099999999999994</c:v>
                </c:pt>
                <c:pt idx="2">
                  <c:v>14.6</c:v>
                </c:pt>
                <c:pt idx="3">
                  <c:v>5.6</c:v>
                </c:pt>
              </c:numCache>
            </c:numRef>
          </c:val>
          <c:extLst>
            <c:ext xmlns:c16="http://schemas.microsoft.com/office/drawing/2014/chart" uri="{C3380CC4-5D6E-409C-BE32-E72D297353CC}">
              <c16:uniqueId val="{00000000-94ED-4FD7-B8E0-F6C0033E67D6}"/>
            </c:ext>
          </c:extLst>
        </c:ser>
        <c:dLbls>
          <c:showLegendKey val="0"/>
          <c:showVal val="0"/>
          <c:showCatName val="0"/>
          <c:showSerName val="0"/>
          <c:showPercent val="0"/>
          <c:showBubbleSize val="0"/>
        </c:dLbls>
        <c:gapWidth val="219"/>
        <c:overlap val="-27"/>
        <c:axId val="409799944"/>
        <c:axId val="409797648"/>
      </c:barChart>
      <c:catAx>
        <c:axId val="409799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409797648"/>
        <c:crosses val="autoZero"/>
        <c:auto val="1"/>
        <c:lblAlgn val="ctr"/>
        <c:lblOffset val="100"/>
        <c:noMultiLvlLbl val="0"/>
      </c:catAx>
      <c:valAx>
        <c:axId val="409797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409799944"/>
        <c:crosses val="autoZero"/>
        <c:crossBetween val="between"/>
      </c:valAx>
      <c:spPr>
        <a:noFill/>
        <a:ln>
          <a:noFill/>
        </a:ln>
        <a:effectLst/>
      </c:spPr>
    </c:plotArea>
    <c:legend>
      <c:legendPos val="b"/>
      <c:layout>
        <c:manualLayout>
          <c:xMode val="edge"/>
          <c:yMode val="edge"/>
          <c:x val="0.23136201188377301"/>
          <c:y val="0.9372538737116336"/>
          <c:w val="0.43486679751695911"/>
          <c:h val="4.62882109274078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2021/2022 m.m.</c:v>
                </c:pt>
              </c:strCache>
            </c:strRef>
          </c:tx>
          <c:spPr>
            <a:solidFill>
              <a:srgbClr val="FFFF00"/>
            </a:solidFill>
          </c:spPr>
          <c:invertIfNegative val="0"/>
          <c:dPt>
            <c:idx val="0"/>
            <c:invertIfNegative val="0"/>
            <c:bubble3D val="0"/>
            <c:spPr>
              <a:solidFill>
                <a:srgbClr val="FFC000"/>
              </a:solidFill>
            </c:spPr>
            <c:extLst>
              <c:ext xmlns:c16="http://schemas.microsoft.com/office/drawing/2014/chart" uri="{C3380CC4-5D6E-409C-BE32-E72D297353CC}">
                <c16:uniqueId val="{00000000-03A0-4191-A078-A349F21EA67E}"/>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Lapas1!$A$2:$A$5</c:f>
              <c:strCache>
                <c:ptCount val="4"/>
                <c:pt idx="0">
                  <c:v>Pagrindinė</c:v>
                </c:pt>
                <c:pt idx="1">
                  <c:v>Parengiamoji</c:v>
                </c:pt>
                <c:pt idx="2">
                  <c:v>Specialioji</c:v>
                </c:pt>
                <c:pt idx="3">
                  <c:v>Atleisti</c:v>
                </c:pt>
              </c:strCache>
            </c:strRef>
          </c:cat>
          <c:val>
            <c:numRef>
              <c:f>Lapas1!$B$2:$B$5</c:f>
              <c:numCache>
                <c:formatCode>General</c:formatCode>
                <c:ptCount val="4"/>
                <c:pt idx="0">
                  <c:v>96.8</c:v>
                </c:pt>
                <c:pt idx="1">
                  <c:v>2.7</c:v>
                </c:pt>
                <c:pt idx="2">
                  <c:v>0.3</c:v>
                </c:pt>
                <c:pt idx="3">
                  <c:v>0.2</c:v>
                </c:pt>
              </c:numCache>
            </c:numRef>
          </c:val>
          <c:extLst>
            <c:ext xmlns:c16="http://schemas.microsoft.com/office/drawing/2014/chart" uri="{C3380CC4-5D6E-409C-BE32-E72D297353CC}">
              <c16:uniqueId val="{00000000-905D-41FE-A219-4AECE543E39A}"/>
            </c:ext>
          </c:extLst>
        </c:ser>
        <c:ser>
          <c:idx val="1"/>
          <c:order val="1"/>
          <c:tx>
            <c:strRef>
              <c:f>Lapas1!$C$1</c:f>
              <c:strCache>
                <c:ptCount val="1"/>
                <c:pt idx="0">
                  <c:v>2022/2023 m.m.</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Lapas1!$A$2:$A$5</c:f>
              <c:strCache>
                <c:ptCount val="4"/>
                <c:pt idx="0">
                  <c:v>Pagrindinė</c:v>
                </c:pt>
                <c:pt idx="1">
                  <c:v>Parengiamoji</c:v>
                </c:pt>
                <c:pt idx="2">
                  <c:v>Specialioji</c:v>
                </c:pt>
                <c:pt idx="3">
                  <c:v>Atleisti</c:v>
                </c:pt>
              </c:strCache>
            </c:strRef>
          </c:cat>
          <c:val>
            <c:numRef>
              <c:f>Lapas1!$C$2:$C$5</c:f>
              <c:numCache>
                <c:formatCode>General</c:formatCode>
                <c:ptCount val="4"/>
                <c:pt idx="0">
                  <c:v>96.4</c:v>
                </c:pt>
                <c:pt idx="1">
                  <c:v>3.2</c:v>
                </c:pt>
                <c:pt idx="2">
                  <c:v>3.2</c:v>
                </c:pt>
                <c:pt idx="3">
                  <c:v>0.66</c:v>
                </c:pt>
              </c:numCache>
            </c:numRef>
          </c:val>
          <c:extLst>
            <c:ext xmlns:c16="http://schemas.microsoft.com/office/drawing/2014/chart" uri="{C3380CC4-5D6E-409C-BE32-E72D297353CC}">
              <c16:uniqueId val="{00000001-905D-41FE-A219-4AECE543E39A}"/>
            </c:ext>
          </c:extLst>
        </c:ser>
        <c:ser>
          <c:idx val="2"/>
          <c:order val="2"/>
          <c:tx>
            <c:strRef>
              <c:f>Lapas1!$D$1</c:f>
              <c:strCache>
                <c:ptCount val="1"/>
                <c:pt idx="0">
                  <c:v>2023/2024 m.m.</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Lapas1!$A$2:$A$5</c:f>
              <c:strCache>
                <c:ptCount val="4"/>
                <c:pt idx="0">
                  <c:v>Pagrindinė</c:v>
                </c:pt>
                <c:pt idx="1">
                  <c:v>Parengiamoji</c:v>
                </c:pt>
                <c:pt idx="2">
                  <c:v>Specialioji</c:v>
                </c:pt>
                <c:pt idx="3">
                  <c:v>Atleisti</c:v>
                </c:pt>
              </c:strCache>
            </c:strRef>
          </c:cat>
          <c:val>
            <c:numRef>
              <c:f>Lapas1!$D$2:$D$5</c:f>
              <c:numCache>
                <c:formatCode>General</c:formatCode>
                <c:ptCount val="4"/>
                <c:pt idx="0">
                  <c:v>96.6</c:v>
                </c:pt>
                <c:pt idx="1">
                  <c:v>2.5</c:v>
                </c:pt>
                <c:pt idx="2">
                  <c:v>0.8</c:v>
                </c:pt>
                <c:pt idx="3">
                  <c:v>0.2</c:v>
                </c:pt>
              </c:numCache>
            </c:numRef>
          </c:val>
          <c:extLst>
            <c:ext xmlns:c16="http://schemas.microsoft.com/office/drawing/2014/chart" uri="{C3380CC4-5D6E-409C-BE32-E72D297353CC}">
              <c16:uniqueId val="{00000002-7CCF-4636-8D08-3A0C76650F59}"/>
            </c:ext>
          </c:extLst>
        </c:ser>
        <c:ser>
          <c:idx val="3"/>
          <c:order val="3"/>
          <c:tx>
            <c:strRef>
              <c:f>Lapas1!$E$1</c:f>
              <c:strCache>
                <c:ptCount val="1"/>
                <c:pt idx="0">
                  <c:v>2024/2025 m.m.</c:v>
                </c:pt>
              </c:strCache>
            </c:strRef>
          </c:tx>
          <c:invertIfNegative val="0"/>
          <c:dLbls>
            <c:dLbl>
              <c:idx val="0"/>
              <c:layout>
                <c:manualLayout>
                  <c:x val="2.1067338069030047E-2"/>
                  <c:y val="-4.8721847547804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DE-4A62-983F-A9285478FBA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Lapas1!$A$2:$A$5</c:f>
              <c:strCache>
                <c:ptCount val="4"/>
                <c:pt idx="0">
                  <c:v>Pagrindinė</c:v>
                </c:pt>
                <c:pt idx="1">
                  <c:v>Parengiamoji</c:v>
                </c:pt>
                <c:pt idx="2">
                  <c:v>Specialioji</c:v>
                </c:pt>
                <c:pt idx="3">
                  <c:v>Atleisti</c:v>
                </c:pt>
              </c:strCache>
            </c:strRef>
          </c:cat>
          <c:val>
            <c:numRef>
              <c:f>Lapas1!$E$2:$E$5</c:f>
              <c:numCache>
                <c:formatCode>General</c:formatCode>
                <c:ptCount val="4"/>
                <c:pt idx="0">
                  <c:v>97.2</c:v>
                </c:pt>
                <c:pt idx="1">
                  <c:v>2.4</c:v>
                </c:pt>
                <c:pt idx="2">
                  <c:v>0.5</c:v>
                </c:pt>
                <c:pt idx="3">
                  <c:v>0.2</c:v>
                </c:pt>
              </c:numCache>
            </c:numRef>
          </c:val>
          <c:extLst>
            <c:ext xmlns:c16="http://schemas.microsoft.com/office/drawing/2014/chart" uri="{C3380CC4-5D6E-409C-BE32-E72D297353CC}">
              <c16:uniqueId val="{00000002-5EDE-4A62-983F-A9285478FBAD}"/>
            </c:ext>
          </c:extLst>
        </c:ser>
        <c:dLbls>
          <c:showLegendKey val="0"/>
          <c:showVal val="0"/>
          <c:showCatName val="0"/>
          <c:showSerName val="0"/>
          <c:showPercent val="0"/>
          <c:showBubbleSize val="0"/>
        </c:dLbls>
        <c:gapWidth val="150"/>
        <c:shape val="cylinder"/>
        <c:axId val="124168064"/>
        <c:axId val="124169600"/>
        <c:axId val="0"/>
      </c:bar3DChart>
      <c:catAx>
        <c:axId val="124168064"/>
        <c:scaling>
          <c:orientation val="minMax"/>
        </c:scaling>
        <c:delete val="0"/>
        <c:axPos val="b"/>
        <c:numFmt formatCode="General" sourceLinked="0"/>
        <c:majorTickMark val="none"/>
        <c:minorTickMark val="none"/>
        <c:tickLblPos val="nextTo"/>
        <c:crossAx val="124169600"/>
        <c:crosses val="autoZero"/>
        <c:auto val="1"/>
        <c:lblAlgn val="ctr"/>
        <c:lblOffset val="100"/>
        <c:noMultiLvlLbl val="0"/>
      </c:catAx>
      <c:valAx>
        <c:axId val="124169600"/>
        <c:scaling>
          <c:orientation val="minMax"/>
        </c:scaling>
        <c:delete val="0"/>
        <c:axPos val="l"/>
        <c:majorGridlines>
          <c:spPr>
            <a:ln>
              <a:noFill/>
            </a:ln>
          </c:spPr>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lt-LT"/>
          </a:p>
        </c:txPr>
        <c:crossAx val="124168064"/>
        <c:crosses val="autoZero"/>
        <c:crossBetween val="between"/>
      </c:valAx>
      <c:dTable>
        <c:showHorzBorder val="1"/>
        <c:showVertBorder val="1"/>
        <c:showOutline val="1"/>
        <c:showKeys val="1"/>
        <c:txPr>
          <a:bodyPr/>
          <a:lstStyle/>
          <a:p>
            <a:pPr rtl="0">
              <a:defRPr sz="1400">
                <a:latin typeface="Times New Roman" pitchFamily="18" charset="0"/>
                <a:cs typeface="Times New Roman" pitchFamily="18" charset="0"/>
              </a:defRPr>
            </a:pPr>
            <a:endParaRPr lang="lt-LT"/>
          </a:p>
        </c:txPr>
      </c:dTable>
    </c:plotArea>
    <c:plotVisOnly val="1"/>
    <c:dispBlanksAs val="gap"/>
    <c:showDLblsOverMax val="0"/>
  </c:chart>
  <c:txPr>
    <a:bodyPr/>
    <a:lstStyle/>
    <a:p>
      <a:pPr>
        <a:defRPr sz="1800"/>
      </a:pPr>
      <a:endParaRPr lang="lt-L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2021/2022 m.m.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Mokinių, turinčių labai žemą bendrą (KPI+kpi) indeksą, dalis (%)</c:v>
                </c:pt>
                <c:pt idx="1">
                  <c:v>Mokinių, turinčių žemą bendrą (KPI+kpi) indeksą, dalis (%)</c:v>
                </c:pt>
                <c:pt idx="2">
                  <c:v>Mokinių, turinčių vidutinį bendrą (KPI+kpi) indeksą, dalis (%)</c:v>
                </c:pt>
                <c:pt idx="3">
                  <c:v>Mokinių, turinčių aukštą bendrą (KPI+kpi) indeksą, dalis (%)</c:v>
                </c:pt>
                <c:pt idx="4">
                  <c:v>Mokinių, turinčių labai aukštą bendrą (KPI+kpi) indeksą, dalis (%)</c:v>
                </c:pt>
              </c:strCache>
            </c:strRef>
          </c:cat>
          <c:val>
            <c:numRef>
              <c:f>Lapas1!$B$2:$B$6</c:f>
              <c:numCache>
                <c:formatCode>General</c:formatCode>
                <c:ptCount val="5"/>
                <c:pt idx="0">
                  <c:v>32.61</c:v>
                </c:pt>
                <c:pt idx="1">
                  <c:v>13.48</c:v>
                </c:pt>
                <c:pt idx="2">
                  <c:v>23.32</c:v>
                </c:pt>
                <c:pt idx="3">
                  <c:v>13.61</c:v>
                </c:pt>
                <c:pt idx="4">
                  <c:v>16.98</c:v>
                </c:pt>
              </c:numCache>
            </c:numRef>
          </c:val>
          <c:extLst>
            <c:ext xmlns:c16="http://schemas.microsoft.com/office/drawing/2014/chart" uri="{C3380CC4-5D6E-409C-BE32-E72D297353CC}">
              <c16:uniqueId val="{00000000-7741-4936-B0A9-1D70FF7F4A08}"/>
            </c:ext>
          </c:extLst>
        </c:ser>
        <c:ser>
          <c:idx val="1"/>
          <c:order val="1"/>
          <c:tx>
            <c:strRef>
              <c:f>Lapas1!$C$1</c:f>
              <c:strCache>
                <c:ptCount val="1"/>
                <c:pt idx="0">
                  <c:v>2022/2023 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Mokinių, turinčių labai žemą bendrą (KPI+kpi) indeksą, dalis (%)</c:v>
                </c:pt>
                <c:pt idx="1">
                  <c:v>Mokinių, turinčių žemą bendrą (KPI+kpi) indeksą, dalis (%)</c:v>
                </c:pt>
                <c:pt idx="2">
                  <c:v>Mokinių, turinčių vidutinį bendrą (KPI+kpi) indeksą, dalis (%)</c:v>
                </c:pt>
                <c:pt idx="3">
                  <c:v>Mokinių, turinčių aukštą bendrą (KPI+kpi) indeksą, dalis (%)</c:v>
                </c:pt>
                <c:pt idx="4">
                  <c:v>Mokinių, turinčių labai aukštą bendrą (KPI+kpi) indeksą, dalis (%)</c:v>
                </c:pt>
              </c:strCache>
            </c:strRef>
          </c:cat>
          <c:val>
            <c:numRef>
              <c:f>Lapas1!$C$2:$C$6</c:f>
              <c:numCache>
                <c:formatCode>General</c:formatCode>
                <c:ptCount val="5"/>
                <c:pt idx="0">
                  <c:v>35.01</c:v>
                </c:pt>
                <c:pt idx="1">
                  <c:v>12.59</c:v>
                </c:pt>
                <c:pt idx="2">
                  <c:v>23.57</c:v>
                </c:pt>
                <c:pt idx="3">
                  <c:v>13.73</c:v>
                </c:pt>
                <c:pt idx="4">
                  <c:v>15.1</c:v>
                </c:pt>
              </c:numCache>
            </c:numRef>
          </c:val>
          <c:extLst>
            <c:ext xmlns:c16="http://schemas.microsoft.com/office/drawing/2014/chart" uri="{C3380CC4-5D6E-409C-BE32-E72D297353CC}">
              <c16:uniqueId val="{00000001-7741-4936-B0A9-1D70FF7F4A08}"/>
            </c:ext>
          </c:extLst>
        </c:ser>
        <c:ser>
          <c:idx val="2"/>
          <c:order val="2"/>
          <c:tx>
            <c:strRef>
              <c:f>Lapas1!$D$1</c:f>
              <c:strCache>
                <c:ptCount val="1"/>
                <c:pt idx="0">
                  <c:v>2023/2024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Mokinių, turinčių labai žemą bendrą (KPI+kpi) indeksą, dalis (%)</c:v>
                </c:pt>
                <c:pt idx="1">
                  <c:v>Mokinių, turinčių žemą bendrą (KPI+kpi) indeksą, dalis (%)</c:v>
                </c:pt>
                <c:pt idx="2">
                  <c:v>Mokinių, turinčių vidutinį bendrą (KPI+kpi) indeksą, dalis (%)</c:v>
                </c:pt>
                <c:pt idx="3">
                  <c:v>Mokinių, turinčių aukštą bendrą (KPI+kpi) indeksą, dalis (%)</c:v>
                </c:pt>
                <c:pt idx="4">
                  <c:v>Mokinių, turinčių labai aukštą bendrą (KPI+kpi) indeksą, dalis (%)</c:v>
                </c:pt>
              </c:strCache>
            </c:strRef>
          </c:cat>
          <c:val>
            <c:numRef>
              <c:f>Lapas1!$D$2:$D$6</c:f>
              <c:numCache>
                <c:formatCode>General</c:formatCode>
                <c:ptCount val="5"/>
                <c:pt idx="0">
                  <c:v>35.93</c:v>
                </c:pt>
                <c:pt idx="1">
                  <c:v>14.77</c:v>
                </c:pt>
                <c:pt idx="2">
                  <c:v>21.28</c:v>
                </c:pt>
                <c:pt idx="3">
                  <c:v>14.07</c:v>
                </c:pt>
                <c:pt idx="4">
                  <c:v>13.95</c:v>
                </c:pt>
              </c:numCache>
            </c:numRef>
          </c:val>
          <c:extLst>
            <c:ext xmlns:c16="http://schemas.microsoft.com/office/drawing/2014/chart" uri="{C3380CC4-5D6E-409C-BE32-E72D297353CC}">
              <c16:uniqueId val="{00000002-7741-4936-B0A9-1D70FF7F4A08}"/>
            </c:ext>
          </c:extLst>
        </c:ser>
        <c:ser>
          <c:idx val="3"/>
          <c:order val="3"/>
          <c:tx>
            <c:strRef>
              <c:f>Lapas1!$E$1</c:f>
              <c:strCache>
                <c:ptCount val="1"/>
                <c:pt idx="0">
                  <c:v>2024/2025 m.m.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Mokinių, turinčių labai žemą bendrą (KPI+kpi) indeksą, dalis (%)</c:v>
                </c:pt>
                <c:pt idx="1">
                  <c:v>Mokinių, turinčių žemą bendrą (KPI+kpi) indeksą, dalis (%)</c:v>
                </c:pt>
                <c:pt idx="2">
                  <c:v>Mokinių, turinčių vidutinį bendrą (KPI+kpi) indeksą, dalis (%)</c:v>
                </c:pt>
                <c:pt idx="3">
                  <c:v>Mokinių, turinčių aukštą bendrą (KPI+kpi) indeksą, dalis (%)</c:v>
                </c:pt>
                <c:pt idx="4">
                  <c:v>Mokinių, turinčių labai aukštą bendrą (KPI+kpi) indeksą, dalis (%)</c:v>
                </c:pt>
              </c:strCache>
            </c:strRef>
          </c:cat>
          <c:val>
            <c:numRef>
              <c:f>Lapas1!$E$2:$E$6</c:f>
              <c:numCache>
                <c:formatCode>General</c:formatCode>
                <c:ptCount val="5"/>
                <c:pt idx="0">
                  <c:v>35.700000000000003</c:v>
                </c:pt>
                <c:pt idx="1">
                  <c:v>10.5</c:v>
                </c:pt>
                <c:pt idx="2">
                  <c:v>22</c:v>
                </c:pt>
                <c:pt idx="3">
                  <c:v>16.100000000000001</c:v>
                </c:pt>
                <c:pt idx="4">
                  <c:v>15.7</c:v>
                </c:pt>
              </c:numCache>
            </c:numRef>
          </c:val>
          <c:extLst>
            <c:ext xmlns:c16="http://schemas.microsoft.com/office/drawing/2014/chart" uri="{C3380CC4-5D6E-409C-BE32-E72D297353CC}">
              <c16:uniqueId val="{00000000-98DB-4DD8-A6DC-2A1D9516FDE4}"/>
            </c:ext>
          </c:extLst>
        </c:ser>
        <c:dLbls>
          <c:showLegendKey val="0"/>
          <c:showVal val="0"/>
          <c:showCatName val="0"/>
          <c:showSerName val="0"/>
          <c:showPercent val="0"/>
          <c:showBubbleSize val="0"/>
        </c:dLbls>
        <c:gapWidth val="219"/>
        <c:overlap val="-27"/>
        <c:axId val="341010184"/>
        <c:axId val="341014776"/>
      </c:barChart>
      <c:catAx>
        <c:axId val="341010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41014776"/>
        <c:crosses val="autoZero"/>
        <c:auto val="1"/>
        <c:lblAlgn val="ctr"/>
        <c:lblOffset val="100"/>
        <c:noMultiLvlLbl val="0"/>
      </c:catAx>
      <c:valAx>
        <c:axId val="341014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41010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05217305583291E-2"/>
          <c:y val="0.10657555049354593"/>
          <c:w val="0.94527522087908022"/>
          <c:h val="0.70071828720726537"/>
        </c:manualLayout>
      </c:layout>
      <c:barChart>
        <c:barDir val="col"/>
        <c:grouping val="clustered"/>
        <c:varyColors val="0"/>
        <c:ser>
          <c:idx val="0"/>
          <c:order val="0"/>
          <c:tx>
            <c:strRef>
              <c:f>Lapas1!$B$1</c:f>
              <c:strCache>
                <c:ptCount val="1"/>
                <c:pt idx="0">
                  <c:v>2021/2022 m.m.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Lapas1!$A$2:$A$4</c:f>
              <c:strCache>
                <c:ptCount val="3"/>
                <c:pt idx="0">
                  <c:v>Mokiniai neturintys sąkandžio patologijos proc.</c:v>
                </c:pt>
                <c:pt idx="1">
                  <c:v>Mokniai turintys žandikaulio patalogijų, proc.</c:v>
                </c:pt>
                <c:pt idx="2">
                  <c:v>Mokiniai neturintys  ėduonies pažeistų, plombuotų ir išrautų dantų, proc.</c:v>
                </c:pt>
              </c:strCache>
            </c:strRef>
          </c:cat>
          <c:val>
            <c:numRef>
              <c:f>Lapas1!$B$2:$B$4</c:f>
              <c:numCache>
                <c:formatCode>General</c:formatCode>
                <c:ptCount val="3"/>
                <c:pt idx="0">
                  <c:v>78.900000000000006</c:v>
                </c:pt>
                <c:pt idx="1">
                  <c:v>20.100000000000001</c:v>
                </c:pt>
                <c:pt idx="2">
                  <c:v>17.3</c:v>
                </c:pt>
              </c:numCache>
            </c:numRef>
          </c:val>
          <c:extLst>
            <c:ext xmlns:c16="http://schemas.microsoft.com/office/drawing/2014/chart" uri="{C3380CC4-5D6E-409C-BE32-E72D297353CC}">
              <c16:uniqueId val="{00000000-9D9E-4798-B37F-A14BC7ACD2E6}"/>
            </c:ext>
          </c:extLst>
        </c:ser>
        <c:ser>
          <c:idx val="1"/>
          <c:order val="1"/>
          <c:tx>
            <c:strRef>
              <c:f>Lapas1!$C$1</c:f>
              <c:strCache>
                <c:ptCount val="1"/>
                <c:pt idx="0">
                  <c:v>2022/2023 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Lapas1!$A$2:$A$4</c:f>
              <c:strCache>
                <c:ptCount val="3"/>
                <c:pt idx="0">
                  <c:v>Mokiniai neturintys sąkandžio patologijos proc.</c:v>
                </c:pt>
                <c:pt idx="1">
                  <c:v>Mokniai turintys žandikaulio patalogijų, proc.</c:v>
                </c:pt>
                <c:pt idx="2">
                  <c:v>Mokiniai neturintys  ėduonies pažeistų, plombuotų ir išrautų dantų, proc.</c:v>
                </c:pt>
              </c:strCache>
            </c:strRef>
          </c:cat>
          <c:val>
            <c:numRef>
              <c:f>Lapas1!$C$2:$C$4</c:f>
              <c:numCache>
                <c:formatCode>General</c:formatCode>
                <c:ptCount val="3"/>
                <c:pt idx="0">
                  <c:v>71.900000000000006</c:v>
                </c:pt>
                <c:pt idx="1">
                  <c:v>20.9</c:v>
                </c:pt>
                <c:pt idx="2">
                  <c:v>8.3000000000000007</c:v>
                </c:pt>
              </c:numCache>
            </c:numRef>
          </c:val>
          <c:extLst>
            <c:ext xmlns:c16="http://schemas.microsoft.com/office/drawing/2014/chart" uri="{C3380CC4-5D6E-409C-BE32-E72D297353CC}">
              <c16:uniqueId val="{00000001-9D9E-4798-B37F-A14BC7ACD2E6}"/>
            </c:ext>
          </c:extLst>
        </c:ser>
        <c:ser>
          <c:idx val="2"/>
          <c:order val="2"/>
          <c:tx>
            <c:strRef>
              <c:f>Lapas1!$D$1</c:f>
              <c:strCache>
                <c:ptCount val="1"/>
                <c:pt idx="0">
                  <c:v>2023/2024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Lapas1!$A$2:$A$4</c:f>
              <c:strCache>
                <c:ptCount val="3"/>
                <c:pt idx="0">
                  <c:v>Mokiniai neturintys sąkandžio patologijos proc.</c:v>
                </c:pt>
                <c:pt idx="1">
                  <c:v>Mokniai turintys žandikaulio patalogijų, proc.</c:v>
                </c:pt>
                <c:pt idx="2">
                  <c:v>Mokiniai neturintys  ėduonies pažeistų, plombuotų ir išrautų dantų, proc.</c:v>
                </c:pt>
              </c:strCache>
            </c:strRef>
          </c:cat>
          <c:val>
            <c:numRef>
              <c:f>Lapas1!$D$2:$D$4</c:f>
              <c:numCache>
                <c:formatCode>General</c:formatCode>
                <c:ptCount val="3"/>
                <c:pt idx="0">
                  <c:v>57</c:v>
                </c:pt>
                <c:pt idx="1">
                  <c:v>21.4</c:v>
                </c:pt>
                <c:pt idx="2">
                  <c:v>12</c:v>
                </c:pt>
              </c:numCache>
            </c:numRef>
          </c:val>
          <c:extLst>
            <c:ext xmlns:c16="http://schemas.microsoft.com/office/drawing/2014/chart" uri="{C3380CC4-5D6E-409C-BE32-E72D297353CC}">
              <c16:uniqueId val="{00000002-9D9E-4798-B37F-A14BC7ACD2E6}"/>
            </c:ext>
          </c:extLst>
        </c:ser>
        <c:ser>
          <c:idx val="3"/>
          <c:order val="3"/>
          <c:tx>
            <c:strRef>
              <c:f>Lapas1!$E$1</c:f>
              <c:strCache>
                <c:ptCount val="1"/>
                <c:pt idx="0">
                  <c:v>2024/2025 m.m.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Lapas1!$A$2:$A$4</c:f>
              <c:strCache>
                <c:ptCount val="3"/>
                <c:pt idx="0">
                  <c:v>Mokiniai neturintys sąkandžio patologijos proc.</c:v>
                </c:pt>
                <c:pt idx="1">
                  <c:v>Mokniai turintys žandikaulio patalogijų, proc.</c:v>
                </c:pt>
                <c:pt idx="2">
                  <c:v>Mokiniai neturintys  ėduonies pažeistų, plombuotų ir išrautų dantų, proc.</c:v>
                </c:pt>
              </c:strCache>
            </c:strRef>
          </c:cat>
          <c:val>
            <c:numRef>
              <c:f>Lapas1!$E$2:$E$4</c:f>
              <c:numCache>
                <c:formatCode>General</c:formatCode>
                <c:ptCount val="3"/>
                <c:pt idx="0">
                  <c:v>54.4</c:v>
                </c:pt>
                <c:pt idx="1">
                  <c:v>18.5</c:v>
                </c:pt>
                <c:pt idx="2">
                  <c:v>25.1</c:v>
                </c:pt>
              </c:numCache>
            </c:numRef>
          </c:val>
          <c:extLst>
            <c:ext xmlns:c16="http://schemas.microsoft.com/office/drawing/2014/chart" uri="{C3380CC4-5D6E-409C-BE32-E72D297353CC}">
              <c16:uniqueId val="{00000000-4095-4C3B-8770-E38913851D66}"/>
            </c:ext>
          </c:extLst>
        </c:ser>
        <c:dLbls>
          <c:showLegendKey val="0"/>
          <c:showVal val="0"/>
          <c:showCatName val="0"/>
          <c:showSerName val="0"/>
          <c:showPercent val="0"/>
          <c:showBubbleSize val="0"/>
        </c:dLbls>
        <c:gapWidth val="219"/>
        <c:overlap val="-27"/>
        <c:axId val="314015008"/>
        <c:axId val="157776696"/>
      </c:barChart>
      <c:catAx>
        <c:axId val="31401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57776696"/>
        <c:crosses val="autoZero"/>
        <c:auto val="1"/>
        <c:lblAlgn val="ctr"/>
        <c:lblOffset val="100"/>
        <c:noMultiLvlLbl val="0"/>
      </c:catAx>
      <c:valAx>
        <c:axId val="157776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14015008"/>
        <c:crosses val="autoZero"/>
        <c:crossBetween val="between"/>
      </c:valAx>
      <c:spPr>
        <a:noFill/>
        <a:ln>
          <a:noFill/>
        </a:ln>
        <a:effectLst/>
      </c:spPr>
    </c:plotArea>
    <c:legend>
      <c:legendPos val="b"/>
      <c:layout>
        <c:manualLayout>
          <c:xMode val="edge"/>
          <c:yMode val="edge"/>
          <c:x val="6.7381982181804745E-2"/>
          <c:y val="0.87471454450881558"/>
          <c:w val="0.65751513624362201"/>
          <c:h val="8.61763484333285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12/19/2024</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2</a:t>
            </a:fld>
            <a:endParaRPr lang="en-US"/>
          </a:p>
        </p:txBody>
      </p:sp>
    </p:spTree>
    <p:extLst>
      <p:ext uri="{BB962C8B-B14F-4D97-AF65-F5344CB8AC3E}">
        <p14:creationId xmlns:p14="http://schemas.microsoft.com/office/powerpoint/2010/main"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86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2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0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6" y="5315451"/>
            <a:ext cx="11095551" cy="846358"/>
          </a:xfrm>
        </p:spPr>
        <p:txBody>
          <a:bodyPr>
            <a:noAutofit/>
          </a:bodyPr>
          <a:lstStyle/>
          <a:p>
            <a:pPr algn="ctr">
              <a:lnSpc>
                <a:spcPct val="100000"/>
              </a:lnSpc>
            </a:pPr>
            <a:r>
              <a:rPr lang="lt-LT" dirty="0">
                <a:latin typeface="Times New Roman" panose="02020603050405020304" pitchFamily="18" charset="0"/>
                <a:cs typeface="Times New Roman" panose="02020603050405020304" pitchFamily="18" charset="0"/>
              </a:rPr>
              <a:t>Visuomenės sveikatos specialistė</a:t>
            </a:r>
          </a:p>
          <a:p>
            <a:pPr algn="ctr">
              <a:lnSpc>
                <a:spcPct val="100000"/>
              </a:lnSpc>
            </a:pPr>
            <a:r>
              <a:rPr lang="lt-LT" dirty="0">
                <a:latin typeface="Times New Roman" panose="02020603050405020304" pitchFamily="18" charset="0"/>
                <a:cs typeface="Times New Roman" panose="02020603050405020304" pitchFamily="18" charset="0"/>
              </a:rPr>
              <a:t>Indrė Kuodienė</a:t>
            </a:r>
            <a:endParaRPr lang="en-US"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7" y="2838875"/>
            <a:ext cx="10964978" cy="2195583"/>
          </a:xfrm>
        </p:spPr>
        <p:txBody>
          <a:bodyPr/>
          <a:lstStyle/>
          <a:p>
            <a:pPr algn="ctr">
              <a:lnSpc>
                <a:spcPct val="150000"/>
              </a:lnSpc>
            </a:pPr>
            <a:r>
              <a:rPr lang="lt-LT" sz="2800" b="1" dirty="0">
                <a:solidFill>
                  <a:srgbClr val="FFFFFF"/>
                </a:solidFill>
                <a:latin typeface="Times New Roman" pitchFamily="18" charset="0"/>
                <a:ea typeface="+mj-ea"/>
                <a:cs typeface="Times New Roman" pitchFamily="18" charset="0"/>
              </a:rPr>
              <a:t> Klaipėdos Gedminų progimnaziją</a:t>
            </a:r>
            <a:endParaRPr kumimoji="0" lang="en-US"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endParaRPr>
          </a:p>
          <a:p>
            <a:pPr algn="ctr">
              <a:lnSpc>
                <a:spcPct val="150000"/>
              </a:lnSpc>
            </a:pP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lankančių vaikų profilaktinių sveikatos patikrinimų</a:t>
            </a:r>
          </a:p>
          <a:p>
            <a:pPr algn="ctr">
              <a:lnSpc>
                <a:spcPct val="150000"/>
              </a:lnSpc>
            </a:pP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2024-2025 </a:t>
            </a:r>
            <a:r>
              <a:rPr kumimoji="0" lang="lt-LT" sz="2800" b="1" i="0" u="none" strike="noStrike" kern="1200" cap="none" spc="0" normalizeH="0" baseline="0" noProof="0" dirty="0" err="1">
                <a:ln>
                  <a:noFill/>
                </a:ln>
                <a:solidFill>
                  <a:srgbClr val="FFFFFF"/>
                </a:solidFill>
                <a:effectLst/>
                <a:uLnTx/>
                <a:uFillTx/>
                <a:latin typeface="Times New Roman" pitchFamily="18" charset="0"/>
                <a:ea typeface="+mj-ea"/>
                <a:cs typeface="Times New Roman" pitchFamily="18" charset="0"/>
              </a:rPr>
              <a:t>m.m</a:t>
            </a: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duomenų analizė</a:t>
            </a:r>
            <a:br>
              <a:rPr kumimoji="0" lang="lt-LT" sz="35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en-GB" sz="35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132" y="467517"/>
            <a:ext cx="3996267" cy="903871"/>
          </a:xfrm>
          <a:prstGeom prst="rect">
            <a:avLst/>
          </a:prstGeom>
        </p:spPr>
      </p:pic>
    </p:spTree>
    <p:extLst>
      <p:ext uri="{BB962C8B-B14F-4D97-AF65-F5344CB8AC3E}">
        <p14:creationId xmlns:p14="http://schemas.microsoft.com/office/powerpoint/2010/main"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335280" y="2794898"/>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800" b="1" dirty="0">
                <a:solidFill>
                  <a:srgbClr val="993366"/>
                </a:solidFill>
                <a:latin typeface="Times New Roman" pitchFamily="18" charset="0"/>
                <a:cs typeface="Times New Roman" pitchFamily="18" charset="0"/>
              </a:rPr>
              <a:t>FIZINIO LAVINIMO GRUPĖS</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A799D80-5C3C-4D84-80E9-1FA3667CEE12}"/>
              </a:ext>
            </a:extLst>
          </p:cNvPr>
          <p:cNvSpPr>
            <a:spLocks noGrp="1"/>
          </p:cNvSpPr>
          <p:nvPr>
            <p:ph type="title"/>
          </p:nvPr>
        </p:nvSpPr>
        <p:spPr>
          <a:xfrm>
            <a:off x="999704" y="363682"/>
            <a:ext cx="10518648" cy="1037662"/>
          </a:xfrm>
        </p:spPr>
        <p:txBody>
          <a:bodyPr/>
          <a:lstStyle/>
          <a:p>
            <a:pPr algn="ctr"/>
            <a:r>
              <a:rPr lang="lt-LT" altLang="lt-LT" sz="2800" b="1" dirty="0">
                <a:solidFill>
                  <a:srgbClr val="993366"/>
                </a:solidFill>
                <a:latin typeface="Times New Roman" pitchFamily="18" charset="0"/>
                <a:cs typeface="Times New Roman" pitchFamily="18" charset="0"/>
              </a:rPr>
              <a:t>Vaikų pasiskirstymas pagal fizinio ugdymo grupes 2021-2024 m.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EC68887A-438E-44F7-84F7-74E7B968DA8D}"/>
              </a:ext>
            </a:extLst>
          </p:cNvPr>
          <p:cNvSpPr>
            <a:spLocks noGrp="1"/>
          </p:cNvSpPr>
          <p:nvPr>
            <p:ph type="ftr" sz="quarter" idx="11"/>
          </p:nvPr>
        </p:nvSpPr>
        <p:spPr>
          <a:xfrm>
            <a:off x="85304" y="635329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29D42C4F-D37D-45C8-9287-B43E455660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Turinio vietos rezervavimo ženklas 3">
            <a:extLst>
              <a:ext uri="{FF2B5EF4-FFF2-40B4-BE49-F238E27FC236}">
                <a16:creationId xmlns:a16="http://schemas.microsoft.com/office/drawing/2014/main" id="{78CF1E3F-5F11-407D-8ED2-FDD04B1A8E50}"/>
              </a:ext>
            </a:extLst>
          </p:cNvPr>
          <p:cNvGraphicFramePr>
            <a:graphicFrameLocks/>
          </p:cNvGraphicFramePr>
          <p:nvPr>
            <p:extLst>
              <p:ext uri="{D42A27DB-BD31-4B8C-83A1-F6EECF244321}">
                <p14:modId xmlns:p14="http://schemas.microsoft.com/office/powerpoint/2010/main" val="3268052862"/>
              </p:ext>
            </p:extLst>
          </p:nvPr>
        </p:nvGraphicFramePr>
        <p:xfrm>
          <a:off x="798536" y="1140031"/>
          <a:ext cx="10850920" cy="52132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29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7D0F48D-AF35-4328-956B-9AB032C4D04B}"/>
              </a:ext>
            </a:extLst>
          </p:cNvPr>
          <p:cNvSpPr>
            <a:spLocks noGrp="1"/>
          </p:cNvSpPr>
          <p:nvPr>
            <p:ph type="title"/>
          </p:nvPr>
        </p:nvSpPr>
        <p:spPr>
          <a:xfrm>
            <a:off x="188086" y="529936"/>
            <a:ext cx="11815828" cy="571500"/>
          </a:xfrm>
        </p:spPr>
        <p:txBody>
          <a:bodyPr/>
          <a:lstStyle/>
          <a:p>
            <a:pPr algn="ctr"/>
            <a:r>
              <a:rPr lang="lt-LT" altLang="lt-LT" sz="2800" b="1" dirty="0">
                <a:solidFill>
                  <a:srgbClr val="993366"/>
                </a:solidFill>
                <a:latin typeface="Times New Roman" pitchFamily="18" charset="0"/>
                <a:cs typeface="Times New Roman" pitchFamily="18" charset="0"/>
              </a:rPr>
              <a:t>Dantų ėduonies intensyvumo (</a:t>
            </a:r>
            <a:r>
              <a:rPr lang="en-US" altLang="lt-LT" sz="2800" b="1" dirty="0" err="1">
                <a:solidFill>
                  <a:srgbClr val="993366"/>
                </a:solidFill>
                <a:latin typeface="Times New Roman" pitchFamily="18" charset="0"/>
                <a:cs typeface="Times New Roman" pitchFamily="18" charset="0"/>
              </a:rPr>
              <a:t>kpi+KPI</a:t>
            </a:r>
            <a:r>
              <a:rPr lang="lt-LT" altLang="lt-LT" sz="2800" b="1" dirty="0">
                <a:solidFill>
                  <a:srgbClr val="993366"/>
                </a:solidFill>
                <a:latin typeface="Times New Roman" pitchFamily="18" charset="0"/>
                <a:cs typeface="Times New Roman" pitchFamily="18" charset="0"/>
              </a:rPr>
              <a:t>)</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indeksas</a:t>
            </a:r>
            <a:r>
              <a:rPr lang="en-US" altLang="lt-LT" sz="2800" b="1" dirty="0">
                <a:solidFill>
                  <a:srgbClr val="993366"/>
                </a:solidFill>
                <a:latin typeface="Times New Roman" pitchFamily="18" charset="0"/>
                <a:cs typeface="Times New Roman" pitchFamily="18" charset="0"/>
              </a:rPr>
              <a:t> </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2021/2022 - 20</a:t>
            </a:r>
            <a:r>
              <a:rPr lang="en-US" altLang="lt-LT" sz="2800" b="1" dirty="0">
                <a:solidFill>
                  <a:srgbClr val="993366"/>
                </a:solidFill>
                <a:latin typeface="Times New Roman" pitchFamily="18" charset="0"/>
                <a:cs typeface="Times New Roman" pitchFamily="18" charset="0"/>
              </a:rPr>
              <a:t>2</a:t>
            </a:r>
            <a:r>
              <a:rPr lang="lt-LT" altLang="lt-LT" sz="2800" b="1" dirty="0">
                <a:solidFill>
                  <a:srgbClr val="993366"/>
                </a:solidFill>
                <a:latin typeface="Times New Roman" pitchFamily="18" charset="0"/>
                <a:cs typeface="Times New Roman" pitchFamily="18" charset="0"/>
              </a:rPr>
              <a:t>2</a:t>
            </a:r>
            <a:r>
              <a:rPr lang="en-US" altLang="lt-LT" sz="2800" b="1" dirty="0">
                <a:solidFill>
                  <a:srgbClr val="993366"/>
                </a:solidFill>
                <a:latin typeface="Times New Roman" pitchFamily="18" charset="0"/>
                <a:cs typeface="Times New Roman" pitchFamily="18" charset="0"/>
              </a:rPr>
              <a:t>/</a:t>
            </a:r>
            <a:r>
              <a:rPr lang="lt-LT" altLang="lt-LT" sz="2800" b="1" dirty="0">
                <a:solidFill>
                  <a:srgbClr val="993366"/>
                </a:solidFill>
                <a:latin typeface="Times New Roman" pitchFamily="18" charset="0"/>
                <a:cs typeface="Times New Roman" pitchFamily="18" charset="0"/>
              </a:rPr>
              <a:t>2023 – 2023/2024 – 2024/2025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id="{E7333EA7-11B6-480F-A3FE-0EEDED486A0A}"/>
              </a:ext>
            </a:extLst>
          </p:cNvPr>
          <p:cNvSpPr>
            <a:spLocks noGrp="1"/>
          </p:cNvSpPr>
          <p:nvPr>
            <p:ph type="ftr" sz="quarter" idx="11"/>
          </p:nvPr>
        </p:nvSpPr>
        <p:spPr>
          <a:xfrm>
            <a:off x="188086" y="6404841"/>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1800" dirty="0"/>
          </a:p>
        </p:txBody>
      </p:sp>
      <p:sp>
        <p:nvSpPr>
          <p:cNvPr id="5" name="Skaidrės numerio vietos rezervavimo ženklas 4">
            <a:extLst>
              <a:ext uri="{FF2B5EF4-FFF2-40B4-BE49-F238E27FC236}">
                <a16:creationId xmlns:a16="http://schemas.microsoft.com/office/drawing/2014/main" id="{63932157-C1A5-4B58-A007-D5DE3C822293}"/>
              </a:ext>
            </a:extLst>
          </p:cNvPr>
          <p:cNvSpPr>
            <a:spLocks noGrp="1"/>
          </p:cNvSpPr>
          <p:nvPr>
            <p:ph type="sldNum" sz="quarter" idx="12"/>
          </p:nvPr>
        </p:nvSpPr>
        <p:spPr/>
        <p:txBody>
          <a:bodyPr/>
          <a:lstStyle/>
          <a:p>
            <a:fld id="{53969381-6070-C14C-AC19-9F0CCB6EE0F1}" type="slidenum">
              <a:rPr lang="en-US" smtClean="0"/>
              <a:pPr/>
              <a:t>13</a:t>
            </a:fld>
            <a:endParaRPr lang="en-US"/>
          </a:p>
        </p:txBody>
      </p:sp>
      <p:sp>
        <p:nvSpPr>
          <p:cNvPr id="8" name="Rounded Rectangle 1">
            <a:extLst>
              <a:ext uri="{FF2B5EF4-FFF2-40B4-BE49-F238E27FC236}">
                <a16:creationId xmlns:a16="http://schemas.microsoft.com/office/drawing/2014/main" id="{D15348CB-008E-4339-BA9B-98E40F36DCF9}"/>
              </a:ext>
            </a:extLst>
          </p:cNvPr>
          <p:cNvSpPr/>
          <p:nvPr/>
        </p:nvSpPr>
        <p:spPr>
          <a:xfrm>
            <a:off x="9057168" y="1100213"/>
            <a:ext cx="2592288" cy="1461204"/>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kpi+KPI indekso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žemas - mažiau nei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Žemas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Vidutinis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Aukštas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aukštas - daugiau nei 6,5</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lt-LT" altLang="lt-LT" sz="1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9" name="Diagrama 8"/>
          <p:cNvGraphicFramePr/>
          <p:nvPr>
            <p:extLst>
              <p:ext uri="{D42A27DB-BD31-4B8C-83A1-F6EECF244321}">
                <p14:modId xmlns:p14="http://schemas.microsoft.com/office/powerpoint/2010/main" val="1296362388"/>
              </p:ext>
            </p:extLst>
          </p:nvPr>
        </p:nvGraphicFramePr>
        <p:xfrm>
          <a:off x="627529" y="1138237"/>
          <a:ext cx="9416583" cy="48860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104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5C94A02-8450-4C63-901E-AA0FB5E8079C}"/>
              </a:ext>
            </a:extLst>
          </p:cNvPr>
          <p:cNvSpPr>
            <a:spLocks noGrp="1"/>
          </p:cNvSpPr>
          <p:nvPr>
            <p:ph type="title"/>
          </p:nvPr>
        </p:nvSpPr>
        <p:spPr>
          <a:xfrm>
            <a:off x="-83127" y="280693"/>
            <a:ext cx="12275127" cy="1091628"/>
          </a:xfrm>
        </p:spPr>
        <p:txBody>
          <a:bodyPr/>
          <a:lstStyle/>
          <a:p>
            <a:pPr algn="ctr"/>
            <a:r>
              <a:rPr lang="lt-LT" altLang="lt-LT" sz="2800" b="1" dirty="0">
                <a:solidFill>
                  <a:srgbClr val="993366"/>
                </a:solidFill>
                <a:latin typeface="Times New Roman" pitchFamily="18" charset="0"/>
                <a:cs typeface="Times New Roman" pitchFamily="18" charset="0"/>
              </a:rPr>
              <a:t>Mokinių dantų ir žandikaulių būklės pokytis 2021/2022 – 2023/2024 – 2024/2025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 (proc.)</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id="{2D9DC9DA-20FE-4EA5-AADD-5C783ACF89E4}"/>
              </a:ext>
            </a:extLst>
          </p:cNvPr>
          <p:cNvSpPr>
            <a:spLocks noGrp="1"/>
          </p:cNvSpPr>
          <p:nvPr>
            <p:ph type="ftr" sz="quarter" idx="11"/>
          </p:nvPr>
        </p:nvSpPr>
        <p:spPr>
          <a:xfrm>
            <a:off x="64590" y="6384256"/>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dirty="0"/>
          </a:p>
        </p:txBody>
      </p:sp>
      <p:sp>
        <p:nvSpPr>
          <p:cNvPr id="5" name="Skaidrės numerio vietos rezervavimo ženklas 4">
            <a:extLst>
              <a:ext uri="{FF2B5EF4-FFF2-40B4-BE49-F238E27FC236}">
                <a16:creationId xmlns:a16="http://schemas.microsoft.com/office/drawing/2014/main" id="{181F1B6E-E2DB-48B7-BA07-DBF72A408970}"/>
              </a:ext>
            </a:extLst>
          </p:cNvPr>
          <p:cNvSpPr>
            <a:spLocks noGrp="1"/>
          </p:cNvSpPr>
          <p:nvPr>
            <p:ph type="sldNum" sz="quarter" idx="12"/>
          </p:nvPr>
        </p:nvSpPr>
        <p:spPr/>
        <p:txBody>
          <a:bodyPr/>
          <a:lstStyle/>
          <a:p>
            <a:fld id="{53969381-6070-C14C-AC19-9F0CCB6EE0F1}" type="slidenum">
              <a:rPr lang="en-US" smtClean="0"/>
              <a:pPr/>
              <a:t>14</a:t>
            </a:fld>
            <a:endParaRPr lang="en-US"/>
          </a:p>
        </p:txBody>
      </p:sp>
      <p:graphicFrame>
        <p:nvGraphicFramePr>
          <p:cNvPr id="7" name="Diagrama 6"/>
          <p:cNvGraphicFramePr/>
          <p:nvPr>
            <p:extLst>
              <p:ext uri="{D42A27DB-BD31-4B8C-83A1-F6EECF244321}">
                <p14:modId xmlns:p14="http://schemas.microsoft.com/office/powerpoint/2010/main" val="3899676008"/>
              </p:ext>
            </p:extLst>
          </p:nvPr>
        </p:nvGraphicFramePr>
        <p:xfrm>
          <a:off x="1344706" y="1156447"/>
          <a:ext cx="10040470" cy="46975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5005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655320" y="495579"/>
            <a:ext cx="10337944" cy="470776"/>
          </a:xfrm>
        </p:spPr>
        <p:txBody>
          <a:bodyPr/>
          <a:lstStyle/>
          <a:p>
            <a:pPr algn="ctr"/>
            <a:r>
              <a:rPr lang="lt-LT" altLang="lt-LT" sz="2800" b="1" dirty="0">
                <a:solidFill>
                  <a:srgbClr val="993366"/>
                </a:solidFill>
                <a:latin typeface="Times New Roman" pitchFamily="18" charset="0"/>
                <a:cs typeface="Times New Roman" pitchFamily="18" charset="0"/>
              </a:rPr>
              <a:t>Apibendrinimas</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15</a:t>
            </a:fld>
            <a:endParaRPr lang="en-US"/>
          </a:p>
        </p:txBody>
      </p:sp>
      <p:sp>
        <p:nvSpPr>
          <p:cNvPr id="7" name="TextBox 6">
            <a:extLst>
              <a:ext uri="{FF2B5EF4-FFF2-40B4-BE49-F238E27FC236}">
                <a16:creationId xmlns:a16="http://schemas.microsoft.com/office/drawing/2014/main" id="{638B5605-C213-4EF6-9870-0E604483E106}"/>
              </a:ext>
            </a:extLst>
          </p:cNvPr>
          <p:cNvSpPr txBox="1"/>
          <p:nvPr/>
        </p:nvSpPr>
        <p:spPr>
          <a:xfrm>
            <a:off x="542544" y="1405246"/>
            <a:ext cx="11355047" cy="4662815"/>
          </a:xfrm>
          <a:prstGeom prst="rect">
            <a:avLst/>
          </a:prstGeom>
          <a:noFill/>
        </p:spPr>
        <p:txBody>
          <a:bodyPr wrap="square">
            <a:spAutoFit/>
          </a:bodyPr>
          <a:lstStyle/>
          <a:p>
            <a:pPr lvl="0" algn="just"/>
            <a:r>
              <a:rPr lang="lt-LT" sz="2700" dirty="0">
                <a:latin typeface="Times New Roman" pitchFamily="18" charset="0"/>
                <a:cs typeface="Times New Roman" pitchFamily="18" charset="0"/>
              </a:rPr>
              <a:t>• 20</a:t>
            </a:r>
            <a:r>
              <a:rPr lang="en-US" sz="2700" dirty="0">
                <a:latin typeface="Times New Roman" pitchFamily="18" charset="0"/>
                <a:cs typeface="Times New Roman" pitchFamily="18" charset="0"/>
              </a:rPr>
              <a:t>2</a:t>
            </a:r>
            <a:r>
              <a:rPr lang="lt-LT" sz="2700" dirty="0">
                <a:latin typeface="Times New Roman" pitchFamily="18" charset="0"/>
                <a:cs typeface="Times New Roman" pitchFamily="18" charset="0"/>
              </a:rPr>
              <a:t>4 m. profilaktiškai sveikatą pasitikrino 99,44</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proc. vaikų. Dantų ir žandikaulių įvertinimą atliko 98,87 proc. vaikų. Įsigaliojus naujai Mokinio sveikatos pažymėjimo formai, nebenurodomi vaikų organų sistemų sutrikimai, bet šeimos gydytojas pateikia bendras arba specialiąsias rekomendacijas, kurių turi būti laikomasi vaikams dalyvaujant ugdymo veikloje. 7,1 proc. vaikų buvo nurodytos bendros, o 1,25</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proc. vaikų – specialiosios rekomendacijos. Pritaikytas maitinimas buvo priskirtas 0,2 proc. vaikų.</a:t>
            </a:r>
          </a:p>
          <a:p>
            <a:pPr lvl="0" algn="just"/>
            <a:r>
              <a:rPr lang="lt-LT" sz="2700" dirty="0">
                <a:solidFill>
                  <a:prstClr val="black"/>
                </a:solidFill>
                <a:latin typeface="Times New Roman" pitchFamily="18" charset="0"/>
                <a:cs typeface="Times New Roman" pitchFamily="18" charset="0"/>
              </a:rPr>
              <a:t>• 20</a:t>
            </a:r>
            <a:r>
              <a:rPr lang="en-US" sz="2700" dirty="0">
                <a:solidFill>
                  <a:prstClr val="black"/>
                </a:solidFill>
                <a:latin typeface="Times New Roman" pitchFamily="18" charset="0"/>
                <a:cs typeface="Times New Roman" pitchFamily="18" charset="0"/>
              </a:rPr>
              <a:t>2</a:t>
            </a:r>
            <a:r>
              <a:rPr lang="lt-LT" sz="2700" dirty="0">
                <a:solidFill>
                  <a:prstClr val="black"/>
                </a:solidFill>
                <a:latin typeface="Times New Roman" pitchFamily="18" charset="0"/>
                <a:cs typeface="Times New Roman" pitchFamily="18" charset="0"/>
              </a:rPr>
              <a:t>4 m. 5,6 </a:t>
            </a:r>
            <a:r>
              <a:rPr lang="en-US" sz="2700" dirty="0">
                <a:solidFill>
                  <a:prstClr val="black"/>
                </a:solidFill>
                <a:latin typeface="Times New Roman" pitchFamily="18" charset="0"/>
                <a:cs typeface="Times New Roman" pitchFamily="18" charset="0"/>
              </a:rPr>
              <a:t>proc.</a:t>
            </a:r>
            <a:r>
              <a:rPr lang="lt-LT" sz="2700" dirty="0">
                <a:solidFill>
                  <a:prstClr val="black"/>
                </a:solidFill>
                <a:latin typeface="Times New Roman" pitchFamily="18" charset="0"/>
                <a:cs typeface="Times New Roman" pitchFamily="18" charset="0"/>
              </a:rPr>
              <a:t> vaikų turėjo per didelį, o 12,5 </a:t>
            </a:r>
            <a:r>
              <a:rPr lang="en-US" sz="2700" dirty="0">
                <a:solidFill>
                  <a:prstClr val="black"/>
                </a:solidFill>
                <a:latin typeface="Times New Roman" pitchFamily="18" charset="0"/>
                <a:cs typeface="Times New Roman" pitchFamily="18" charset="0"/>
              </a:rPr>
              <a:t>proc. </a:t>
            </a:r>
            <a:r>
              <a:rPr lang="en-US" sz="2700" dirty="0" err="1">
                <a:solidFill>
                  <a:prstClr val="black"/>
                </a:solidFill>
                <a:latin typeface="Times New Roman" pitchFamily="18" charset="0"/>
                <a:cs typeface="Times New Roman" pitchFamily="18" charset="0"/>
              </a:rPr>
              <a:t>vaik</a:t>
            </a:r>
            <a:r>
              <a:rPr lang="lt-LT" sz="2700" dirty="0">
                <a:solidFill>
                  <a:prstClr val="black"/>
                </a:solidFill>
                <a:latin typeface="Times New Roman" pitchFamily="18" charset="0"/>
                <a:cs typeface="Times New Roman" pitchFamily="18" charset="0"/>
              </a:rPr>
              <a:t>ų – per mažą svorį.</a:t>
            </a:r>
          </a:p>
          <a:p>
            <a:pPr lvl="0" algn="just"/>
            <a:r>
              <a:rPr lang="lt-LT" sz="2700" dirty="0">
                <a:solidFill>
                  <a:prstClr val="black"/>
                </a:solidFill>
                <a:latin typeface="Times New Roman" pitchFamily="18" charset="0"/>
                <a:cs typeface="Times New Roman" pitchFamily="18" charset="0"/>
              </a:rPr>
              <a:t>• 20</a:t>
            </a:r>
            <a:r>
              <a:rPr lang="en-US" sz="2700" dirty="0">
                <a:solidFill>
                  <a:prstClr val="black"/>
                </a:solidFill>
                <a:latin typeface="Times New Roman" pitchFamily="18" charset="0"/>
                <a:cs typeface="Times New Roman" pitchFamily="18" charset="0"/>
              </a:rPr>
              <a:t>2</a:t>
            </a:r>
            <a:r>
              <a:rPr lang="lt-LT" sz="2700" dirty="0">
                <a:solidFill>
                  <a:prstClr val="black"/>
                </a:solidFill>
                <a:latin typeface="Times New Roman" pitchFamily="18" charset="0"/>
                <a:cs typeface="Times New Roman" pitchFamily="18" charset="0"/>
              </a:rPr>
              <a:t>4 m. 97,2 proc. vaikų, priskirti pagrindinei fizinio ugdymo grupei.</a:t>
            </a:r>
          </a:p>
          <a:p>
            <a:pPr lvl="0" algn="just"/>
            <a:r>
              <a:rPr lang="en-US" sz="2700" dirty="0">
                <a:solidFill>
                  <a:prstClr val="black"/>
                </a:solidFill>
                <a:latin typeface="Times New Roman" pitchFamily="18" charset="0"/>
                <a:cs typeface="Times New Roman" pitchFamily="18" charset="0"/>
              </a:rPr>
              <a:t>•</a:t>
            </a:r>
            <a:r>
              <a:rPr lang="lt-LT" sz="2700" dirty="0">
                <a:solidFill>
                  <a:prstClr val="black"/>
                </a:solidFill>
                <a:latin typeface="Times New Roman" pitchFamily="18" charset="0"/>
                <a:cs typeface="Times New Roman" pitchFamily="18" charset="0"/>
              </a:rPr>
              <a:t> </a:t>
            </a:r>
            <a:r>
              <a:rPr lang="en-US" sz="2700" dirty="0">
                <a:solidFill>
                  <a:prstClr val="black"/>
                </a:solidFill>
                <a:latin typeface="Times New Roman" pitchFamily="18" charset="0"/>
                <a:cs typeface="Times New Roman" pitchFamily="18" charset="0"/>
              </a:rPr>
              <a:t>202</a:t>
            </a:r>
            <a:r>
              <a:rPr lang="lt-LT" sz="2700" dirty="0">
                <a:solidFill>
                  <a:prstClr val="black"/>
                </a:solidFill>
                <a:latin typeface="Times New Roman" pitchFamily="18" charset="0"/>
                <a:cs typeface="Times New Roman" pitchFamily="18" charset="0"/>
              </a:rPr>
              <a:t>4</a:t>
            </a:r>
            <a:r>
              <a:rPr lang="en-US" sz="2700" dirty="0">
                <a:solidFill>
                  <a:prstClr val="black"/>
                </a:solidFill>
                <a:latin typeface="Times New Roman" pitchFamily="18" charset="0"/>
                <a:cs typeface="Times New Roman" pitchFamily="18" charset="0"/>
              </a:rPr>
              <a:t> m. </a:t>
            </a:r>
            <a:r>
              <a:rPr lang="lt-LT" sz="2700" dirty="0">
                <a:solidFill>
                  <a:prstClr val="black"/>
                </a:solidFill>
                <a:latin typeface="Times New Roman" pitchFamily="18" charset="0"/>
                <a:cs typeface="Times New Roman" pitchFamily="18" charset="0"/>
              </a:rPr>
              <a:t>25,1</a:t>
            </a:r>
            <a:r>
              <a:rPr lang="en-US" sz="2700" dirty="0">
                <a:solidFill>
                  <a:prstClr val="black"/>
                </a:solidFill>
                <a:latin typeface="Times New Roman" pitchFamily="18" charset="0"/>
                <a:cs typeface="Times New Roman" pitchFamily="18" charset="0"/>
              </a:rPr>
              <a:t> proc. v</a:t>
            </a:r>
            <a:r>
              <a:rPr lang="lt-LT" sz="2700" dirty="0" err="1">
                <a:solidFill>
                  <a:prstClr val="black"/>
                </a:solidFill>
                <a:latin typeface="Times New Roman" pitchFamily="18" charset="0"/>
                <a:cs typeface="Times New Roman" pitchFamily="18" charset="0"/>
              </a:rPr>
              <a:t>aikų</a:t>
            </a:r>
            <a:r>
              <a:rPr lang="lt-LT" sz="2700" dirty="0">
                <a:solidFill>
                  <a:prstClr val="black"/>
                </a:solidFill>
                <a:latin typeface="Times New Roman" pitchFamily="18" charset="0"/>
                <a:cs typeface="Times New Roman" pitchFamily="18" charset="0"/>
              </a:rPr>
              <a:t> neturėjo ėduonies pažeistų dantų.  54,4 proc. vaikų neturėjo </a:t>
            </a:r>
            <a:r>
              <a:rPr lang="lt-LT" sz="2700" dirty="0" err="1">
                <a:solidFill>
                  <a:prstClr val="black"/>
                </a:solidFill>
                <a:latin typeface="Times New Roman" pitchFamily="18" charset="0"/>
                <a:cs typeface="Times New Roman" pitchFamily="18" charset="0"/>
              </a:rPr>
              <a:t>sąkandžio</a:t>
            </a:r>
            <a:r>
              <a:rPr lang="lt-LT" sz="2700" dirty="0">
                <a:solidFill>
                  <a:prstClr val="black"/>
                </a:solidFill>
                <a:latin typeface="Times New Roman" pitchFamily="18" charset="0"/>
                <a:cs typeface="Times New Roman" pitchFamily="18" charset="0"/>
              </a:rPr>
              <a:t> patologijos. </a:t>
            </a:r>
          </a:p>
        </p:txBody>
      </p:sp>
    </p:spTree>
    <p:extLst>
      <p:ext uri="{BB962C8B-B14F-4D97-AF65-F5344CB8AC3E}">
        <p14:creationId xmlns:p14="http://schemas.microsoft.com/office/powerpoint/2010/main" val="182293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093FDDB-5B18-48E7-ABF8-BFB4AE934AC4}"/>
              </a:ext>
            </a:extLst>
          </p:cNvPr>
          <p:cNvSpPr>
            <a:spLocks noGrp="1"/>
          </p:cNvSpPr>
          <p:nvPr>
            <p:ph type="title"/>
          </p:nvPr>
        </p:nvSpPr>
        <p:spPr>
          <a:xfrm>
            <a:off x="836024" y="280692"/>
            <a:ext cx="10337944" cy="808949"/>
          </a:xfrm>
        </p:spPr>
        <p:txBody>
          <a:bodyPr/>
          <a:lstStyle/>
          <a:p>
            <a:pPr algn="ctr"/>
            <a:r>
              <a:rPr lang="lt-LT" altLang="lt-LT" sz="2800" b="1" dirty="0">
                <a:solidFill>
                  <a:srgbClr val="993366"/>
                </a:solidFill>
                <a:latin typeface="Times New Roman" pitchFamily="18" charset="0"/>
                <a:cs typeface="Times New Roman" pitchFamily="18" charset="0"/>
              </a:rPr>
              <a:t>Rekomendacijos</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id="{49D0577C-FFA1-4B8D-BC2B-C3812C52CAAE}"/>
              </a:ext>
            </a:extLst>
          </p:cNvPr>
          <p:cNvSpPr>
            <a:spLocks noGrp="1"/>
          </p:cNvSpPr>
          <p:nvPr>
            <p:ph type="sldNum" sz="quarter" idx="12"/>
          </p:nvPr>
        </p:nvSpPr>
        <p:spPr/>
        <p:txBody>
          <a:bodyPr/>
          <a:lstStyle/>
          <a:p>
            <a:fld id="{53969381-6070-C14C-AC19-9F0CCB6EE0F1}" type="slidenum">
              <a:rPr lang="en-US" smtClean="0"/>
              <a:pPr/>
              <a:t>16</a:t>
            </a:fld>
            <a:endParaRPr lang="en-US"/>
          </a:p>
        </p:txBody>
      </p:sp>
      <p:sp>
        <p:nvSpPr>
          <p:cNvPr id="7" name="TextBox 6">
            <a:extLst>
              <a:ext uri="{FF2B5EF4-FFF2-40B4-BE49-F238E27FC236}">
                <a16:creationId xmlns:a16="http://schemas.microsoft.com/office/drawing/2014/main" id="{7D8425FD-4FD4-40E5-AADC-73FF805CB3D4}"/>
              </a:ext>
            </a:extLst>
          </p:cNvPr>
          <p:cNvSpPr txBox="1"/>
          <p:nvPr/>
        </p:nvSpPr>
        <p:spPr>
          <a:xfrm>
            <a:off x="542544" y="1113636"/>
            <a:ext cx="11103191" cy="3046988"/>
          </a:xfrm>
          <a:prstGeom prst="rect">
            <a:avLst/>
          </a:prstGeom>
          <a:noFill/>
        </p:spPr>
        <p:txBody>
          <a:bodyPr wrap="square">
            <a:spAutoFit/>
          </a:bodyPr>
          <a:lstStyle/>
          <a:p>
            <a:pPr marL="457200" lvl="0" indent="-457200" algn="just">
              <a:buFont typeface="Arial" panose="020B0604020202020204" pitchFamily="34" charset="0"/>
              <a:buChar char="•"/>
            </a:pPr>
            <a:r>
              <a:rPr lang="lt-LT" sz="2800" dirty="0">
                <a:latin typeface="Times New Roman" pitchFamily="18" charset="0"/>
                <a:cs typeface="Times New Roman" pitchFamily="18" charset="0"/>
              </a:rPr>
              <a:t>Būtina vaikų sveikatos priežiūrą vykdyti visomis kryptimis, taip pat d</a:t>
            </a:r>
            <a:r>
              <a:rPr lang="lt-LT" sz="2800" dirty="0">
                <a:effectLst/>
                <a:latin typeface="Times New Roman" panose="02020603050405020304" pitchFamily="18" charset="0"/>
                <a:ea typeface="Calibri" panose="020F0502020204030204" pitchFamily="34" charset="0"/>
              </a:rPr>
              <a:t>idinti tėvų (globėjų) bei pedagogų aktyvumą ugdant sveikatai palankius įpročius. </a:t>
            </a:r>
            <a:endParaRPr lang="lt-LT" sz="2400" dirty="0">
              <a:latin typeface="Calibri" panose="020F0502020204030204" pitchFamily="34" charset="0"/>
              <a:ea typeface="Calibri" panose="020F0502020204030204" pitchFamily="34" charset="0"/>
            </a:endParaRPr>
          </a:p>
          <a:p>
            <a:pPr lvl="0" algn="just"/>
            <a:endParaRPr lang="lt-LT" sz="2400" dirty="0">
              <a:effectLst/>
              <a:latin typeface="Calibri" panose="020F0502020204030204" pitchFamily="34" charset="0"/>
              <a:ea typeface="Calibri" panose="020F0502020204030204" pitchFamily="34" charset="0"/>
            </a:endParaRPr>
          </a:p>
          <a:p>
            <a:pPr marL="457200" lvl="0" indent="-457200" algn="just">
              <a:buFont typeface="Arial" panose="020B0604020202020204" pitchFamily="34" charset="0"/>
              <a:buChar char="•"/>
            </a:pPr>
            <a:r>
              <a:rPr lang="lt-LT" sz="2800" dirty="0">
                <a:effectLst/>
                <a:latin typeface="Times New Roman" panose="02020603050405020304" pitchFamily="18" charset="0"/>
                <a:ea typeface="Calibri" panose="020F0502020204030204" pitchFamily="34" charset="0"/>
              </a:rPr>
              <a:t>Siekiant gerinti mokinių sveikos gyvensenos įgūdžius, </a:t>
            </a:r>
            <a:r>
              <a:rPr lang="lt-LT" sz="2800" dirty="0">
                <a:latin typeface="Times New Roman" pitchFamily="18" charset="0"/>
                <a:cs typeface="Times New Roman" pitchFamily="18" charset="0"/>
              </a:rPr>
              <a:t>didelis dėmesys turėtų būti skiriamas profilaktikai (tinkama higiena, mityba, fizinis aktyvumas darbo – poilsio režimas).</a:t>
            </a:r>
          </a:p>
        </p:txBody>
      </p:sp>
    </p:spTree>
    <p:extLst>
      <p:ext uri="{BB962C8B-B14F-4D97-AF65-F5344CB8AC3E}">
        <p14:creationId xmlns:p14="http://schemas.microsoft.com/office/powerpoint/2010/main" val="2280922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89877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234284"/>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AČIŪ UŽ DĖMESĮ!</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517641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577168" y="2708696"/>
            <a:ext cx="10964979" cy="3743863"/>
          </a:xfrm>
        </p:spPr>
        <p:txBody>
          <a:bodyPr>
            <a:noAutofit/>
          </a:bodyPr>
          <a:lstStyle/>
          <a:p>
            <a:pPr algn="ctr"/>
            <a:r>
              <a:rPr lang="lt-LT" sz="2800" b="1" dirty="0">
                <a:latin typeface="Times New Roman" panose="02020603050405020304" pitchFamily="18" charset="0"/>
                <a:cs typeface="Times New Roman" panose="02020603050405020304" pitchFamily="18" charset="0"/>
              </a:rPr>
              <a:t>MUS RASITE:</a:t>
            </a:r>
          </a:p>
          <a:p>
            <a:pPr algn="ctr"/>
            <a:r>
              <a:rPr lang="es-ES" sz="2800" dirty="0" err="1">
                <a:latin typeface="Times New Roman" panose="02020603050405020304" pitchFamily="18" charset="0"/>
                <a:cs typeface="Times New Roman" panose="02020603050405020304" pitchFamily="18" charset="0"/>
              </a:rPr>
              <a:t>Taikos</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pr</a:t>
            </a:r>
            <a:r>
              <a:rPr lang="es-ES" sz="2800" dirty="0">
                <a:latin typeface="Times New Roman" panose="02020603050405020304" pitchFamily="18" charset="0"/>
                <a:cs typeface="Times New Roman" panose="02020603050405020304" pitchFamily="18" charset="0"/>
              </a:rPr>
              <a:t>. 76, </a:t>
            </a:r>
            <a:r>
              <a:rPr lang="es-ES" sz="2800" dirty="0" err="1">
                <a:latin typeface="Times New Roman" panose="02020603050405020304" pitchFamily="18" charset="0"/>
                <a:cs typeface="Times New Roman" panose="02020603050405020304" pitchFamily="18" charset="0"/>
              </a:rPr>
              <a:t>Klaipėda</a:t>
            </a:r>
            <a:endParaRPr lang="es-ES" sz="2800" dirty="0">
              <a:latin typeface="Times New Roman" panose="02020603050405020304" pitchFamily="18" charset="0"/>
              <a:cs typeface="Times New Roman" panose="02020603050405020304" pitchFamily="18" charset="0"/>
            </a:endParaRPr>
          </a:p>
          <a:p>
            <a:pPr algn="ctr"/>
            <a:r>
              <a:rPr lang="es-ES" sz="2800" dirty="0">
                <a:latin typeface="Times New Roman" panose="02020603050405020304" pitchFamily="18" charset="0"/>
                <a:cs typeface="Times New Roman" panose="02020603050405020304" pitchFamily="18" charset="0"/>
              </a:rPr>
              <a:t>Tel. (8 46) 234796</a:t>
            </a:r>
          </a:p>
          <a:p>
            <a:pPr algn="ctr"/>
            <a:r>
              <a:rPr lang="es-ES" sz="2800" dirty="0">
                <a:latin typeface="Times New Roman" panose="02020603050405020304" pitchFamily="18" charset="0"/>
                <a:cs typeface="Times New Roman" panose="02020603050405020304" pitchFamily="18" charset="0"/>
              </a:rPr>
              <a:t>El. p. </a:t>
            </a:r>
            <a:r>
              <a:rPr lang="es-ES" sz="2800" dirty="0" err="1">
                <a:latin typeface="Times New Roman" panose="02020603050405020304" pitchFamily="18" charset="0"/>
                <a:cs typeface="Times New Roman" panose="02020603050405020304" pitchFamily="18" charset="0"/>
              </a:rPr>
              <a:t>info@sveikatosbiuras.lt</a:t>
            </a:r>
            <a:endParaRPr lang="es-ES" sz="2800" dirty="0">
              <a:latin typeface="Times New Roman" panose="02020603050405020304" pitchFamily="18" charset="0"/>
              <a:cs typeface="Times New Roman" panose="02020603050405020304" pitchFamily="18" charset="0"/>
            </a:endParaRPr>
          </a:p>
          <a:p>
            <a:pPr algn="ctr"/>
            <a:r>
              <a:rPr lang="es-ES" sz="2800" dirty="0">
                <a:latin typeface="Times New Roman" panose="02020603050405020304" pitchFamily="18" charset="0"/>
                <a:cs typeface="Times New Roman" panose="02020603050405020304" pitchFamily="18" charset="0"/>
              </a:rPr>
              <a:t>www.sveikatosbiuras.lt</a:t>
            </a:r>
          </a:p>
          <a:p>
            <a:pPr algn="ctr"/>
            <a:r>
              <a:rPr lang="es-ES" sz="2800" dirty="0">
                <a:latin typeface="Times New Roman" panose="02020603050405020304" pitchFamily="18" charset="0"/>
                <a:cs typeface="Times New Roman" panose="02020603050405020304" pitchFamily="18" charset="0"/>
              </a:rPr>
              <a:t>www.facebook.com/biuras</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378" y="519397"/>
            <a:ext cx="3996267" cy="903871"/>
          </a:xfrm>
          <a:prstGeom prst="rect">
            <a:avLst/>
          </a:prstGeom>
        </p:spPr>
      </p:pic>
    </p:spTree>
    <p:extLst>
      <p:ext uri="{BB962C8B-B14F-4D97-AF65-F5344CB8AC3E}">
        <p14:creationId xmlns:p14="http://schemas.microsoft.com/office/powerpoint/2010/main" val="151866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7"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665018" y="1622632"/>
            <a:ext cx="11067802" cy="523220"/>
          </a:xfrm>
          <a:prstGeom prst="rect">
            <a:avLst/>
          </a:prstGeom>
          <a:noFill/>
        </p:spPr>
        <p:txBody>
          <a:bodyPr wrap="square">
            <a:spAutoFit/>
          </a:bodyPr>
          <a:lstStyle/>
          <a:p>
            <a:pPr algn="ctr"/>
            <a:r>
              <a:rPr lang="lt-LT" altLang="lt-LT" sz="2800" b="1" dirty="0">
                <a:solidFill>
                  <a:srgbClr val="993366"/>
                </a:solidFill>
                <a:latin typeface="Times New Roman" pitchFamily="18" charset="0"/>
                <a:ea typeface="+mj-ea"/>
                <a:cs typeface="Times New Roman" pitchFamily="18" charset="0"/>
              </a:rPr>
              <a:t>VAIKŲ SVEIKATOS ANALIZĖS APRAŠYMAS </a:t>
            </a:r>
            <a:r>
              <a:rPr kumimoji="0" lang="lt-LT"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r>
              <a:rPr kumimoji="0" lang="en-US"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1</a:t>
            </a:r>
            <a:r>
              <a:rPr kumimoji="0" lang="lt-LT"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endParaRPr lang="en-US" sz="2800" dirty="0">
              <a:solidFill>
                <a:srgbClr val="993366"/>
              </a:solidFill>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558140" y="2518810"/>
            <a:ext cx="11281559" cy="2735621"/>
          </a:xfrm>
          <a:prstGeom prst="rect">
            <a:avLst/>
          </a:prstGeom>
          <a:noFill/>
        </p:spPr>
        <p:txBody>
          <a:bodyPr wrap="square">
            <a:spAutoFit/>
          </a:bodyPr>
          <a:lstStyle/>
          <a:p>
            <a:pPr algn="just" eaLnBrk="1" hangingPunct="1"/>
            <a:r>
              <a:rPr lang="lt-LT" altLang="lt-LT" sz="3600" dirty="0">
                <a:latin typeface="Times New Roman" pitchFamily="18" charset="0"/>
                <a:cs typeface="Times New Roman" pitchFamily="18" charset="0"/>
              </a:rPr>
              <a:t>• </a:t>
            </a:r>
            <a:r>
              <a:rPr lang="lt-LT" altLang="lt-LT" sz="2800" dirty="0">
                <a:latin typeface="Times New Roman" pitchFamily="18" charset="0"/>
                <a:cs typeface="Times New Roman" pitchFamily="18" charset="0"/>
              </a:rPr>
              <a:t>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algn="just" eaLnBrk="1" hangingPunct="1">
              <a:lnSpc>
                <a:spcPct val="150000"/>
              </a:lnSpc>
              <a:buFont typeface="Arial" charset="0"/>
              <a:buNone/>
            </a:pPr>
            <a:endParaRPr lang="lt-LT" altLang="lt-LT" dirty="0">
              <a:latin typeface="Times New Roman" pitchFamily="18" charset="0"/>
              <a:cs typeface="Times New Roman" pitchFamily="18" charset="0"/>
            </a:endParaRPr>
          </a:p>
        </p:txBody>
      </p:sp>
    </p:spTree>
    <p:extLst>
      <p:ext uri="{BB962C8B-B14F-4D97-AF65-F5344CB8AC3E}">
        <p14:creationId xmlns:p14="http://schemas.microsoft.com/office/powerpoint/2010/main" val="253478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65851A-72F6-4414-9961-8407F7F53E3E}"/>
              </a:ext>
            </a:extLst>
          </p:cNvPr>
          <p:cNvSpPr txBox="1"/>
          <p:nvPr/>
        </p:nvSpPr>
        <p:spPr>
          <a:xfrm>
            <a:off x="783772" y="1229592"/>
            <a:ext cx="110678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a:t>
            </a:r>
            <a:r>
              <a:rPr lang="lt-LT" altLang="lt-LT" sz="2800" b="1" dirty="0">
                <a:solidFill>
                  <a:srgbClr val="993366"/>
                </a:solidFill>
                <a:latin typeface="Times New Roman" pitchFamily="18" charset="0"/>
                <a:cs typeface="Times New Roman" pitchFamily="18" charset="0"/>
              </a:rPr>
              <a:t>2</a:t>
            </a: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463137" y="1930451"/>
            <a:ext cx="11507190" cy="224676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lang="lt-LT" altLang="lt-LT" sz="2800" dirty="0">
                <a:solidFill>
                  <a:prstClr val="black"/>
                </a:solidFill>
                <a:latin typeface="Times New Roman" pitchFamily="18" charset="0"/>
                <a:cs typeface="Times New Roman" pitchFamily="18" charset="0"/>
              </a:rPr>
              <a:t>•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305108B-D702-448B-A3E9-5FC4CC06493A}"/>
              </a:ext>
            </a:extLst>
          </p:cNvPr>
          <p:cNvSpPr txBox="1"/>
          <p:nvPr/>
        </p:nvSpPr>
        <p:spPr>
          <a:xfrm>
            <a:off x="463138" y="4331108"/>
            <a:ext cx="11376562" cy="184665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id="{755F41A8-3F74-4152-9F67-FCA23750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3" cy="677108"/>
          </a:xfrm>
          <a:prstGeom prst="rect">
            <a:avLst/>
          </a:prstGeom>
        </p:spPr>
      </p:pic>
    </p:spTree>
    <p:extLst>
      <p:ext uri="{BB962C8B-B14F-4D97-AF65-F5344CB8AC3E}">
        <p14:creationId xmlns:p14="http://schemas.microsoft.com/office/powerpoint/2010/main"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9" y="269385"/>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225630" y="1296043"/>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REZULTATŲ SVARBA</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878774" y="2721931"/>
            <a:ext cx="10687792" cy="203132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 typeface="Arial" charset="0"/>
              <a:buNone/>
              <a:tabLst/>
              <a:defRPr/>
            </a:pPr>
            <a:r>
              <a:rPr lang="lt-LT" altLang="lt-LT" sz="3600" dirty="0">
                <a:solidFill>
                  <a:prstClr val="black"/>
                </a:solidFill>
                <a:latin typeface="Times New Roman" pitchFamily="18" charset="0"/>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3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839400"/>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PASITIKRINĘ SVEIKATĄ VAIKAI</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C2888B6-4BF9-412C-B572-B922F5A8509D}"/>
              </a:ext>
            </a:extLst>
          </p:cNvPr>
          <p:cNvSpPr>
            <a:spLocks noGrp="1"/>
          </p:cNvSpPr>
          <p:nvPr>
            <p:ph type="title"/>
          </p:nvPr>
        </p:nvSpPr>
        <p:spPr>
          <a:xfrm>
            <a:off x="-106877" y="258730"/>
            <a:ext cx="12343312" cy="1262507"/>
          </a:xfrm>
        </p:spPr>
        <p:txBody>
          <a:bodyPr/>
          <a:lstStyle/>
          <a:p>
            <a:pPr algn="ctr"/>
            <a:r>
              <a:rPr lang="lt-LT" altLang="lt-LT" sz="2800" b="1" dirty="0">
                <a:solidFill>
                  <a:srgbClr val="993366"/>
                </a:solidFill>
                <a:latin typeface="Times New Roman" pitchFamily="18" charset="0"/>
                <a:cs typeface="Times New Roman" pitchFamily="18" charset="0"/>
              </a:rPr>
              <a:t>Pasitikrinusių sveikatą mokinių dalis</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 2021/2022-2022/2023-2023/2024-2024/2025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0770A92B-1BDC-46BF-8050-9B9F33F8DEBE}"/>
              </a:ext>
            </a:extLst>
          </p:cNvPr>
          <p:cNvSpPr>
            <a:spLocks noGrp="1"/>
          </p:cNvSpPr>
          <p:nvPr>
            <p:ph type="ftr" sz="quarter" idx="11"/>
          </p:nvPr>
        </p:nvSpPr>
        <p:spPr>
          <a:xfrm>
            <a:off x="85305"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05B0D0D-8C57-4591-9A27-257AEC9BC537}"/>
              </a:ext>
            </a:extLst>
          </p:cNvPr>
          <p:cNvSpPr>
            <a:spLocks noGrp="1"/>
          </p:cNvSpPr>
          <p:nvPr>
            <p:ph type="sldNum" sz="quarter" idx="12"/>
          </p:nvPr>
        </p:nvSpPr>
        <p:spPr/>
        <p:txBody>
          <a:bodyPr/>
          <a:lstStyle/>
          <a:p>
            <a:fld id="{53969381-6070-C14C-AC19-9F0CCB6EE0F1}" type="slidenum">
              <a:rPr lang="en-US" smtClean="0"/>
              <a:pPr/>
              <a:t>6</a:t>
            </a:fld>
            <a:endParaRPr lang="en-US"/>
          </a:p>
        </p:txBody>
      </p:sp>
      <p:graphicFrame>
        <p:nvGraphicFramePr>
          <p:cNvPr id="9" name="Diagrama 8">
            <a:extLst>
              <a:ext uri="{FF2B5EF4-FFF2-40B4-BE49-F238E27FC236}">
                <a16:creationId xmlns:a16="http://schemas.microsoft.com/office/drawing/2014/main" id="{32C1B8E9-74A4-4B1F-8D72-659652EB954C}"/>
              </a:ext>
            </a:extLst>
          </p:cNvPr>
          <p:cNvGraphicFramePr/>
          <p:nvPr>
            <p:extLst>
              <p:ext uri="{D42A27DB-BD31-4B8C-83A1-F6EECF244321}">
                <p14:modId xmlns:p14="http://schemas.microsoft.com/office/powerpoint/2010/main" val="4047759247"/>
              </p:ext>
            </p:extLst>
          </p:nvPr>
        </p:nvGraphicFramePr>
        <p:xfrm>
          <a:off x="296319" y="1772185"/>
          <a:ext cx="11608987" cy="4950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095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367AA-3346-4808-8711-9802E6B63DAB}"/>
              </a:ext>
            </a:extLst>
          </p:cNvPr>
          <p:cNvSpPr>
            <a:spLocks noGrp="1"/>
          </p:cNvSpPr>
          <p:nvPr>
            <p:ph type="title"/>
          </p:nvPr>
        </p:nvSpPr>
        <p:spPr>
          <a:xfrm>
            <a:off x="132806" y="280693"/>
            <a:ext cx="11972603" cy="1429354"/>
          </a:xfrm>
        </p:spPr>
        <p:txBody>
          <a:bodyPr/>
          <a:lstStyle/>
          <a:p>
            <a:pPr algn="ctr"/>
            <a:r>
              <a:rPr lang="en-US" altLang="lt-LT" sz="2800" b="1" dirty="0" err="1">
                <a:solidFill>
                  <a:srgbClr val="993366"/>
                </a:solidFill>
                <a:latin typeface="Times New Roman" pitchFamily="18" charset="0"/>
                <a:ea typeface="Segoe UI Symbol" pitchFamily="34" charset="0"/>
                <a:cs typeface="Times New Roman" pitchFamily="18" charset="0"/>
              </a:rPr>
              <a:t>Bendrosios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ir</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specialiosios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rekomendacijos</a:t>
            </a:r>
            <a:r>
              <a:rPr lang="en-US" altLang="lt-LT" sz="2800" b="1" dirty="0">
                <a:solidFill>
                  <a:srgbClr val="993366"/>
                </a:solidFill>
                <a:latin typeface="Times New Roman" pitchFamily="18" charset="0"/>
                <a:ea typeface="Segoe UI Symbol" pitchFamily="34" charset="0"/>
                <a:cs typeface="Times New Roman" pitchFamily="18" charset="0"/>
              </a:rPr>
              <a:t>,</a:t>
            </a:r>
            <a:br>
              <a:rPr lang="lt-LT" altLang="lt-LT" sz="2800" b="1" dirty="0">
                <a:solidFill>
                  <a:srgbClr val="993366"/>
                </a:solidFill>
                <a:latin typeface="Times New Roman" pitchFamily="18" charset="0"/>
                <a:ea typeface="Segoe UI Symbol" pitchFamily="34" charset="0"/>
                <a:cs typeface="Times New Roman" pitchFamily="18" charset="0"/>
              </a:rPr>
            </a:br>
            <a:r>
              <a:rPr lang="en-US" altLang="lt-LT" sz="2800" b="1" dirty="0" err="1">
                <a:solidFill>
                  <a:srgbClr val="993366"/>
                </a:solidFill>
                <a:latin typeface="Times New Roman" pitchFamily="18" charset="0"/>
                <a:ea typeface="Segoe UI Symbol" pitchFamily="34" charset="0"/>
                <a:cs typeface="Times New Roman" pitchFamily="18" charset="0"/>
              </a:rPr>
              <a:t>pritaikytas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maitinimas</a:t>
            </a:r>
            <a:br>
              <a:rPr lang="lt-LT" altLang="lt-LT" sz="2800" b="1" dirty="0">
                <a:solidFill>
                  <a:srgbClr val="993366"/>
                </a:solidFill>
                <a:latin typeface="Times New Roman" pitchFamily="18" charset="0"/>
                <a:ea typeface="Segoe UI Symbol" pitchFamily="34" charset="0"/>
                <a:cs typeface="Times New Roman" pitchFamily="18" charset="0"/>
              </a:rPr>
            </a:br>
            <a:r>
              <a:rPr lang="lt-LT" altLang="lt-LT" sz="2800" b="1" dirty="0">
                <a:solidFill>
                  <a:srgbClr val="993366"/>
                </a:solidFill>
                <a:latin typeface="Times New Roman" pitchFamily="18" charset="0"/>
                <a:ea typeface="Segoe UI Symbol" pitchFamily="34" charset="0"/>
                <a:cs typeface="Times New Roman" pitchFamily="18" charset="0"/>
              </a:rPr>
              <a:t>2021/2022-2022/2023-2023/2024-2024-2025 </a:t>
            </a:r>
            <a:r>
              <a:rPr lang="lt-LT" altLang="lt-LT" sz="2800" b="1" dirty="0" err="1">
                <a:solidFill>
                  <a:srgbClr val="993366"/>
                </a:solidFill>
                <a:latin typeface="Times New Roman" pitchFamily="18" charset="0"/>
                <a:ea typeface="Segoe UI Symbol" pitchFamily="34" charset="0"/>
                <a:cs typeface="Times New Roman" pitchFamily="18" charset="0"/>
              </a:rPr>
              <a:t>m.m</a:t>
            </a:r>
            <a:r>
              <a:rPr lang="lt-LT" altLang="lt-LT" sz="2800" b="1" dirty="0">
                <a:solidFill>
                  <a:srgbClr val="993366"/>
                </a:solidFill>
                <a:latin typeface="Times New Roman" pitchFamily="18" charset="0"/>
                <a:ea typeface="Segoe UI Symbol" pitchFamily="34"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7EB55ED1-1D70-46E5-AA37-93AD9996DE49}"/>
              </a:ext>
            </a:extLst>
          </p:cNvPr>
          <p:cNvSpPr>
            <a:spLocks noGrp="1"/>
          </p:cNvSpPr>
          <p:nvPr>
            <p:ph type="ftr" sz="quarter" idx="11"/>
          </p:nvPr>
        </p:nvSpPr>
        <p:spPr>
          <a:xfrm>
            <a:off x="132806"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8" name="Diagrama 7"/>
          <p:cNvGraphicFramePr/>
          <p:nvPr>
            <p:extLst>
              <p:ext uri="{D42A27DB-BD31-4B8C-83A1-F6EECF244321}">
                <p14:modId xmlns:p14="http://schemas.microsoft.com/office/powerpoint/2010/main" val="2895796213"/>
              </p:ext>
            </p:extLst>
          </p:nvPr>
        </p:nvGraphicFramePr>
        <p:xfrm>
          <a:off x="1942353" y="1158640"/>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88581"/>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550718" y="3044279"/>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71CF02C-5189-4E35-8064-B3A69C476A9C}"/>
              </a:ext>
            </a:extLst>
          </p:cNvPr>
          <p:cNvSpPr>
            <a:spLocks noGrp="1"/>
          </p:cNvSpPr>
          <p:nvPr>
            <p:ph type="title"/>
          </p:nvPr>
        </p:nvSpPr>
        <p:spPr>
          <a:xfrm>
            <a:off x="217714" y="23774"/>
            <a:ext cx="11756571" cy="1258761"/>
          </a:xfrm>
        </p:spPr>
        <p:txBody>
          <a:bodyPr/>
          <a:lstStyle/>
          <a:p>
            <a:pPr algn="ctr"/>
            <a:r>
              <a:rPr lang="lt-LT" altLang="lt-LT" sz="2800" b="1" dirty="0">
                <a:solidFill>
                  <a:srgbClr val="660033"/>
                </a:solidFill>
                <a:latin typeface="Times New Roman" pitchFamily="18" charset="0"/>
                <a:cs typeface="Times New Roman" pitchFamily="18" charset="0"/>
              </a:rPr>
              <a:t>Vaikų pasiskirstymas pagal KMI, </a:t>
            </a:r>
            <a:br>
              <a:rPr lang="lt-LT" altLang="lt-LT" sz="2800" b="1" dirty="0">
                <a:solidFill>
                  <a:srgbClr val="660033"/>
                </a:solidFill>
                <a:latin typeface="Times New Roman" pitchFamily="18" charset="0"/>
                <a:cs typeface="Times New Roman" pitchFamily="18" charset="0"/>
              </a:rPr>
            </a:br>
            <a:r>
              <a:rPr lang="lt-LT" altLang="lt-LT" sz="2800" b="1" dirty="0">
                <a:solidFill>
                  <a:srgbClr val="660033"/>
                </a:solidFill>
                <a:latin typeface="Times New Roman" pitchFamily="18" charset="0"/>
                <a:cs typeface="Times New Roman" pitchFamily="18" charset="0"/>
              </a:rPr>
              <a:t>2021/2022 - 2022-2023 - 2023/2024 – 2024-2025m.M. (proc.)</a:t>
            </a:r>
            <a:endParaRPr lang="en-US" sz="2800" dirty="0">
              <a:solidFill>
                <a:srgbClr val="660033"/>
              </a:solidFill>
            </a:endParaRPr>
          </a:p>
        </p:txBody>
      </p:sp>
      <p:sp>
        <p:nvSpPr>
          <p:cNvPr id="4" name="Poraštės vietos rezervavimo ženklas 3">
            <a:extLst>
              <a:ext uri="{FF2B5EF4-FFF2-40B4-BE49-F238E27FC236}">
                <a16:creationId xmlns:a16="http://schemas.microsoft.com/office/drawing/2014/main" id="{310F08EC-004E-4402-A6C0-94BBF8589613}"/>
              </a:ext>
            </a:extLst>
          </p:cNvPr>
          <p:cNvSpPr>
            <a:spLocks noGrp="1"/>
          </p:cNvSpPr>
          <p:nvPr>
            <p:ph type="ftr" sz="quarter" idx="11"/>
          </p:nvPr>
        </p:nvSpPr>
        <p:spPr>
          <a:xfrm>
            <a:off x="368135" y="6212182"/>
            <a:ext cx="5760021" cy="344932"/>
          </a:xfrm>
        </p:spPr>
        <p:txBody>
          <a:bodyPr/>
          <a:lstStyle/>
          <a:p>
            <a:r>
              <a:rPr lang="lt-LT" altLang="lt-LT" sz="2800" i="1" dirty="0">
                <a:solidFill>
                  <a:srgbClr val="993366"/>
                </a:solidFill>
                <a:latin typeface="Times New Roman" pitchFamily="18" charset="0"/>
                <a:cs typeface="Times New Roman" pitchFamily="18" charset="0"/>
              </a:rPr>
              <a:t>Šaltinis: VSS IS</a:t>
            </a:r>
          </a:p>
          <a:p>
            <a:endParaRPr lang="en-US" dirty="0"/>
          </a:p>
        </p:txBody>
      </p:sp>
      <p:sp>
        <p:nvSpPr>
          <p:cNvPr id="5" name="Skaidrės numerio vietos rezervavimo ženklas 4">
            <a:extLst>
              <a:ext uri="{FF2B5EF4-FFF2-40B4-BE49-F238E27FC236}">
                <a16:creationId xmlns:a16="http://schemas.microsoft.com/office/drawing/2014/main" id="{88869F13-6F17-4E67-890B-BA1DDB502FAE}"/>
              </a:ext>
            </a:extLst>
          </p:cNvPr>
          <p:cNvSpPr>
            <a:spLocks noGrp="1"/>
          </p:cNvSpPr>
          <p:nvPr>
            <p:ph type="sldNum" sz="quarter" idx="12"/>
          </p:nvPr>
        </p:nvSpPr>
        <p:spPr/>
        <p:txBody>
          <a:bodyPr/>
          <a:lstStyle/>
          <a:p>
            <a:fld id="{53969381-6070-C14C-AC19-9F0CCB6EE0F1}" type="slidenum">
              <a:rPr lang="en-US" smtClean="0"/>
              <a:pPr/>
              <a:t>9</a:t>
            </a:fld>
            <a:endParaRPr lang="en-US"/>
          </a:p>
        </p:txBody>
      </p:sp>
      <p:graphicFrame>
        <p:nvGraphicFramePr>
          <p:cNvPr id="8" name="Diagrama 7">
            <a:extLst>
              <a:ext uri="{FF2B5EF4-FFF2-40B4-BE49-F238E27FC236}">
                <a16:creationId xmlns:a16="http://schemas.microsoft.com/office/drawing/2014/main" id="{04EBA5BD-5682-41D1-B683-993825306119}"/>
              </a:ext>
            </a:extLst>
          </p:cNvPr>
          <p:cNvGraphicFramePr/>
          <p:nvPr>
            <p:extLst>
              <p:ext uri="{D42A27DB-BD31-4B8C-83A1-F6EECF244321}">
                <p14:modId xmlns:p14="http://schemas.microsoft.com/office/powerpoint/2010/main" val="3723478951"/>
              </p:ext>
            </p:extLst>
          </p:nvPr>
        </p:nvGraphicFramePr>
        <p:xfrm>
          <a:off x="542544" y="1282535"/>
          <a:ext cx="10917936" cy="5854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a 5"/>
          <p:cNvGraphicFramePr/>
          <p:nvPr>
            <p:extLst>
              <p:ext uri="{D42A27DB-BD31-4B8C-83A1-F6EECF244321}">
                <p14:modId xmlns:p14="http://schemas.microsoft.com/office/powerpoint/2010/main" val="3778280841"/>
              </p:ext>
            </p:extLst>
          </p:nvPr>
        </p:nvGraphicFramePr>
        <p:xfrm>
          <a:off x="932329" y="1376362"/>
          <a:ext cx="9995647" cy="4629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281870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1880</TotalTime>
  <Words>665</Words>
  <Application>Microsoft Office PowerPoint</Application>
  <PresentationFormat>Plačiaekranė</PresentationFormat>
  <Paragraphs>78</Paragraphs>
  <Slides>18</Slides>
  <Notes>8</Notes>
  <HiddenSlides>0</HiddenSlides>
  <MMClips>0</MMClips>
  <ScaleCrop>false</ScaleCrop>
  <HeadingPairs>
    <vt:vector size="6" baseType="variant">
      <vt:variant>
        <vt:lpstr>Naudojami šriftai</vt:lpstr>
      </vt:variant>
      <vt:variant>
        <vt:i4>8</vt:i4>
      </vt:variant>
      <vt:variant>
        <vt:lpstr>Tema</vt:lpstr>
      </vt:variant>
      <vt:variant>
        <vt:i4>1</vt:i4>
      </vt:variant>
      <vt:variant>
        <vt:lpstr>Skaidrių pavadinimai</vt:lpstr>
      </vt:variant>
      <vt:variant>
        <vt:i4>18</vt:i4>
      </vt:variant>
    </vt:vector>
  </HeadingPairs>
  <TitlesOfParts>
    <vt:vector size="27" baseType="lpstr">
      <vt:lpstr>Arial</vt:lpstr>
      <vt:lpstr>Calibri</vt:lpstr>
      <vt:lpstr>Montserrat Medium</vt:lpstr>
      <vt:lpstr>Rando</vt:lpstr>
      <vt:lpstr>System Font Regular</vt:lpstr>
      <vt:lpstr>Space Grotesk</vt:lpstr>
      <vt:lpstr>Space Grotesk Medium</vt:lpstr>
      <vt:lpstr>Times New Roman</vt:lpstr>
      <vt:lpstr>Office Theme</vt:lpstr>
      <vt:lpstr>„PowerPoint“ pateiktis</vt:lpstr>
      <vt:lpstr>„PowerPoint“ pateiktis</vt:lpstr>
      <vt:lpstr>„PowerPoint“ pateiktis</vt:lpstr>
      <vt:lpstr>„PowerPoint“ pateiktis</vt:lpstr>
      <vt:lpstr>„PowerPoint“ pateiktis</vt:lpstr>
      <vt:lpstr>Pasitikrinusių sveikatą mokinių dalis  2021/2022-2022/2023-2023/2024-2024/2025 m.m. (proc.)</vt:lpstr>
      <vt:lpstr>Bendrosios ir specialiosios rekomendacijos, pritaikytas maitinimas 2021/2022-2022/2023-2023/2024-2024-2025 m.m. (proc.)</vt:lpstr>
      <vt:lpstr>„PowerPoint“ pateiktis</vt:lpstr>
      <vt:lpstr>Vaikų pasiskirstymas pagal KMI,  2021/2022 - 2022-2023 - 2023/2024 – 2024-2025m.M. (proc.)</vt:lpstr>
      <vt:lpstr>„PowerPoint“ pateiktis</vt:lpstr>
      <vt:lpstr>Vaikų pasiskirstymas pagal fizinio ugdymo grupes 2021-2024 m. (proc.)</vt:lpstr>
      <vt:lpstr>„PowerPoint“ pateiktis</vt:lpstr>
      <vt:lpstr>Dantų ėduonies intensyvumo (kpi+KPI) indeksas  2021/2022 - 2022/2023 – 2023/2024 – 2024/2025 m.m.</vt:lpstr>
      <vt:lpstr>Mokinių dantų ir žandikaulių būklės pokytis 2021/2022 – 2023/2024 – 2024/2025 m.m. (proc.)</vt:lpstr>
      <vt:lpstr>Apibendrinimas </vt:lpstr>
      <vt:lpstr>Rekomendacijos </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GedminuM</cp:lastModifiedBy>
  <cp:revision>98</cp:revision>
  <dcterms:created xsi:type="dcterms:W3CDTF">2019-07-24T07:24:43Z</dcterms:created>
  <dcterms:modified xsi:type="dcterms:W3CDTF">2024-12-19T11:08:53Z</dcterms:modified>
</cp:coreProperties>
</file>