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3.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58" r:id="rId3"/>
    <p:sldId id="259" r:id="rId4"/>
    <p:sldId id="260" r:id="rId5"/>
    <p:sldId id="257" r:id="rId6"/>
    <p:sldId id="264" r:id="rId7"/>
    <p:sldId id="261" r:id="rId8"/>
    <p:sldId id="265" r:id="rId9"/>
    <p:sldId id="262" r:id="rId10"/>
    <p:sldId id="266" r:id="rId11"/>
    <p:sldId id="263" r:id="rId12"/>
    <p:sldId id="267" r:id="rId13"/>
    <p:sldId id="269" r:id="rId14"/>
    <p:sldId id="268" r:id="rId15"/>
    <p:sldId id="270" r:id="rId16"/>
    <p:sldId id="271" r:id="rId17"/>
    <p:sldId id="272" r:id="rId18"/>
    <p:sldId id="278" r:id="rId19"/>
    <p:sldId id="273" r:id="rId20"/>
    <p:sldId id="279" r:id="rId21"/>
    <p:sldId id="274" r:id="rId22"/>
    <p:sldId id="280" r:id="rId23"/>
    <p:sldId id="275" r:id="rId24"/>
    <p:sldId id="281" r:id="rId25"/>
    <p:sldId id="276" r:id="rId26"/>
    <p:sldId id="282" r:id="rId27"/>
    <p:sldId id="277"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dminuM" initials="G" lastIdx="2" clrIdx="0">
    <p:extLst>
      <p:ext uri="{19B8F6BF-5375-455C-9EA6-DF929625EA0E}">
        <p15:presenceInfo xmlns:p15="http://schemas.microsoft.com/office/powerpoint/2012/main" userId="Gedminu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iš vietos į tolį</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29.41</c:v>
                </c:pt>
                <c:pt idx="1">
                  <c:v>55</c:v>
                </c:pt>
                <c:pt idx="2">
                  <c:v>70</c:v>
                </c:pt>
                <c:pt idx="3">
                  <c:v>67.09</c:v>
                </c:pt>
              </c:numCache>
            </c:numRef>
          </c:val>
          <c:extLst>
            <c:ext xmlns:c16="http://schemas.microsoft.com/office/drawing/2014/chart" uri="{C3380CC4-5D6E-409C-BE32-E72D297353CC}">
              <c16:uniqueId val="{00000000-A680-400B-A8E1-987C1AD66B5E}"/>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0"/>
            <c:invertIfNegative val="0"/>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3-A680-400B-A8E1-987C1AD66B5E}"/>
              </c:ext>
            </c:extLst>
          </c:dPt>
          <c:dPt>
            <c:idx val="1"/>
            <c:invertIfNegative val="0"/>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4-A680-400B-A8E1-987C1AD66B5E}"/>
              </c:ext>
            </c:extLst>
          </c:dPt>
          <c:dPt>
            <c:idx val="2"/>
            <c:invertIfNegative val="0"/>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5-A680-400B-A8E1-987C1AD66B5E}"/>
              </c:ext>
            </c:extLst>
          </c:dPt>
          <c:dPt>
            <c:idx val="3"/>
            <c:invertIfNegative val="0"/>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6-A680-400B-A8E1-987C1AD66B5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64.709999999999994</c:v>
                </c:pt>
                <c:pt idx="1">
                  <c:v>23.33</c:v>
                </c:pt>
                <c:pt idx="2">
                  <c:v>30</c:v>
                </c:pt>
                <c:pt idx="3">
                  <c:v>26.58</c:v>
                </c:pt>
              </c:numCache>
            </c:numRef>
          </c:val>
          <c:extLst>
            <c:ext xmlns:c16="http://schemas.microsoft.com/office/drawing/2014/chart" uri="{C3380CC4-5D6E-409C-BE32-E72D297353CC}">
              <c16:uniqueId val="{00000001-A680-400B-A8E1-987C1AD66B5E}"/>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5.88</c:v>
                </c:pt>
                <c:pt idx="1">
                  <c:v>21.67</c:v>
                </c:pt>
                <c:pt idx="2">
                  <c:v>0</c:v>
                </c:pt>
                <c:pt idx="3">
                  <c:v>6.33</c:v>
                </c:pt>
              </c:numCache>
            </c:numRef>
          </c:val>
          <c:extLst>
            <c:ext xmlns:c16="http://schemas.microsoft.com/office/drawing/2014/chart" uri="{C3380CC4-5D6E-409C-BE32-E72D297353CC}">
              <c16:uniqueId val="{00000002-A680-400B-A8E1-987C1AD66B5E}"/>
            </c:ext>
          </c:extLst>
        </c:ser>
        <c:dLbls>
          <c:dLblPos val="outEnd"/>
          <c:showLegendKey val="0"/>
          <c:showVal val="1"/>
          <c:showCatName val="0"/>
          <c:showSerName val="0"/>
          <c:showPercent val="0"/>
          <c:showBubbleSize val="0"/>
        </c:dLbls>
        <c:gapWidth val="100"/>
        <c:overlap val="-24"/>
        <c:axId val="75050568"/>
        <c:axId val="75048048"/>
      </c:barChart>
      <c:catAx>
        <c:axId val="7505056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75048048"/>
        <c:crosses val="autoZero"/>
        <c:auto val="1"/>
        <c:lblAlgn val="ctr"/>
        <c:lblOffset val="100"/>
        <c:noMultiLvlLbl val="0"/>
      </c:catAx>
      <c:valAx>
        <c:axId val="750480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75050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Flamingas</a:t>
            </a:r>
            <a:r>
              <a:rPr lang="lt-LT" baseline="0" dirty="0">
                <a:solidFill>
                  <a:schemeClr val="tx1"/>
                </a:solidFill>
                <a:latin typeface="Times New Roman" panose="02020603050405020304" pitchFamily="18" charset="0"/>
                <a:cs typeface="Times New Roman" panose="02020603050405020304" pitchFamily="18" charset="0"/>
              </a:rPr>
              <a:t> (užlipimų ant </a:t>
            </a:r>
            <a:r>
              <a:rPr lang="lt-LT" baseline="0" dirty="0" err="1">
                <a:solidFill>
                  <a:schemeClr val="tx1"/>
                </a:solidFill>
                <a:latin typeface="Times New Roman" panose="02020603050405020304" pitchFamily="18" charset="0"/>
                <a:cs typeface="Times New Roman" panose="02020603050405020304" pitchFamily="18" charset="0"/>
              </a:rPr>
              <a:t>buomelio</a:t>
            </a:r>
            <a:r>
              <a:rPr lang="lt-LT" baseline="0" dirty="0">
                <a:solidFill>
                  <a:schemeClr val="tx1"/>
                </a:solidFill>
                <a:latin typeface="Times New Roman" panose="02020603050405020304" pitchFamily="18" charset="0"/>
                <a:cs typeface="Times New Roman" panose="02020603050405020304" pitchFamily="18" charset="0"/>
              </a:rPr>
              <a:t> sk./1 min.).</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41.38</c:v>
                </c:pt>
                <c:pt idx="1">
                  <c:v>37.29</c:v>
                </c:pt>
                <c:pt idx="2">
                  <c:v>62.5</c:v>
                </c:pt>
                <c:pt idx="3">
                  <c:v>76.47</c:v>
                </c:pt>
                <c:pt idx="4">
                  <c:v>81.819999999999993</c:v>
                </c:pt>
              </c:numCache>
            </c:numRef>
          </c:val>
          <c:extLst>
            <c:ext xmlns:c16="http://schemas.microsoft.com/office/drawing/2014/chart" uri="{C3380CC4-5D6E-409C-BE32-E72D297353CC}">
              <c16:uniqueId val="{00000000-C128-406C-8C27-3597700D8092}"/>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27.59</c:v>
                </c:pt>
                <c:pt idx="1">
                  <c:v>40.68</c:v>
                </c:pt>
                <c:pt idx="2">
                  <c:v>26.79</c:v>
                </c:pt>
                <c:pt idx="3">
                  <c:v>17.649999999999999</c:v>
                </c:pt>
                <c:pt idx="4">
                  <c:v>18.18</c:v>
                </c:pt>
              </c:numCache>
            </c:numRef>
          </c:val>
          <c:extLst>
            <c:ext xmlns:c16="http://schemas.microsoft.com/office/drawing/2014/chart" uri="{C3380CC4-5D6E-409C-BE32-E72D297353CC}">
              <c16:uniqueId val="{00000001-C128-406C-8C27-3597700D8092}"/>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31.03</c:v>
                </c:pt>
                <c:pt idx="1">
                  <c:v>22.03</c:v>
                </c:pt>
                <c:pt idx="2">
                  <c:v>10.71</c:v>
                </c:pt>
                <c:pt idx="3">
                  <c:v>5.88</c:v>
                </c:pt>
              </c:numCache>
            </c:numRef>
          </c:val>
          <c:extLst>
            <c:ext xmlns:c16="http://schemas.microsoft.com/office/drawing/2014/chart" uri="{C3380CC4-5D6E-409C-BE32-E72D297353CC}">
              <c16:uniqueId val="{00000002-C128-406C-8C27-3597700D8092}"/>
            </c:ext>
          </c:extLst>
        </c:ser>
        <c:dLbls>
          <c:dLblPos val="outEnd"/>
          <c:showLegendKey val="0"/>
          <c:showVal val="1"/>
          <c:showCatName val="0"/>
          <c:showSerName val="0"/>
          <c:showPercent val="0"/>
          <c:showBubbleSize val="0"/>
        </c:dLbls>
        <c:gapWidth val="100"/>
        <c:overlap val="-24"/>
        <c:axId val="356149232"/>
        <c:axId val="356147432"/>
      </c:barChart>
      <c:catAx>
        <c:axId val="35614923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56147432"/>
        <c:crosses val="autoZero"/>
        <c:auto val="1"/>
        <c:lblAlgn val="ctr"/>
        <c:lblOffset val="100"/>
        <c:noMultiLvlLbl val="0"/>
      </c:catAx>
      <c:valAx>
        <c:axId val="356147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356149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Sėstis</a:t>
            </a:r>
            <a:r>
              <a:rPr lang="lt-LT" baseline="0" dirty="0">
                <a:solidFill>
                  <a:schemeClr val="tx1"/>
                </a:solidFill>
                <a:latin typeface="Times New Roman" panose="02020603050405020304" pitchFamily="18" charset="0"/>
                <a:cs typeface="Times New Roman" panose="02020603050405020304" pitchFamily="18" charset="0"/>
              </a:rPr>
              <a:t> ir siekti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91.3</c:v>
                </c:pt>
                <c:pt idx="1">
                  <c:v>88.71</c:v>
                </c:pt>
                <c:pt idx="2">
                  <c:v>88</c:v>
                </c:pt>
                <c:pt idx="3">
                  <c:v>81.400000000000006</c:v>
                </c:pt>
                <c:pt idx="4">
                  <c:v>89.74</c:v>
                </c:pt>
              </c:numCache>
            </c:numRef>
          </c:val>
          <c:extLst>
            <c:ext xmlns:c16="http://schemas.microsoft.com/office/drawing/2014/chart" uri="{C3380CC4-5D6E-409C-BE32-E72D297353CC}">
              <c16:uniqueId val="{00000000-A2B7-4731-A44D-C20231116A09}"/>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8.6999999999999993</c:v>
                </c:pt>
                <c:pt idx="1">
                  <c:v>11.29</c:v>
                </c:pt>
                <c:pt idx="2">
                  <c:v>12</c:v>
                </c:pt>
                <c:pt idx="3">
                  <c:v>18.600000000000001</c:v>
                </c:pt>
                <c:pt idx="4">
                  <c:v>7.69</c:v>
                </c:pt>
              </c:numCache>
            </c:numRef>
          </c:val>
          <c:extLst>
            <c:ext xmlns:c16="http://schemas.microsoft.com/office/drawing/2014/chart" uri="{C3380CC4-5D6E-409C-BE32-E72D297353CC}">
              <c16:uniqueId val="{00000001-A2B7-4731-A44D-C20231116A09}"/>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4">
                  <c:v>2.56</c:v>
                </c:pt>
              </c:numCache>
            </c:numRef>
          </c:val>
          <c:extLst>
            <c:ext xmlns:c16="http://schemas.microsoft.com/office/drawing/2014/chart" uri="{C3380CC4-5D6E-409C-BE32-E72D297353CC}">
              <c16:uniqueId val="{00000002-A2B7-4731-A44D-C20231116A09}"/>
            </c:ext>
          </c:extLst>
        </c:ser>
        <c:dLbls>
          <c:dLblPos val="outEnd"/>
          <c:showLegendKey val="0"/>
          <c:showVal val="1"/>
          <c:showCatName val="0"/>
          <c:showSerName val="0"/>
          <c:showPercent val="0"/>
          <c:showBubbleSize val="0"/>
        </c:dLbls>
        <c:gapWidth val="100"/>
        <c:overlap val="-24"/>
        <c:axId val="509037408"/>
        <c:axId val="509034528"/>
      </c:barChart>
      <c:catAx>
        <c:axId val="5090374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09034528"/>
        <c:crosses val="autoZero"/>
        <c:auto val="1"/>
        <c:lblAlgn val="ctr"/>
        <c:lblOffset val="100"/>
        <c:noMultiLvlLbl val="0"/>
      </c:catAx>
      <c:valAx>
        <c:axId val="5090345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09037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Sėstis</a:t>
            </a:r>
            <a:r>
              <a:rPr lang="lt-LT" baseline="0" dirty="0">
                <a:solidFill>
                  <a:schemeClr val="tx1"/>
                </a:solidFill>
                <a:latin typeface="Times New Roman" panose="02020603050405020304" pitchFamily="18" charset="0"/>
                <a:cs typeface="Times New Roman" panose="02020603050405020304" pitchFamily="18" charset="0"/>
              </a:rPr>
              <a:t> ir siekti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79.31</c:v>
                </c:pt>
                <c:pt idx="1">
                  <c:v>88.14</c:v>
                </c:pt>
                <c:pt idx="2">
                  <c:v>89.29</c:v>
                </c:pt>
                <c:pt idx="3">
                  <c:v>90.2</c:v>
                </c:pt>
                <c:pt idx="4">
                  <c:v>90.91</c:v>
                </c:pt>
              </c:numCache>
            </c:numRef>
          </c:val>
          <c:extLst>
            <c:ext xmlns:c16="http://schemas.microsoft.com/office/drawing/2014/chart" uri="{C3380CC4-5D6E-409C-BE32-E72D297353CC}">
              <c16:uniqueId val="{00000000-E0EE-43A9-9C35-DE016C58307F}"/>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20.69</c:v>
                </c:pt>
                <c:pt idx="1">
                  <c:v>11.86</c:v>
                </c:pt>
                <c:pt idx="2">
                  <c:v>8.93</c:v>
                </c:pt>
                <c:pt idx="3">
                  <c:v>9.8000000000000007</c:v>
                </c:pt>
                <c:pt idx="4">
                  <c:v>9.09</c:v>
                </c:pt>
              </c:numCache>
            </c:numRef>
          </c:val>
          <c:extLst>
            <c:ext xmlns:c16="http://schemas.microsoft.com/office/drawing/2014/chart" uri="{C3380CC4-5D6E-409C-BE32-E72D297353CC}">
              <c16:uniqueId val="{00000001-E0EE-43A9-9C35-DE016C58307F}"/>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2">
                  <c:v>1.79</c:v>
                </c:pt>
              </c:numCache>
            </c:numRef>
          </c:val>
          <c:extLst>
            <c:ext xmlns:c16="http://schemas.microsoft.com/office/drawing/2014/chart" uri="{C3380CC4-5D6E-409C-BE32-E72D297353CC}">
              <c16:uniqueId val="{00000002-E0EE-43A9-9C35-DE016C58307F}"/>
            </c:ext>
          </c:extLst>
        </c:ser>
        <c:dLbls>
          <c:dLblPos val="outEnd"/>
          <c:showLegendKey val="0"/>
          <c:showVal val="1"/>
          <c:showCatName val="0"/>
          <c:showSerName val="0"/>
          <c:showPercent val="0"/>
          <c:showBubbleSize val="0"/>
        </c:dLbls>
        <c:gapWidth val="100"/>
        <c:overlap val="-24"/>
        <c:axId val="516464800"/>
        <c:axId val="516466240"/>
      </c:barChart>
      <c:catAx>
        <c:axId val="5164648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16466240"/>
        <c:crosses val="autoZero"/>
        <c:auto val="1"/>
        <c:lblAlgn val="ctr"/>
        <c:lblOffset val="100"/>
        <c:noMultiLvlLbl val="0"/>
      </c:catAx>
      <c:valAx>
        <c:axId val="5164662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16464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į tolį iš vietos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47.83</c:v>
                </c:pt>
                <c:pt idx="1">
                  <c:v>66.13</c:v>
                </c:pt>
                <c:pt idx="2">
                  <c:v>66</c:v>
                </c:pt>
                <c:pt idx="3">
                  <c:v>62.79</c:v>
                </c:pt>
                <c:pt idx="4">
                  <c:v>51.28</c:v>
                </c:pt>
              </c:numCache>
            </c:numRef>
          </c:val>
          <c:extLst>
            <c:ext xmlns:c16="http://schemas.microsoft.com/office/drawing/2014/chart" uri="{C3380CC4-5D6E-409C-BE32-E72D297353CC}">
              <c16:uniqueId val="{00000000-97B4-44D0-AE5A-CD69FFB6710A}"/>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34.78</c:v>
                </c:pt>
                <c:pt idx="1">
                  <c:v>27.42</c:v>
                </c:pt>
                <c:pt idx="2">
                  <c:v>26</c:v>
                </c:pt>
                <c:pt idx="3">
                  <c:v>30.23</c:v>
                </c:pt>
                <c:pt idx="4">
                  <c:v>41.03</c:v>
                </c:pt>
              </c:numCache>
            </c:numRef>
          </c:val>
          <c:extLst>
            <c:ext xmlns:c16="http://schemas.microsoft.com/office/drawing/2014/chart" uri="{C3380CC4-5D6E-409C-BE32-E72D297353CC}">
              <c16:uniqueId val="{00000001-97B4-44D0-AE5A-CD69FFB6710A}"/>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17.39</c:v>
                </c:pt>
                <c:pt idx="1">
                  <c:v>6.45</c:v>
                </c:pt>
                <c:pt idx="2">
                  <c:v>8</c:v>
                </c:pt>
                <c:pt idx="3">
                  <c:v>6.98</c:v>
                </c:pt>
                <c:pt idx="4">
                  <c:v>7.69</c:v>
                </c:pt>
              </c:numCache>
            </c:numRef>
          </c:val>
          <c:extLst>
            <c:ext xmlns:c16="http://schemas.microsoft.com/office/drawing/2014/chart" uri="{C3380CC4-5D6E-409C-BE32-E72D297353CC}">
              <c16:uniqueId val="{00000002-97B4-44D0-AE5A-CD69FFB6710A}"/>
            </c:ext>
          </c:extLst>
        </c:ser>
        <c:dLbls>
          <c:dLblPos val="outEnd"/>
          <c:showLegendKey val="0"/>
          <c:showVal val="1"/>
          <c:showCatName val="0"/>
          <c:showSerName val="0"/>
          <c:showPercent val="0"/>
          <c:showBubbleSize val="0"/>
        </c:dLbls>
        <c:gapWidth val="100"/>
        <c:overlap val="-24"/>
        <c:axId val="533888672"/>
        <c:axId val="533887592"/>
      </c:barChart>
      <c:catAx>
        <c:axId val="53388867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33887592"/>
        <c:crosses val="autoZero"/>
        <c:auto val="1"/>
        <c:lblAlgn val="ctr"/>
        <c:lblOffset val="100"/>
        <c:noMultiLvlLbl val="0"/>
      </c:catAx>
      <c:valAx>
        <c:axId val="533887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33888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į tolį iš vietos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44.83</c:v>
                </c:pt>
                <c:pt idx="1">
                  <c:v>42.37</c:v>
                </c:pt>
                <c:pt idx="2">
                  <c:v>58.93</c:v>
                </c:pt>
                <c:pt idx="3">
                  <c:v>49.02</c:v>
                </c:pt>
                <c:pt idx="4">
                  <c:v>54.55</c:v>
                </c:pt>
              </c:numCache>
            </c:numRef>
          </c:val>
          <c:extLst>
            <c:ext xmlns:c16="http://schemas.microsoft.com/office/drawing/2014/chart" uri="{C3380CC4-5D6E-409C-BE32-E72D297353CC}">
              <c16:uniqueId val="{00000000-5858-4869-8CFE-A1BAB58D360F}"/>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48.28</c:v>
                </c:pt>
                <c:pt idx="1">
                  <c:v>49.15</c:v>
                </c:pt>
                <c:pt idx="2">
                  <c:v>32.14</c:v>
                </c:pt>
                <c:pt idx="3">
                  <c:v>35.29</c:v>
                </c:pt>
                <c:pt idx="4">
                  <c:v>27.27</c:v>
                </c:pt>
              </c:numCache>
            </c:numRef>
          </c:val>
          <c:extLst>
            <c:ext xmlns:c16="http://schemas.microsoft.com/office/drawing/2014/chart" uri="{C3380CC4-5D6E-409C-BE32-E72D297353CC}">
              <c16:uniqueId val="{00000001-5858-4869-8CFE-A1BAB58D360F}"/>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6.9</c:v>
                </c:pt>
                <c:pt idx="1">
                  <c:v>8.4700000000000006</c:v>
                </c:pt>
                <c:pt idx="2">
                  <c:v>8.93</c:v>
                </c:pt>
                <c:pt idx="3">
                  <c:v>15.69</c:v>
                </c:pt>
                <c:pt idx="4">
                  <c:v>18.18</c:v>
                </c:pt>
              </c:numCache>
            </c:numRef>
          </c:val>
          <c:extLst>
            <c:ext xmlns:c16="http://schemas.microsoft.com/office/drawing/2014/chart" uri="{C3380CC4-5D6E-409C-BE32-E72D297353CC}">
              <c16:uniqueId val="{00000002-5858-4869-8CFE-A1BAB58D360F}"/>
            </c:ext>
          </c:extLst>
        </c:ser>
        <c:dLbls>
          <c:dLblPos val="outEnd"/>
          <c:showLegendKey val="0"/>
          <c:showVal val="1"/>
          <c:showCatName val="0"/>
          <c:showSerName val="0"/>
          <c:showPercent val="0"/>
          <c:showBubbleSize val="0"/>
        </c:dLbls>
        <c:gapWidth val="100"/>
        <c:overlap val="-24"/>
        <c:axId val="516478480"/>
        <c:axId val="516469480"/>
      </c:barChart>
      <c:catAx>
        <c:axId val="51647848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16469480"/>
        <c:crosses val="autoZero"/>
        <c:auto val="1"/>
        <c:lblAlgn val="ctr"/>
        <c:lblOffset val="100"/>
        <c:noMultiLvlLbl val="0"/>
      </c:catAx>
      <c:valAx>
        <c:axId val="5164694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16478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Kybojimas</a:t>
            </a:r>
            <a:r>
              <a:rPr lang="lt-LT" baseline="0" dirty="0">
                <a:solidFill>
                  <a:schemeClr val="tx1"/>
                </a:solidFill>
                <a:latin typeface="Times New Roman" panose="02020603050405020304" pitchFamily="18" charset="0"/>
                <a:cs typeface="Times New Roman" panose="02020603050405020304" pitchFamily="18" charset="0"/>
              </a:rPr>
              <a:t> sulenktomis rankomis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23.91</c:v>
                </c:pt>
                <c:pt idx="1">
                  <c:v>38.71</c:v>
                </c:pt>
                <c:pt idx="2">
                  <c:v>54</c:v>
                </c:pt>
                <c:pt idx="3">
                  <c:v>65.12</c:v>
                </c:pt>
                <c:pt idx="4">
                  <c:v>43.59</c:v>
                </c:pt>
              </c:numCache>
            </c:numRef>
          </c:val>
          <c:extLst>
            <c:ext xmlns:c16="http://schemas.microsoft.com/office/drawing/2014/chart" uri="{C3380CC4-5D6E-409C-BE32-E72D297353CC}">
              <c16:uniqueId val="{00000000-4DFD-4780-8DD1-75402B32993B}"/>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34.78</c:v>
                </c:pt>
                <c:pt idx="1">
                  <c:v>48.39</c:v>
                </c:pt>
                <c:pt idx="2">
                  <c:v>32</c:v>
                </c:pt>
                <c:pt idx="3">
                  <c:v>23.26</c:v>
                </c:pt>
                <c:pt idx="4">
                  <c:v>51.28</c:v>
                </c:pt>
              </c:numCache>
            </c:numRef>
          </c:val>
          <c:extLst>
            <c:ext xmlns:c16="http://schemas.microsoft.com/office/drawing/2014/chart" uri="{C3380CC4-5D6E-409C-BE32-E72D297353CC}">
              <c16:uniqueId val="{00000001-4DFD-4780-8DD1-75402B32993B}"/>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41.3</c:v>
                </c:pt>
                <c:pt idx="1">
                  <c:v>12.9</c:v>
                </c:pt>
                <c:pt idx="2">
                  <c:v>14</c:v>
                </c:pt>
                <c:pt idx="3">
                  <c:v>11.63</c:v>
                </c:pt>
                <c:pt idx="4">
                  <c:v>5.13</c:v>
                </c:pt>
              </c:numCache>
            </c:numRef>
          </c:val>
          <c:extLst>
            <c:ext xmlns:c16="http://schemas.microsoft.com/office/drawing/2014/chart" uri="{C3380CC4-5D6E-409C-BE32-E72D297353CC}">
              <c16:uniqueId val="{00000002-4DFD-4780-8DD1-75402B32993B}"/>
            </c:ext>
          </c:extLst>
        </c:ser>
        <c:dLbls>
          <c:dLblPos val="outEnd"/>
          <c:showLegendKey val="0"/>
          <c:showVal val="1"/>
          <c:showCatName val="0"/>
          <c:showSerName val="0"/>
          <c:showPercent val="0"/>
          <c:showBubbleSize val="0"/>
        </c:dLbls>
        <c:gapWidth val="100"/>
        <c:overlap val="-24"/>
        <c:axId val="509043168"/>
        <c:axId val="509048568"/>
      </c:barChart>
      <c:catAx>
        <c:axId val="50904316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09048568"/>
        <c:crosses val="autoZero"/>
        <c:auto val="1"/>
        <c:lblAlgn val="ctr"/>
        <c:lblOffset val="100"/>
        <c:noMultiLvlLbl val="0"/>
      </c:catAx>
      <c:valAx>
        <c:axId val="509048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09043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Kybojimas</a:t>
            </a:r>
            <a:r>
              <a:rPr lang="lt-LT" baseline="0" dirty="0">
                <a:solidFill>
                  <a:schemeClr val="tx1"/>
                </a:solidFill>
                <a:latin typeface="Times New Roman" panose="02020603050405020304" pitchFamily="18" charset="0"/>
                <a:cs typeface="Times New Roman" panose="02020603050405020304" pitchFamily="18" charset="0"/>
              </a:rPr>
              <a:t> sulenktomis rankomis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34.479999999999997</c:v>
                </c:pt>
                <c:pt idx="1">
                  <c:v>44.07</c:v>
                </c:pt>
                <c:pt idx="2">
                  <c:v>51.79</c:v>
                </c:pt>
                <c:pt idx="3">
                  <c:v>54.9</c:v>
                </c:pt>
                <c:pt idx="4">
                  <c:v>38.64</c:v>
                </c:pt>
              </c:numCache>
            </c:numRef>
          </c:val>
          <c:extLst>
            <c:ext xmlns:c16="http://schemas.microsoft.com/office/drawing/2014/chart" uri="{C3380CC4-5D6E-409C-BE32-E72D297353CC}">
              <c16:uniqueId val="{00000000-D2CA-4817-AA41-2BDB99C09235}"/>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31.03</c:v>
                </c:pt>
                <c:pt idx="1">
                  <c:v>40.68</c:v>
                </c:pt>
                <c:pt idx="2">
                  <c:v>32.14</c:v>
                </c:pt>
                <c:pt idx="3">
                  <c:v>37.25</c:v>
                </c:pt>
                <c:pt idx="4">
                  <c:v>40.909999999999997</c:v>
                </c:pt>
              </c:numCache>
            </c:numRef>
          </c:val>
          <c:extLst>
            <c:ext xmlns:c16="http://schemas.microsoft.com/office/drawing/2014/chart" uri="{C3380CC4-5D6E-409C-BE32-E72D297353CC}">
              <c16:uniqueId val="{00000001-D2CA-4817-AA41-2BDB99C09235}"/>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34.479999999999997</c:v>
                </c:pt>
                <c:pt idx="1">
                  <c:v>15.25</c:v>
                </c:pt>
                <c:pt idx="2">
                  <c:v>16.07</c:v>
                </c:pt>
                <c:pt idx="3">
                  <c:v>7.84</c:v>
                </c:pt>
                <c:pt idx="4">
                  <c:v>20.45</c:v>
                </c:pt>
              </c:numCache>
            </c:numRef>
          </c:val>
          <c:extLst>
            <c:ext xmlns:c16="http://schemas.microsoft.com/office/drawing/2014/chart" uri="{C3380CC4-5D6E-409C-BE32-E72D297353CC}">
              <c16:uniqueId val="{00000002-D2CA-4817-AA41-2BDB99C09235}"/>
            </c:ext>
          </c:extLst>
        </c:ser>
        <c:dLbls>
          <c:dLblPos val="outEnd"/>
          <c:showLegendKey val="0"/>
          <c:showVal val="1"/>
          <c:showCatName val="0"/>
          <c:showSerName val="0"/>
          <c:showPercent val="0"/>
          <c:showBubbleSize val="0"/>
        </c:dLbls>
        <c:gapWidth val="100"/>
        <c:overlap val="-24"/>
        <c:axId val="516466960"/>
        <c:axId val="516467320"/>
      </c:barChart>
      <c:catAx>
        <c:axId val="51646696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16467320"/>
        <c:crosses val="autoZero"/>
        <c:auto val="1"/>
        <c:lblAlgn val="ctr"/>
        <c:lblOffset val="100"/>
        <c:noMultiLvlLbl val="0"/>
      </c:catAx>
      <c:valAx>
        <c:axId val="5164673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16466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baseline="0" dirty="0">
                <a:solidFill>
                  <a:schemeClr val="tx1"/>
                </a:solidFill>
                <a:latin typeface="Times New Roman" panose="02020603050405020304" pitchFamily="18" charset="0"/>
                <a:cs typeface="Times New Roman" panose="02020603050405020304" pitchFamily="18" charset="0"/>
              </a:rPr>
              <a:t>10x5 m. bėgimas šaudykle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23.91</c:v>
                </c:pt>
                <c:pt idx="1">
                  <c:v>53.23</c:v>
                </c:pt>
                <c:pt idx="2">
                  <c:v>38</c:v>
                </c:pt>
                <c:pt idx="3">
                  <c:v>55.81</c:v>
                </c:pt>
                <c:pt idx="4">
                  <c:v>59.97</c:v>
                </c:pt>
              </c:numCache>
            </c:numRef>
          </c:val>
          <c:extLst>
            <c:ext xmlns:c16="http://schemas.microsoft.com/office/drawing/2014/chart" uri="{C3380CC4-5D6E-409C-BE32-E72D297353CC}">
              <c16:uniqueId val="{00000000-FBAF-4B0C-AA59-ECA68A0A9B9F}"/>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50</c:v>
                </c:pt>
                <c:pt idx="1">
                  <c:v>43.55</c:v>
                </c:pt>
                <c:pt idx="2">
                  <c:v>44</c:v>
                </c:pt>
                <c:pt idx="3">
                  <c:v>37.21</c:v>
                </c:pt>
                <c:pt idx="4">
                  <c:v>35.9</c:v>
                </c:pt>
              </c:numCache>
            </c:numRef>
          </c:val>
          <c:extLst>
            <c:ext xmlns:c16="http://schemas.microsoft.com/office/drawing/2014/chart" uri="{C3380CC4-5D6E-409C-BE32-E72D297353CC}">
              <c16:uniqueId val="{00000001-FBAF-4B0C-AA59-ECA68A0A9B9F}"/>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26.09</c:v>
                </c:pt>
                <c:pt idx="1">
                  <c:v>3.23</c:v>
                </c:pt>
                <c:pt idx="2">
                  <c:v>18</c:v>
                </c:pt>
                <c:pt idx="3">
                  <c:v>6.98</c:v>
                </c:pt>
                <c:pt idx="4">
                  <c:v>5.13</c:v>
                </c:pt>
              </c:numCache>
            </c:numRef>
          </c:val>
          <c:extLst>
            <c:ext xmlns:c16="http://schemas.microsoft.com/office/drawing/2014/chart" uri="{C3380CC4-5D6E-409C-BE32-E72D297353CC}">
              <c16:uniqueId val="{00000002-FBAF-4B0C-AA59-ECA68A0A9B9F}"/>
            </c:ext>
          </c:extLst>
        </c:ser>
        <c:dLbls>
          <c:dLblPos val="outEnd"/>
          <c:showLegendKey val="0"/>
          <c:showVal val="1"/>
          <c:showCatName val="0"/>
          <c:showSerName val="0"/>
          <c:showPercent val="0"/>
          <c:showBubbleSize val="0"/>
        </c:dLbls>
        <c:gapWidth val="100"/>
        <c:overlap val="-24"/>
        <c:axId val="533896952"/>
        <c:axId val="533897312"/>
      </c:barChart>
      <c:catAx>
        <c:axId val="53389695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33897312"/>
        <c:crosses val="autoZero"/>
        <c:auto val="1"/>
        <c:lblAlgn val="ctr"/>
        <c:lblOffset val="100"/>
        <c:noMultiLvlLbl val="0"/>
      </c:catAx>
      <c:valAx>
        <c:axId val="5338973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33896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10x5</a:t>
            </a:r>
            <a:r>
              <a:rPr lang="lt-LT" baseline="0" dirty="0">
                <a:solidFill>
                  <a:schemeClr val="tx1"/>
                </a:solidFill>
                <a:latin typeface="Times New Roman" panose="02020603050405020304" pitchFamily="18" charset="0"/>
                <a:cs typeface="Times New Roman" panose="02020603050405020304" pitchFamily="18" charset="0"/>
              </a:rPr>
              <a:t> m. bėgimas šaudykle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37.93</c:v>
                </c:pt>
                <c:pt idx="1">
                  <c:v>35.590000000000003</c:v>
                </c:pt>
                <c:pt idx="2">
                  <c:v>30.36</c:v>
                </c:pt>
                <c:pt idx="3">
                  <c:v>33.33</c:v>
                </c:pt>
                <c:pt idx="4">
                  <c:v>63.64</c:v>
                </c:pt>
              </c:numCache>
            </c:numRef>
          </c:val>
          <c:extLst>
            <c:ext xmlns:c16="http://schemas.microsoft.com/office/drawing/2014/chart" uri="{C3380CC4-5D6E-409C-BE32-E72D297353CC}">
              <c16:uniqueId val="{00000000-9079-4953-A539-8AB893DE0D4F}"/>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44.83</c:v>
                </c:pt>
                <c:pt idx="1">
                  <c:v>40.68</c:v>
                </c:pt>
                <c:pt idx="2">
                  <c:v>46.43</c:v>
                </c:pt>
                <c:pt idx="3">
                  <c:v>54.9</c:v>
                </c:pt>
                <c:pt idx="4">
                  <c:v>36.36</c:v>
                </c:pt>
              </c:numCache>
            </c:numRef>
          </c:val>
          <c:extLst>
            <c:ext xmlns:c16="http://schemas.microsoft.com/office/drawing/2014/chart" uri="{C3380CC4-5D6E-409C-BE32-E72D297353CC}">
              <c16:uniqueId val="{00000001-9079-4953-A539-8AB893DE0D4F}"/>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17.239999999999998</c:v>
                </c:pt>
                <c:pt idx="1">
                  <c:v>23.73</c:v>
                </c:pt>
                <c:pt idx="2">
                  <c:v>23.21</c:v>
                </c:pt>
                <c:pt idx="3">
                  <c:v>11.76</c:v>
                </c:pt>
              </c:numCache>
            </c:numRef>
          </c:val>
          <c:extLst>
            <c:ext xmlns:c16="http://schemas.microsoft.com/office/drawing/2014/chart" uri="{C3380CC4-5D6E-409C-BE32-E72D297353CC}">
              <c16:uniqueId val="{00000002-9079-4953-A539-8AB893DE0D4F}"/>
            </c:ext>
          </c:extLst>
        </c:ser>
        <c:dLbls>
          <c:dLblPos val="outEnd"/>
          <c:showLegendKey val="0"/>
          <c:showVal val="1"/>
          <c:showCatName val="0"/>
          <c:showSerName val="0"/>
          <c:showPercent val="0"/>
          <c:showBubbleSize val="0"/>
        </c:dLbls>
        <c:gapWidth val="100"/>
        <c:overlap val="-24"/>
        <c:axId val="516469120"/>
        <c:axId val="516470560"/>
      </c:barChart>
      <c:catAx>
        <c:axId val="51646912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16470560"/>
        <c:crosses val="autoZero"/>
        <c:auto val="1"/>
        <c:lblAlgn val="ctr"/>
        <c:lblOffset val="100"/>
        <c:noMultiLvlLbl val="0"/>
      </c:catAx>
      <c:valAx>
        <c:axId val="516470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164691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20</a:t>
            </a:r>
            <a:r>
              <a:rPr lang="lt-LT" baseline="0" dirty="0">
                <a:solidFill>
                  <a:schemeClr val="tx1"/>
                </a:solidFill>
                <a:latin typeface="Times New Roman" panose="02020603050405020304" pitchFamily="18" charset="0"/>
                <a:cs typeface="Times New Roman" panose="02020603050405020304" pitchFamily="18" charset="0"/>
              </a:rPr>
              <a:t> m. bėgimas šaudykle (min.).</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76.09</c:v>
                </c:pt>
                <c:pt idx="1">
                  <c:v>61.29</c:v>
                </c:pt>
                <c:pt idx="2">
                  <c:v>46</c:v>
                </c:pt>
                <c:pt idx="3">
                  <c:v>79.069999999999993</c:v>
                </c:pt>
                <c:pt idx="4">
                  <c:v>38.46</c:v>
                </c:pt>
              </c:numCache>
            </c:numRef>
          </c:val>
          <c:extLst>
            <c:ext xmlns:c16="http://schemas.microsoft.com/office/drawing/2014/chart" uri="{C3380CC4-5D6E-409C-BE32-E72D297353CC}">
              <c16:uniqueId val="{00000000-02D1-4A89-8282-9C76FB4CF8B4}"/>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17.39</c:v>
                </c:pt>
                <c:pt idx="1">
                  <c:v>33.869999999999997</c:v>
                </c:pt>
                <c:pt idx="2">
                  <c:v>46</c:v>
                </c:pt>
                <c:pt idx="3">
                  <c:v>13.95</c:v>
                </c:pt>
                <c:pt idx="4">
                  <c:v>61.54</c:v>
                </c:pt>
              </c:numCache>
            </c:numRef>
          </c:val>
          <c:extLst>
            <c:ext xmlns:c16="http://schemas.microsoft.com/office/drawing/2014/chart" uri="{C3380CC4-5D6E-409C-BE32-E72D297353CC}">
              <c16:uniqueId val="{00000001-02D1-4A89-8282-9C76FB4CF8B4}"/>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6.52</c:v>
                </c:pt>
                <c:pt idx="1">
                  <c:v>4.84</c:v>
                </c:pt>
                <c:pt idx="2">
                  <c:v>8</c:v>
                </c:pt>
                <c:pt idx="3">
                  <c:v>6.98</c:v>
                </c:pt>
              </c:numCache>
            </c:numRef>
          </c:val>
          <c:extLst>
            <c:ext xmlns:c16="http://schemas.microsoft.com/office/drawing/2014/chart" uri="{C3380CC4-5D6E-409C-BE32-E72D297353CC}">
              <c16:uniqueId val="{00000002-02D1-4A89-8282-9C76FB4CF8B4}"/>
            </c:ext>
          </c:extLst>
        </c:ser>
        <c:dLbls>
          <c:dLblPos val="outEnd"/>
          <c:showLegendKey val="0"/>
          <c:showVal val="1"/>
          <c:showCatName val="0"/>
          <c:showSerName val="0"/>
          <c:showPercent val="0"/>
          <c:showBubbleSize val="0"/>
        </c:dLbls>
        <c:gapWidth val="100"/>
        <c:overlap val="-24"/>
        <c:axId val="509048928"/>
        <c:axId val="509049288"/>
      </c:barChart>
      <c:catAx>
        <c:axId val="50904892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09049288"/>
        <c:crosses val="autoZero"/>
        <c:auto val="1"/>
        <c:lblAlgn val="ctr"/>
        <c:lblOffset val="100"/>
        <c:noMultiLvlLbl val="0"/>
      </c:catAx>
      <c:valAx>
        <c:axId val="5090492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09048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iš vietos į tolį</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52.63</c:v>
                </c:pt>
                <c:pt idx="1">
                  <c:v>57.14</c:v>
                </c:pt>
                <c:pt idx="2">
                  <c:v>63.41</c:v>
                </c:pt>
                <c:pt idx="3">
                  <c:v>54.79</c:v>
                </c:pt>
              </c:numCache>
            </c:numRef>
          </c:val>
          <c:extLst>
            <c:ext xmlns:c16="http://schemas.microsoft.com/office/drawing/2014/chart" uri="{C3380CC4-5D6E-409C-BE32-E72D297353CC}">
              <c16:uniqueId val="{00000000-4AC5-4AC5-B46A-53D3CCE71C8B}"/>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31.58</c:v>
                </c:pt>
                <c:pt idx="1">
                  <c:v>31.43</c:v>
                </c:pt>
                <c:pt idx="2">
                  <c:v>31.71</c:v>
                </c:pt>
                <c:pt idx="3">
                  <c:v>42.47</c:v>
                </c:pt>
              </c:numCache>
            </c:numRef>
          </c:val>
          <c:extLst>
            <c:ext xmlns:c16="http://schemas.microsoft.com/office/drawing/2014/chart" uri="{C3380CC4-5D6E-409C-BE32-E72D297353CC}">
              <c16:uniqueId val="{00000001-4AC5-4AC5-B46A-53D3CCE71C8B}"/>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15.79</c:v>
                </c:pt>
                <c:pt idx="1">
                  <c:v>11.43</c:v>
                </c:pt>
                <c:pt idx="2">
                  <c:v>4.88</c:v>
                </c:pt>
                <c:pt idx="3">
                  <c:v>2.74</c:v>
                </c:pt>
              </c:numCache>
            </c:numRef>
          </c:val>
          <c:extLst>
            <c:ext xmlns:c16="http://schemas.microsoft.com/office/drawing/2014/chart" uri="{C3380CC4-5D6E-409C-BE32-E72D297353CC}">
              <c16:uniqueId val="{00000002-4AC5-4AC5-B46A-53D3CCE71C8B}"/>
            </c:ext>
          </c:extLst>
        </c:ser>
        <c:dLbls>
          <c:dLblPos val="outEnd"/>
          <c:showLegendKey val="0"/>
          <c:showVal val="1"/>
          <c:showCatName val="0"/>
          <c:showSerName val="0"/>
          <c:showPercent val="0"/>
          <c:showBubbleSize val="0"/>
        </c:dLbls>
        <c:gapWidth val="100"/>
        <c:overlap val="-24"/>
        <c:axId val="464358600"/>
        <c:axId val="464358960"/>
      </c:barChart>
      <c:catAx>
        <c:axId val="4643586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64358960"/>
        <c:crosses val="autoZero"/>
        <c:auto val="1"/>
        <c:lblAlgn val="ctr"/>
        <c:lblOffset val="100"/>
        <c:noMultiLvlLbl val="0"/>
      </c:catAx>
      <c:valAx>
        <c:axId val="464358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64358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20</a:t>
            </a:r>
            <a:r>
              <a:rPr lang="lt-LT" baseline="0" dirty="0">
                <a:solidFill>
                  <a:schemeClr val="tx1"/>
                </a:solidFill>
                <a:latin typeface="Times New Roman" panose="02020603050405020304" pitchFamily="18" charset="0"/>
                <a:cs typeface="Times New Roman" panose="02020603050405020304" pitchFamily="18" charset="0"/>
              </a:rPr>
              <a:t> m. bėgimas šaudykle (min.).</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72.41</c:v>
                </c:pt>
                <c:pt idx="1">
                  <c:v>42.37</c:v>
                </c:pt>
                <c:pt idx="2">
                  <c:v>55.36</c:v>
                </c:pt>
                <c:pt idx="3">
                  <c:v>21.57</c:v>
                </c:pt>
                <c:pt idx="4">
                  <c:v>11.36</c:v>
                </c:pt>
              </c:numCache>
            </c:numRef>
          </c:val>
          <c:extLst>
            <c:ext xmlns:c16="http://schemas.microsoft.com/office/drawing/2014/chart" uri="{C3380CC4-5D6E-409C-BE32-E72D297353CC}">
              <c16:uniqueId val="{00000000-CDD2-4805-960C-BC07328716E8}"/>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17.239999999999998</c:v>
                </c:pt>
                <c:pt idx="1">
                  <c:v>35.590000000000003</c:v>
                </c:pt>
                <c:pt idx="2">
                  <c:v>28.57</c:v>
                </c:pt>
                <c:pt idx="3">
                  <c:v>54.9</c:v>
                </c:pt>
                <c:pt idx="4">
                  <c:v>86.36</c:v>
                </c:pt>
              </c:numCache>
            </c:numRef>
          </c:val>
          <c:extLst>
            <c:ext xmlns:c16="http://schemas.microsoft.com/office/drawing/2014/chart" uri="{C3380CC4-5D6E-409C-BE32-E72D297353CC}">
              <c16:uniqueId val="{00000001-CDD2-4805-960C-BC07328716E8}"/>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10.34</c:v>
                </c:pt>
                <c:pt idx="1">
                  <c:v>22.03</c:v>
                </c:pt>
                <c:pt idx="2">
                  <c:v>16.07</c:v>
                </c:pt>
                <c:pt idx="3">
                  <c:v>23.53</c:v>
                </c:pt>
                <c:pt idx="4">
                  <c:v>2.27</c:v>
                </c:pt>
              </c:numCache>
            </c:numRef>
          </c:val>
          <c:extLst>
            <c:ext xmlns:c16="http://schemas.microsoft.com/office/drawing/2014/chart" uri="{C3380CC4-5D6E-409C-BE32-E72D297353CC}">
              <c16:uniqueId val="{00000002-CDD2-4805-960C-BC07328716E8}"/>
            </c:ext>
          </c:extLst>
        </c:ser>
        <c:dLbls>
          <c:dLblPos val="outEnd"/>
          <c:showLegendKey val="0"/>
          <c:showVal val="1"/>
          <c:showCatName val="0"/>
          <c:showSerName val="0"/>
          <c:showPercent val="0"/>
          <c:showBubbleSize val="0"/>
        </c:dLbls>
        <c:gapWidth val="100"/>
        <c:overlap val="-24"/>
        <c:axId val="535895296"/>
        <c:axId val="535900696"/>
      </c:barChart>
      <c:catAx>
        <c:axId val="53589529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35900696"/>
        <c:crosses val="autoZero"/>
        <c:auto val="1"/>
        <c:lblAlgn val="ctr"/>
        <c:lblOffset val="100"/>
        <c:noMultiLvlLbl val="0"/>
      </c:catAx>
      <c:valAx>
        <c:axId val="535900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35895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Teniso</a:t>
            </a:r>
            <a:r>
              <a:rPr lang="lt-LT" baseline="0" dirty="0">
                <a:solidFill>
                  <a:schemeClr val="tx1"/>
                </a:solidFill>
                <a:latin typeface="Times New Roman" panose="02020603050405020304" pitchFamily="18" charset="0"/>
                <a:cs typeface="Times New Roman" panose="02020603050405020304" pitchFamily="18" charset="0"/>
              </a:rPr>
              <a:t> kamuoliuko metimas</a:t>
            </a:r>
            <a:endParaRPr lang="lt-LT"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33842171717171715"/>
          <c:y val="1.8942383583267563E-2"/>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4.5118010816829708E-2"/>
          <c:y val="0.13821650746695335"/>
          <c:w val="0.94856885787003897"/>
          <c:h val="0.68552709916785259"/>
        </c:manualLayout>
      </c:layout>
      <c:barChart>
        <c:barDir val="col"/>
        <c:grouping val="clustered"/>
        <c:varyColors val="0"/>
        <c:ser>
          <c:idx val="0"/>
          <c:order val="0"/>
          <c:tx>
            <c:strRef>
              <c:f>Lapas1!$B$1</c:f>
              <c:strCache>
                <c:ptCount val="1"/>
                <c:pt idx="0">
                  <c:v>Sveikatai palankaus FP zona</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Pt>
            <c:idx val="0"/>
            <c:invertIfNegative val="0"/>
            <c:bubble3D val="0"/>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3-DB27-47DD-96BF-E199B718F003}"/>
              </c:ext>
            </c:extLst>
          </c:dPt>
          <c:dPt>
            <c:idx val="1"/>
            <c:invertIfNegative val="0"/>
            <c:bubble3D val="0"/>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4-DB27-47DD-96BF-E199B718F003}"/>
              </c:ext>
            </c:extLst>
          </c:dPt>
          <c:dPt>
            <c:idx val="2"/>
            <c:invertIfNegative val="0"/>
            <c:bubble3D val="0"/>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5-DB27-47DD-96BF-E199B718F003}"/>
              </c:ext>
            </c:extLst>
          </c:dPt>
          <c:dPt>
            <c:idx val="3"/>
            <c:invertIfNegative val="0"/>
            <c:bubble3D val="0"/>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6-DB27-47DD-96BF-E199B718F00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47.06</c:v>
                </c:pt>
                <c:pt idx="1">
                  <c:v>38.33</c:v>
                </c:pt>
                <c:pt idx="2">
                  <c:v>56.67</c:v>
                </c:pt>
                <c:pt idx="3">
                  <c:v>51.9</c:v>
                </c:pt>
              </c:numCache>
            </c:numRef>
          </c:val>
          <c:extLst>
            <c:ext xmlns:c16="http://schemas.microsoft.com/office/drawing/2014/chart" uri="{C3380CC4-5D6E-409C-BE32-E72D297353CC}">
              <c16:uniqueId val="{00000000-DB27-47DD-96BF-E199B718F003}"/>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47.06</c:v>
                </c:pt>
                <c:pt idx="1">
                  <c:v>51.67</c:v>
                </c:pt>
                <c:pt idx="2">
                  <c:v>40</c:v>
                </c:pt>
                <c:pt idx="3">
                  <c:v>43.04</c:v>
                </c:pt>
              </c:numCache>
            </c:numRef>
          </c:val>
          <c:extLst>
            <c:ext xmlns:c16="http://schemas.microsoft.com/office/drawing/2014/chart" uri="{C3380CC4-5D6E-409C-BE32-E72D297353CC}">
              <c16:uniqueId val="{00000001-DB27-47DD-96BF-E199B718F003}"/>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5.88</c:v>
                </c:pt>
                <c:pt idx="1">
                  <c:v>10</c:v>
                </c:pt>
                <c:pt idx="2">
                  <c:v>3.33</c:v>
                </c:pt>
                <c:pt idx="3">
                  <c:v>5.0599999999999996</c:v>
                </c:pt>
              </c:numCache>
            </c:numRef>
          </c:val>
          <c:extLst>
            <c:ext xmlns:c16="http://schemas.microsoft.com/office/drawing/2014/chart" uri="{C3380CC4-5D6E-409C-BE32-E72D297353CC}">
              <c16:uniqueId val="{00000002-DB27-47DD-96BF-E199B718F003}"/>
            </c:ext>
          </c:extLst>
        </c:ser>
        <c:dLbls>
          <c:dLblPos val="outEnd"/>
          <c:showLegendKey val="0"/>
          <c:showVal val="1"/>
          <c:showCatName val="0"/>
          <c:showSerName val="0"/>
          <c:showPercent val="0"/>
          <c:showBubbleSize val="0"/>
        </c:dLbls>
        <c:gapWidth val="100"/>
        <c:overlap val="-24"/>
        <c:axId val="445783320"/>
        <c:axId val="445788720"/>
      </c:barChart>
      <c:catAx>
        <c:axId val="44578332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45788720"/>
        <c:crosses val="autoZero"/>
        <c:auto val="1"/>
        <c:lblAlgn val="ctr"/>
        <c:lblOffset val="100"/>
        <c:noMultiLvlLbl val="0"/>
      </c:catAx>
      <c:valAx>
        <c:axId val="445788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45783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Teniso</a:t>
            </a:r>
            <a:r>
              <a:rPr lang="lt-LT" baseline="0" dirty="0">
                <a:solidFill>
                  <a:schemeClr val="tx1"/>
                </a:solidFill>
                <a:latin typeface="Times New Roman" panose="02020603050405020304" pitchFamily="18" charset="0"/>
                <a:cs typeface="Times New Roman" panose="02020603050405020304" pitchFamily="18" charset="0"/>
              </a:rPr>
              <a:t> kamuoliuko metimas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52.63</c:v>
                </c:pt>
                <c:pt idx="1">
                  <c:v>31.43</c:v>
                </c:pt>
                <c:pt idx="2">
                  <c:v>56.1</c:v>
                </c:pt>
                <c:pt idx="3">
                  <c:v>65.75</c:v>
                </c:pt>
              </c:numCache>
            </c:numRef>
          </c:val>
          <c:extLst>
            <c:ext xmlns:c16="http://schemas.microsoft.com/office/drawing/2014/chart" uri="{C3380CC4-5D6E-409C-BE32-E72D297353CC}">
              <c16:uniqueId val="{00000000-75F1-4E06-AD06-78AB5B687C92}"/>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36.840000000000003</c:v>
                </c:pt>
                <c:pt idx="1">
                  <c:v>57.14</c:v>
                </c:pt>
                <c:pt idx="2">
                  <c:v>39.020000000000003</c:v>
                </c:pt>
                <c:pt idx="3">
                  <c:v>32.880000000000003</c:v>
                </c:pt>
              </c:numCache>
            </c:numRef>
          </c:val>
          <c:extLst>
            <c:ext xmlns:c16="http://schemas.microsoft.com/office/drawing/2014/chart" uri="{C3380CC4-5D6E-409C-BE32-E72D297353CC}">
              <c16:uniqueId val="{00000001-75F1-4E06-AD06-78AB5B687C92}"/>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10.53</c:v>
                </c:pt>
                <c:pt idx="1">
                  <c:v>11.43</c:v>
                </c:pt>
                <c:pt idx="2">
                  <c:v>4.88</c:v>
                </c:pt>
                <c:pt idx="3">
                  <c:v>1.37</c:v>
                </c:pt>
              </c:numCache>
            </c:numRef>
          </c:val>
          <c:extLst>
            <c:ext xmlns:c16="http://schemas.microsoft.com/office/drawing/2014/chart" uri="{C3380CC4-5D6E-409C-BE32-E72D297353CC}">
              <c16:uniqueId val="{00000002-75F1-4E06-AD06-78AB5B687C92}"/>
            </c:ext>
          </c:extLst>
        </c:ser>
        <c:dLbls>
          <c:dLblPos val="outEnd"/>
          <c:showLegendKey val="0"/>
          <c:showVal val="1"/>
          <c:showCatName val="0"/>
          <c:showSerName val="0"/>
          <c:showPercent val="0"/>
          <c:showBubbleSize val="0"/>
        </c:dLbls>
        <c:gapWidth val="100"/>
        <c:overlap val="-24"/>
        <c:axId val="348263168"/>
        <c:axId val="348255608"/>
      </c:barChart>
      <c:catAx>
        <c:axId val="34826316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48255608"/>
        <c:crosses val="autoZero"/>
        <c:auto val="1"/>
        <c:lblAlgn val="ctr"/>
        <c:lblOffset val="100"/>
        <c:noMultiLvlLbl val="0"/>
      </c:catAx>
      <c:valAx>
        <c:axId val="3482556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348263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10x5</a:t>
            </a:r>
            <a:r>
              <a:rPr lang="lt-LT" baseline="0" dirty="0">
                <a:solidFill>
                  <a:schemeClr val="tx1"/>
                </a:solidFill>
                <a:latin typeface="Times New Roman" panose="02020603050405020304" pitchFamily="18" charset="0"/>
                <a:cs typeface="Times New Roman" panose="02020603050405020304" pitchFamily="18" charset="0"/>
              </a:rPr>
              <a:t> m. bėgimas šaudykle</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64.709999999999994</c:v>
                </c:pt>
                <c:pt idx="1">
                  <c:v>33.33</c:v>
                </c:pt>
                <c:pt idx="2">
                  <c:v>43.33</c:v>
                </c:pt>
                <c:pt idx="3">
                  <c:v>32.909999999999997</c:v>
                </c:pt>
              </c:numCache>
            </c:numRef>
          </c:val>
          <c:extLst>
            <c:ext xmlns:c16="http://schemas.microsoft.com/office/drawing/2014/chart" uri="{C3380CC4-5D6E-409C-BE32-E72D297353CC}">
              <c16:uniqueId val="{00000000-ADC8-47B9-8186-19D97A178BC9}"/>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17.649999999999999</c:v>
                </c:pt>
                <c:pt idx="1">
                  <c:v>51.67</c:v>
                </c:pt>
                <c:pt idx="2">
                  <c:v>40</c:v>
                </c:pt>
                <c:pt idx="3">
                  <c:v>44.3</c:v>
                </c:pt>
              </c:numCache>
            </c:numRef>
          </c:val>
          <c:extLst>
            <c:ext xmlns:c16="http://schemas.microsoft.com/office/drawing/2014/chart" uri="{C3380CC4-5D6E-409C-BE32-E72D297353CC}">
              <c16:uniqueId val="{00000001-ADC8-47B9-8186-19D97A178BC9}"/>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17.649999999999999</c:v>
                </c:pt>
                <c:pt idx="1">
                  <c:v>15</c:v>
                </c:pt>
                <c:pt idx="2">
                  <c:v>16.670000000000002</c:v>
                </c:pt>
                <c:pt idx="3">
                  <c:v>22.78</c:v>
                </c:pt>
              </c:numCache>
            </c:numRef>
          </c:val>
          <c:extLst>
            <c:ext xmlns:c16="http://schemas.microsoft.com/office/drawing/2014/chart" uri="{C3380CC4-5D6E-409C-BE32-E72D297353CC}">
              <c16:uniqueId val="{00000002-ADC8-47B9-8186-19D97A178BC9}"/>
            </c:ext>
          </c:extLst>
        </c:ser>
        <c:dLbls>
          <c:dLblPos val="outEnd"/>
          <c:showLegendKey val="0"/>
          <c:showVal val="1"/>
          <c:showCatName val="0"/>
          <c:showSerName val="0"/>
          <c:showPercent val="0"/>
          <c:showBubbleSize val="0"/>
        </c:dLbls>
        <c:gapWidth val="100"/>
        <c:overlap val="-24"/>
        <c:axId val="464345280"/>
        <c:axId val="464354640"/>
      </c:barChart>
      <c:catAx>
        <c:axId val="46434528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64354640"/>
        <c:crosses val="autoZero"/>
        <c:auto val="1"/>
        <c:lblAlgn val="ctr"/>
        <c:lblOffset val="100"/>
        <c:noMultiLvlLbl val="0"/>
      </c:catAx>
      <c:valAx>
        <c:axId val="4643546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64345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10x5</a:t>
            </a:r>
            <a:r>
              <a:rPr lang="lt-LT" baseline="0" dirty="0">
                <a:solidFill>
                  <a:schemeClr val="tx1"/>
                </a:solidFill>
                <a:latin typeface="Times New Roman" panose="02020603050405020304" pitchFamily="18" charset="0"/>
                <a:cs typeface="Times New Roman" panose="02020603050405020304" pitchFamily="18" charset="0"/>
              </a:rPr>
              <a:t> bėgimas šaudykle</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 </c:v>
                </c:pt>
                <c:pt idx="3">
                  <c:v>10 metų</c:v>
                </c:pt>
              </c:strCache>
            </c:strRef>
          </c:cat>
          <c:val>
            <c:numRef>
              <c:f>Lapas1!$B$2:$B$5</c:f>
              <c:numCache>
                <c:formatCode>General</c:formatCode>
                <c:ptCount val="4"/>
                <c:pt idx="0">
                  <c:v>52.63</c:v>
                </c:pt>
                <c:pt idx="1">
                  <c:v>40</c:v>
                </c:pt>
                <c:pt idx="2">
                  <c:v>21.95</c:v>
                </c:pt>
                <c:pt idx="3">
                  <c:v>39.729999999999997</c:v>
                </c:pt>
              </c:numCache>
            </c:numRef>
          </c:val>
          <c:extLst>
            <c:ext xmlns:c16="http://schemas.microsoft.com/office/drawing/2014/chart" uri="{C3380CC4-5D6E-409C-BE32-E72D297353CC}">
              <c16:uniqueId val="{00000000-ABA2-4237-9131-1BAFD7CA10D9}"/>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 </c:v>
                </c:pt>
                <c:pt idx="3">
                  <c:v>10 metų</c:v>
                </c:pt>
              </c:strCache>
            </c:strRef>
          </c:cat>
          <c:val>
            <c:numRef>
              <c:f>Lapas1!$C$2:$C$5</c:f>
              <c:numCache>
                <c:formatCode>General</c:formatCode>
                <c:ptCount val="4"/>
                <c:pt idx="0">
                  <c:v>47.37</c:v>
                </c:pt>
                <c:pt idx="1">
                  <c:v>40</c:v>
                </c:pt>
                <c:pt idx="2">
                  <c:v>36.590000000000003</c:v>
                </c:pt>
                <c:pt idx="3">
                  <c:v>23.29</c:v>
                </c:pt>
              </c:numCache>
            </c:numRef>
          </c:val>
          <c:extLst>
            <c:ext xmlns:c16="http://schemas.microsoft.com/office/drawing/2014/chart" uri="{C3380CC4-5D6E-409C-BE32-E72D297353CC}">
              <c16:uniqueId val="{00000001-ABA2-4237-9131-1BAFD7CA10D9}"/>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 </c:v>
                </c:pt>
                <c:pt idx="3">
                  <c:v>10 metų</c:v>
                </c:pt>
              </c:strCache>
            </c:strRef>
          </c:cat>
          <c:val>
            <c:numRef>
              <c:f>Lapas1!$D$2:$D$5</c:f>
              <c:numCache>
                <c:formatCode>General</c:formatCode>
                <c:ptCount val="4"/>
                <c:pt idx="1">
                  <c:v>20</c:v>
                </c:pt>
                <c:pt idx="2">
                  <c:v>41.46</c:v>
                </c:pt>
                <c:pt idx="3">
                  <c:v>36.99</c:v>
                </c:pt>
              </c:numCache>
            </c:numRef>
          </c:val>
          <c:extLst>
            <c:ext xmlns:c16="http://schemas.microsoft.com/office/drawing/2014/chart" uri="{C3380CC4-5D6E-409C-BE32-E72D297353CC}">
              <c16:uniqueId val="{00000002-ABA2-4237-9131-1BAFD7CA10D9}"/>
            </c:ext>
          </c:extLst>
        </c:ser>
        <c:dLbls>
          <c:dLblPos val="outEnd"/>
          <c:showLegendKey val="0"/>
          <c:showVal val="1"/>
          <c:showCatName val="0"/>
          <c:showSerName val="0"/>
          <c:showPercent val="0"/>
          <c:showBubbleSize val="0"/>
        </c:dLbls>
        <c:gapWidth val="100"/>
        <c:overlap val="-24"/>
        <c:axId val="523987912"/>
        <c:axId val="523988632"/>
      </c:barChart>
      <c:catAx>
        <c:axId val="5239879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23988632"/>
        <c:crosses val="autoZero"/>
        <c:auto val="1"/>
        <c:lblAlgn val="ctr"/>
        <c:lblOffset val="100"/>
        <c:noMultiLvlLbl val="0"/>
      </c:catAx>
      <c:valAx>
        <c:axId val="5239886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239879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6</a:t>
            </a:r>
            <a:r>
              <a:rPr lang="lt-LT" baseline="0" dirty="0">
                <a:solidFill>
                  <a:schemeClr val="tx1"/>
                </a:solidFill>
                <a:latin typeface="Times New Roman" panose="02020603050405020304" pitchFamily="18" charset="0"/>
                <a:cs typeface="Times New Roman" panose="02020603050405020304" pitchFamily="18" charset="0"/>
              </a:rPr>
              <a:t> min. bėgimas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41.18</c:v>
                </c:pt>
                <c:pt idx="1">
                  <c:v>50</c:v>
                </c:pt>
                <c:pt idx="2">
                  <c:v>86.67</c:v>
                </c:pt>
                <c:pt idx="3">
                  <c:v>54.43</c:v>
                </c:pt>
              </c:numCache>
            </c:numRef>
          </c:val>
          <c:extLst>
            <c:ext xmlns:c16="http://schemas.microsoft.com/office/drawing/2014/chart" uri="{C3380CC4-5D6E-409C-BE32-E72D297353CC}">
              <c16:uniqueId val="{00000000-B4B0-4F51-AB06-B8A84632F159}"/>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47.06</c:v>
                </c:pt>
                <c:pt idx="1">
                  <c:v>40</c:v>
                </c:pt>
                <c:pt idx="2">
                  <c:v>10</c:v>
                </c:pt>
                <c:pt idx="3">
                  <c:v>40.51</c:v>
                </c:pt>
              </c:numCache>
            </c:numRef>
          </c:val>
          <c:extLst>
            <c:ext xmlns:c16="http://schemas.microsoft.com/office/drawing/2014/chart" uri="{C3380CC4-5D6E-409C-BE32-E72D297353CC}">
              <c16:uniqueId val="{00000001-B4B0-4F51-AB06-B8A84632F159}"/>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11.76</c:v>
                </c:pt>
                <c:pt idx="1">
                  <c:v>10</c:v>
                </c:pt>
                <c:pt idx="2">
                  <c:v>3.33</c:v>
                </c:pt>
                <c:pt idx="3">
                  <c:v>5.0599999999999996</c:v>
                </c:pt>
              </c:numCache>
            </c:numRef>
          </c:val>
          <c:extLst>
            <c:ext xmlns:c16="http://schemas.microsoft.com/office/drawing/2014/chart" uri="{C3380CC4-5D6E-409C-BE32-E72D297353CC}">
              <c16:uniqueId val="{00000002-B4B0-4F51-AB06-B8A84632F159}"/>
            </c:ext>
          </c:extLst>
        </c:ser>
        <c:dLbls>
          <c:dLblPos val="outEnd"/>
          <c:showLegendKey val="0"/>
          <c:showVal val="1"/>
          <c:showCatName val="0"/>
          <c:showSerName val="0"/>
          <c:showPercent val="0"/>
          <c:showBubbleSize val="0"/>
        </c:dLbls>
        <c:gapWidth val="100"/>
        <c:overlap val="-24"/>
        <c:axId val="445775040"/>
        <c:axId val="445776120"/>
      </c:barChart>
      <c:catAx>
        <c:axId val="44577504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45776120"/>
        <c:crosses val="autoZero"/>
        <c:auto val="1"/>
        <c:lblAlgn val="ctr"/>
        <c:lblOffset val="100"/>
        <c:noMultiLvlLbl val="0"/>
      </c:catAx>
      <c:valAx>
        <c:axId val="4457761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45775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6</a:t>
            </a:r>
            <a:r>
              <a:rPr lang="lt-LT" baseline="0" dirty="0">
                <a:solidFill>
                  <a:schemeClr val="tx1"/>
                </a:solidFill>
                <a:latin typeface="Times New Roman" panose="02020603050405020304" pitchFamily="18" charset="0"/>
                <a:cs typeface="Times New Roman" panose="02020603050405020304" pitchFamily="18" charset="0"/>
              </a:rPr>
              <a:t> min. bėgimas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3F1-4F5B-8555-3D2BEDF0CE3E}"/>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3F1-4F5B-8555-3D2BEDF0CE3E}"/>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4"/>
                <c:pt idx="0">
                  <c:v>7 metų</c:v>
                </c:pt>
                <c:pt idx="1">
                  <c:v>8 metų</c:v>
                </c:pt>
                <c:pt idx="2">
                  <c:v>9 metų</c:v>
                </c:pt>
                <c:pt idx="3">
                  <c:v>10 metų</c:v>
                </c:pt>
              </c:strCache>
            </c:strRef>
          </c:cat>
          <c:val>
            <c:numRef>
              <c:f>Lapas1!$D$2:$D$5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3F1-4F5B-8555-3D2BEDF0CE3E}"/>
            </c:ext>
          </c:extLst>
        </c:ser>
        <c:dLbls>
          <c:dLblPos val="outEnd"/>
          <c:showLegendKey val="0"/>
          <c:showVal val="1"/>
          <c:showCatName val="0"/>
          <c:showSerName val="0"/>
          <c:showPercent val="0"/>
          <c:showBubbleSize val="0"/>
        </c:dLbls>
        <c:gapWidth val="100"/>
        <c:overlap val="-24"/>
        <c:axId val="523995112"/>
        <c:axId val="523996192"/>
      </c:barChart>
      <c:catAx>
        <c:axId val="5239951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523996192"/>
        <c:crosses val="autoZero"/>
        <c:auto val="1"/>
        <c:lblAlgn val="ctr"/>
        <c:lblOffset val="100"/>
        <c:noMultiLvlLbl val="0"/>
      </c:catAx>
      <c:valAx>
        <c:axId val="5239961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523995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lt-LT" dirty="0">
                <a:solidFill>
                  <a:schemeClr val="tx1"/>
                </a:solidFill>
                <a:latin typeface="Times New Roman" panose="02020603050405020304" pitchFamily="18" charset="0"/>
                <a:cs typeface="Times New Roman" panose="02020603050405020304" pitchFamily="18" charset="0"/>
              </a:rPr>
              <a:t>Flamingas</a:t>
            </a:r>
            <a:r>
              <a:rPr lang="lt-LT" baseline="0" dirty="0">
                <a:solidFill>
                  <a:schemeClr val="tx1"/>
                </a:solidFill>
                <a:latin typeface="Times New Roman" panose="02020603050405020304" pitchFamily="18" charset="0"/>
                <a:cs typeface="Times New Roman" panose="02020603050405020304" pitchFamily="18" charset="0"/>
              </a:rPr>
              <a:t> (užlipimų ant </a:t>
            </a:r>
            <a:r>
              <a:rPr lang="lt-LT" baseline="0" dirty="0" err="1">
                <a:solidFill>
                  <a:schemeClr val="tx1"/>
                </a:solidFill>
                <a:latin typeface="Times New Roman" panose="02020603050405020304" pitchFamily="18" charset="0"/>
                <a:cs typeface="Times New Roman" panose="02020603050405020304" pitchFamily="18" charset="0"/>
              </a:rPr>
              <a:t>buomelio</a:t>
            </a:r>
            <a:r>
              <a:rPr lang="lt-LT" baseline="0" dirty="0">
                <a:solidFill>
                  <a:schemeClr val="tx1"/>
                </a:solidFill>
                <a:latin typeface="Times New Roman" panose="02020603050405020304" pitchFamily="18" charset="0"/>
                <a:cs typeface="Times New Roman" panose="02020603050405020304" pitchFamily="18" charset="0"/>
              </a:rPr>
              <a:t> sk./1 min.).</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19.57</c:v>
                </c:pt>
                <c:pt idx="1">
                  <c:v>37.1</c:v>
                </c:pt>
                <c:pt idx="2">
                  <c:v>34</c:v>
                </c:pt>
                <c:pt idx="3">
                  <c:v>67.44</c:v>
                </c:pt>
                <c:pt idx="4">
                  <c:v>79.489999999999995</c:v>
                </c:pt>
              </c:numCache>
            </c:numRef>
          </c:val>
          <c:extLst>
            <c:ext xmlns:c16="http://schemas.microsoft.com/office/drawing/2014/chart" uri="{C3380CC4-5D6E-409C-BE32-E72D297353CC}">
              <c16:uniqueId val="{00000000-E502-4C01-B5DF-5D4746A68650}"/>
            </c:ext>
          </c:extLst>
        </c:ser>
        <c:ser>
          <c:idx val="1"/>
          <c:order val="1"/>
          <c:tx>
            <c:strRef>
              <c:f>Lapas1!$C$1</c:f>
              <c:strCache>
                <c:ptCount val="1"/>
                <c:pt idx="0">
                  <c:v>Tobulėjimo zona</c:v>
                </c:pt>
              </c:strCache>
            </c:strRef>
          </c:tx>
          <c:spPr>
            <a:solidFill>
              <a:srgbClr val="FFFF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52.17</c:v>
                </c:pt>
                <c:pt idx="1">
                  <c:v>45.16</c:v>
                </c:pt>
                <c:pt idx="2">
                  <c:v>46</c:v>
                </c:pt>
                <c:pt idx="3">
                  <c:v>23.26</c:v>
                </c:pt>
                <c:pt idx="4">
                  <c:v>17.95</c:v>
                </c:pt>
              </c:numCache>
            </c:numRef>
          </c:val>
          <c:extLst>
            <c:ext xmlns:c16="http://schemas.microsoft.com/office/drawing/2014/chart" uri="{C3380CC4-5D6E-409C-BE32-E72D297353CC}">
              <c16:uniqueId val="{00000001-E502-4C01-B5DF-5D4746A68650}"/>
            </c:ext>
          </c:extLst>
        </c:ser>
        <c:ser>
          <c:idx val="2"/>
          <c:order val="2"/>
          <c:tx>
            <c:strRef>
              <c:f>Lapas1!$D$1</c:f>
              <c:strCache>
                <c:ptCount val="1"/>
                <c:pt idx="0">
                  <c:v>Sveikatos rizikos zona</c:v>
                </c:pt>
              </c:strCache>
            </c:strRef>
          </c:tx>
          <c:spPr>
            <a:solidFill>
              <a:srgbClr val="FF0000"/>
            </a:soli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28.26</c:v>
                </c:pt>
                <c:pt idx="1">
                  <c:v>17.739999999999998</c:v>
                </c:pt>
                <c:pt idx="2">
                  <c:v>20</c:v>
                </c:pt>
                <c:pt idx="3">
                  <c:v>9.3000000000000007</c:v>
                </c:pt>
                <c:pt idx="4">
                  <c:v>2.56</c:v>
                </c:pt>
              </c:numCache>
            </c:numRef>
          </c:val>
          <c:extLst>
            <c:ext xmlns:c16="http://schemas.microsoft.com/office/drawing/2014/chart" uri="{C3380CC4-5D6E-409C-BE32-E72D297353CC}">
              <c16:uniqueId val="{00000002-E502-4C01-B5DF-5D4746A68650}"/>
            </c:ext>
          </c:extLst>
        </c:ser>
        <c:dLbls>
          <c:dLblPos val="outEnd"/>
          <c:showLegendKey val="0"/>
          <c:showVal val="1"/>
          <c:showCatName val="0"/>
          <c:showSerName val="0"/>
          <c:showPercent val="0"/>
          <c:showBubbleSize val="0"/>
        </c:dLbls>
        <c:gapWidth val="100"/>
        <c:overlap val="-24"/>
        <c:axId val="440214336"/>
        <c:axId val="436020288"/>
      </c:barChart>
      <c:catAx>
        <c:axId val="4402143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36020288"/>
        <c:crosses val="autoZero"/>
        <c:auto val="1"/>
        <c:lblAlgn val="ctr"/>
        <c:lblOffset val="100"/>
        <c:noMultiLvlLbl val="0"/>
      </c:catAx>
      <c:valAx>
        <c:axId val="4360202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40214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4.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5.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6.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7.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8.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9.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0.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8.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9.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01CF1E-9CE6-4259-A53B-6ED365496584}" type="datetimeFigureOut">
              <a:rPr lang="lt-LT" smtClean="0"/>
              <a:t>2025-06-12</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E3DCD-E8DC-4589-86C7-6F48E2A54537}" type="slidenum">
              <a:rPr lang="lt-LT" smtClean="0"/>
              <a:t>‹#›</a:t>
            </a:fld>
            <a:endParaRPr lang="lt-LT"/>
          </a:p>
        </p:txBody>
      </p:sp>
    </p:spTree>
    <p:extLst>
      <p:ext uri="{BB962C8B-B14F-4D97-AF65-F5344CB8AC3E}">
        <p14:creationId xmlns:p14="http://schemas.microsoft.com/office/powerpoint/2010/main" val="231310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41EE3DCD-E8DC-4589-86C7-6F48E2A54537}" type="slidenum">
              <a:rPr lang="lt-LT" smtClean="0"/>
              <a:t>19</a:t>
            </a:fld>
            <a:endParaRPr lang="lt-LT"/>
          </a:p>
        </p:txBody>
      </p:sp>
    </p:spTree>
    <p:extLst>
      <p:ext uri="{BB962C8B-B14F-4D97-AF65-F5344CB8AC3E}">
        <p14:creationId xmlns:p14="http://schemas.microsoft.com/office/powerpoint/2010/main" val="1487575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41EE3DCD-E8DC-4589-86C7-6F48E2A54537}" type="slidenum">
              <a:rPr lang="lt-LT" smtClean="0"/>
              <a:t>23</a:t>
            </a:fld>
            <a:endParaRPr lang="lt-LT"/>
          </a:p>
        </p:txBody>
      </p:sp>
    </p:spTree>
    <p:extLst>
      <p:ext uri="{BB962C8B-B14F-4D97-AF65-F5344CB8AC3E}">
        <p14:creationId xmlns:p14="http://schemas.microsoft.com/office/powerpoint/2010/main" val="307071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41EE3DCD-E8DC-4589-86C7-6F48E2A54537}" type="slidenum">
              <a:rPr lang="lt-LT" smtClean="0"/>
              <a:t>28</a:t>
            </a:fld>
            <a:endParaRPr lang="lt-LT"/>
          </a:p>
        </p:txBody>
      </p:sp>
    </p:spTree>
    <p:extLst>
      <p:ext uri="{BB962C8B-B14F-4D97-AF65-F5344CB8AC3E}">
        <p14:creationId xmlns:p14="http://schemas.microsoft.com/office/powerpoint/2010/main" val="349167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lt-LT"/>
              <a:t>Spustelėję redaguokite stilių</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CD0B1563-83CD-48A9-8143-10EC6DE38CB0}" type="datetimeFigureOut">
              <a:rPr lang="lt-LT" smtClean="0"/>
              <a:t>2025-06-12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55E3D0D-060D-4E7D-9006-C9804FC57D23}"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0367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CD0B1563-83CD-48A9-8143-10EC6DE38CB0}" type="datetimeFigureOut">
              <a:rPr lang="lt-LT" smtClean="0"/>
              <a:t>2025-06-12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218786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lt-LT"/>
              <a:t>Spustelėję redaguokite stilių</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CD0B1563-83CD-48A9-8143-10EC6DE38CB0}" type="datetimeFigureOut">
              <a:rPr lang="lt-LT" smtClean="0"/>
              <a:t>2025-06-12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1390129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CD0B1563-83CD-48A9-8143-10EC6DE38CB0}" type="datetimeFigureOut">
              <a:rPr lang="lt-LT" smtClean="0"/>
              <a:t>2025-06-12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114685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lt-LT"/>
              <a:t>Spustelėję redaguokite stilių</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CD0B1563-83CD-48A9-8143-10EC6DE38CB0}" type="datetimeFigureOut">
              <a:rPr lang="lt-LT" smtClean="0"/>
              <a:t>2025-06-12</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55E3D0D-060D-4E7D-9006-C9804FC57D23}"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482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CD0B1563-83CD-48A9-8143-10EC6DE38CB0}" type="datetimeFigureOut">
              <a:rPr lang="lt-LT" smtClean="0"/>
              <a:t>2025-06-12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2414889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1097280" y="2582335"/>
            <a:ext cx="4937760" cy="32867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6217920" y="2582334"/>
            <a:ext cx="4937760" cy="32867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CD0B1563-83CD-48A9-8143-10EC6DE38CB0}" type="datetimeFigureOut">
              <a:rPr lang="lt-LT" smtClean="0"/>
              <a:t>2025-06-12</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2241831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CD0B1563-83CD-48A9-8143-10EC6DE38CB0}" type="datetimeFigureOut">
              <a:rPr lang="lt-LT" smtClean="0"/>
              <a:t>2025-06-12</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3286121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D0B1563-83CD-48A9-8143-10EC6DE38CB0}" type="datetimeFigureOut">
              <a:rPr lang="lt-LT" smtClean="0"/>
              <a:t>2025-06-12</a:t>
            </a:fld>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2923979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lt-LT"/>
              <a:t>Spustelėję redaguokite stilių</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D0B1563-83CD-48A9-8143-10EC6DE38CB0}" type="datetimeFigureOut">
              <a:rPr lang="lt-LT" smtClean="0"/>
              <a:t>2025-06-12</a:t>
            </a:fld>
            <a:endParaRPr lang="lt-L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55E3D0D-060D-4E7D-9006-C9804FC57D23}" type="slidenum">
              <a:rPr lang="lt-LT" smtClean="0"/>
              <a:t>‹#›</a:t>
            </a:fld>
            <a:endParaRPr lang="lt-LT"/>
          </a:p>
        </p:txBody>
      </p:sp>
    </p:spTree>
    <p:extLst>
      <p:ext uri="{BB962C8B-B14F-4D97-AF65-F5344CB8AC3E}">
        <p14:creationId xmlns:p14="http://schemas.microsoft.com/office/powerpoint/2010/main" val="3156845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lt-LT"/>
              <a:t>Spustelėję redaguokite stilių</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CD0B1563-83CD-48A9-8143-10EC6DE38CB0}" type="datetimeFigureOut">
              <a:rPr lang="lt-LT" smtClean="0"/>
              <a:t>2025-06-12</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55E3D0D-060D-4E7D-9006-C9804FC57D23}" type="slidenum">
              <a:rPr lang="lt-LT" smtClean="0"/>
              <a:t>‹#›</a:t>
            </a:fld>
            <a:endParaRPr lang="lt-LT"/>
          </a:p>
        </p:txBody>
      </p:sp>
    </p:spTree>
    <p:extLst>
      <p:ext uri="{BB962C8B-B14F-4D97-AF65-F5344CB8AC3E}">
        <p14:creationId xmlns:p14="http://schemas.microsoft.com/office/powerpoint/2010/main" val="3146046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lt-LT"/>
              <a:t>Spustelėję redaguokite stilių</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D0B1563-83CD-48A9-8143-10EC6DE38CB0}" type="datetimeFigureOut">
              <a:rPr lang="lt-LT" smtClean="0"/>
              <a:t>2025-06-12</a:t>
            </a:fld>
            <a:endParaRPr lang="lt-L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55E3D0D-060D-4E7D-9006-C9804FC57D23}" type="slidenum">
              <a:rPr lang="lt-LT" smtClean="0"/>
              <a:t>‹#›</a:t>
            </a:fld>
            <a:endParaRPr lang="lt-L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36426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5854D9C-5104-19AB-F896-E3D52F22F87F}"/>
              </a:ext>
            </a:extLst>
          </p:cNvPr>
          <p:cNvSpPr>
            <a:spLocks noGrp="1"/>
          </p:cNvSpPr>
          <p:nvPr>
            <p:ph type="ctrTitle"/>
          </p:nvPr>
        </p:nvSpPr>
        <p:spPr>
          <a:xfrm>
            <a:off x="1100051" y="2068021"/>
            <a:ext cx="10423165" cy="2387600"/>
          </a:xfrm>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lt-LT" sz="4400" b="0" i="0" u="none" strike="noStrike" kern="1200" cap="all"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Gedminų progimnazijos fizinio pajėgumo testavimo duomenų analizė 2025 </a:t>
            </a:r>
            <a:r>
              <a:rPr kumimoji="0" lang="lt-LT" sz="4400" b="0" i="0" u="none" strike="noStrike" kern="1200" cap="all"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m.m</a:t>
            </a:r>
            <a:r>
              <a:rPr kumimoji="0" lang="lt-LT" sz="4400" b="0" i="0" u="none" strike="noStrike" kern="1200" cap="all"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br>
              <a:rPr kumimoji="0" lang="en-GB" sz="4400" b="0" i="0" u="none" strike="noStrike" kern="1200" cap="all" spc="0" normalizeH="0" baseline="0" noProof="0" dirty="0">
                <a:ln>
                  <a:noFill/>
                </a:ln>
                <a:solidFill>
                  <a:srgbClr val="232461"/>
                </a:solidFill>
                <a:effectLst/>
                <a:uLnTx/>
                <a:uFillTx/>
                <a:latin typeface="Times New Roman" panose="02020603050405020304" pitchFamily="18" charset="0"/>
                <a:ea typeface="+mn-ea"/>
                <a:cs typeface="Times New Roman" panose="02020603050405020304" pitchFamily="18" charset="0"/>
              </a:rPr>
            </a:br>
            <a:endParaRPr lang="lt-LT" sz="4400" dirty="0">
              <a:latin typeface="Times New Roman" panose="02020603050405020304" pitchFamily="18" charset="0"/>
              <a:cs typeface="Times New Roman" panose="02020603050405020304" pitchFamily="18" charset="0"/>
            </a:endParaRPr>
          </a:p>
        </p:txBody>
      </p:sp>
      <p:sp>
        <p:nvSpPr>
          <p:cNvPr id="3" name="Antrinis pavadinimas 2">
            <a:extLst>
              <a:ext uri="{FF2B5EF4-FFF2-40B4-BE49-F238E27FC236}">
                <a16:creationId xmlns:a16="http://schemas.microsoft.com/office/drawing/2014/main" id="{8266B9F5-E8BF-9819-5373-7F6638D3E1FB}"/>
              </a:ext>
            </a:extLst>
          </p:cNvPr>
          <p:cNvSpPr>
            <a:spLocks noGrp="1"/>
          </p:cNvSpPr>
          <p:nvPr>
            <p:ph type="subTitle" idx="1"/>
          </p:nvPr>
        </p:nvSpPr>
        <p:spPr/>
        <p:txBody>
          <a:bodyPr/>
          <a:lstStyle/>
          <a:p>
            <a:pPr marL="0" marR="0" lvl="0" indent="0" algn="ctr"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Visuomenės sveikatos specialistė Dovilė </a:t>
            </a:r>
            <a:r>
              <a:rPr kumimoji="0" lang="lt-LT" b="0" i="0" u="none" strike="noStrike" kern="1200" cap="none" spc="0" normalizeH="0" baseline="0" noProof="0" dirty="0" err="1">
                <a:ln>
                  <a:noFill/>
                </a:ln>
                <a:solidFill>
                  <a:schemeClr val="tx1"/>
                </a:solidFill>
                <a:effectLst/>
                <a:uLnTx/>
                <a:uFillTx/>
                <a:latin typeface="Times New Roman" panose="02020603050405020304" pitchFamily="18" charset="0"/>
                <a:cs typeface="Times New Roman" panose="02020603050405020304" pitchFamily="18" charset="0"/>
              </a:rPr>
              <a:t>Žymančė</a:t>
            </a:r>
            <a:endPar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a:p>
            <a:endParaRPr lang="lt-LT" dirty="0"/>
          </a:p>
        </p:txBody>
      </p:sp>
      <p:pic>
        <p:nvPicPr>
          <p:cNvPr id="4" name="Paveikslėlis 3">
            <a:extLst>
              <a:ext uri="{FF2B5EF4-FFF2-40B4-BE49-F238E27FC236}">
                <a16:creationId xmlns:a16="http://schemas.microsoft.com/office/drawing/2014/main" id="{7A018208-42C0-7C64-7622-F61F8727598B}"/>
              </a:ext>
            </a:extLst>
          </p:cNvPr>
          <p:cNvPicPr>
            <a:picLocks noChangeAspect="1"/>
          </p:cNvPicPr>
          <p:nvPr/>
        </p:nvPicPr>
        <p:blipFill>
          <a:blip r:embed="rId2"/>
          <a:stretch>
            <a:fillRect/>
          </a:stretch>
        </p:blipFill>
        <p:spPr>
          <a:xfrm>
            <a:off x="4096338" y="244084"/>
            <a:ext cx="3999323" cy="902286"/>
          </a:xfrm>
          <a:prstGeom prst="rect">
            <a:avLst/>
          </a:prstGeom>
        </p:spPr>
      </p:pic>
    </p:spTree>
    <p:extLst>
      <p:ext uri="{BB962C8B-B14F-4D97-AF65-F5344CB8AC3E}">
        <p14:creationId xmlns:p14="http://schemas.microsoft.com/office/powerpoint/2010/main" val="2237809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9353637-7F7D-6FE9-7059-50A8892672DF}"/>
              </a:ext>
            </a:extLst>
          </p:cNvPr>
          <p:cNvSpPr>
            <a:spLocks noGrp="1"/>
          </p:cNvSpPr>
          <p:nvPr>
            <p:ph type="title"/>
          </p:nvPr>
        </p:nvSpPr>
        <p:spPr>
          <a:xfrm>
            <a:off x="1096963" y="654250"/>
            <a:ext cx="10058400" cy="1450757"/>
          </a:xfrm>
        </p:spPr>
        <p:txBody>
          <a:bodyPr>
            <a:noAutofit/>
          </a:bodyPr>
          <a:lstStyle/>
          <a:p>
            <a:pPr algn="ctr"/>
            <a:r>
              <a:rPr kumimoji="0" lang="lt-LT" sz="2800" b="1"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10x5 bėgimas šaudykle (s) testų rezultatų pasiskirstymas pagal zonas proc.</a:t>
            </a:r>
            <a:br>
              <a:rPr kumimoji="0" lang="lt-LT" sz="2800" b="1" i="0" u="none" strike="noStrike" kern="1200" cap="all" spc="0" normalizeH="0" baseline="0" noProof="0" dirty="0">
                <a:ln>
                  <a:noFill/>
                </a:ln>
                <a:solidFill>
                  <a:srgbClr val="2E34D1"/>
                </a:solidFill>
                <a:effectLst/>
                <a:uLnTx/>
                <a:uFillTx/>
                <a:ea typeface="+mj-ea"/>
              </a:rPr>
            </a:br>
            <a:endParaRPr lang="lt-LT" sz="2800" b="1" dirty="0"/>
          </a:p>
        </p:txBody>
      </p:sp>
      <p:graphicFrame>
        <p:nvGraphicFramePr>
          <p:cNvPr id="6" name="Turinio vietos rezervavimo ženklas 5">
            <a:extLst>
              <a:ext uri="{FF2B5EF4-FFF2-40B4-BE49-F238E27FC236}">
                <a16:creationId xmlns:a16="http://schemas.microsoft.com/office/drawing/2014/main" id="{638CFA75-3AFC-3AC2-0348-64F4AAE2B069}"/>
              </a:ext>
            </a:extLst>
          </p:cNvPr>
          <p:cNvGraphicFramePr>
            <a:graphicFrameLocks noGrp="1"/>
          </p:cNvGraphicFramePr>
          <p:nvPr>
            <p:ph idx="1"/>
            <p:extLst>
              <p:ext uri="{D42A27DB-BD31-4B8C-83A1-F6EECF244321}">
                <p14:modId xmlns:p14="http://schemas.microsoft.com/office/powerpoint/2010/main" val="2884353936"/>
              </p:ext>
            </p:extLst>
          </p:nvPr>
        </p:nvGraphicFramePr>
        <p:xfrm>
          <a:off x="1404594" y="1846263"/>
          <a:ext cx="9750769" cy="3753259"/>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1B1F5B9-8D74-672D-C147-150E3915AC73}"/>
              </a:ext>
            </a:extLst>
          </p:cNvPr>
          <p:cNvSpPr txBox="1"/>
          <p:nvPr/>
        </p:nvSpPr>
        <p:spPr>
          <a:xfrm>
            <a:off x="914400" y="5599522"/>
            <a:ext cx="10746557"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7 metų, kurios pateko į tobulėjimo zoną – 7-8 metų ir kurios pateko į sveikatos rizikos zoną – 9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148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E0ED9AC-2830-2B73-E399-D2A99CCE6DDB}"/>
              </a:ext>
            </a:extLst>
          </p:cNvPr>
          <p:cNvSpPr>
            <a:spLocks noGrp="1"/>
          </p:cNvSpPr>
          <p:nvPr>
            <p:ph type="title"/>
          </p:nvPr>
        </p:nvSpPr>
        <p:spPr/>
        <p:txBody>
          <a:bodyPr>
            <a:normAutofit/>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6 min. bėgimas (m) testų rezultatų pasiskirstymas pagal zonas proc.</a:t>
            </a:r>
            <a:endParaRPr lang="lt-LT"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a:extLst>
              <a:ext uri="{FF2B5EF4-FFF2-40B4-BE49-F238E27FC236}">
                <a16:creationId xmlns:a16="http://schemas.microsoft.com/office/drawing/2014/main" id="{3BC83251-F4EC-7724-9D61-6AA9E79D8269}"/>
              </a:ext>
            </a:extLst>
          </p:cNvPr>
          <p:cNvGraphicFramePr>
            <a:graphicFrameLocks noGrp="1"/>
          </p:cNvGraphicFramePr>
          <p:nvPr>
            <p:ph idx="1"/>
            <p:extLst>
              <p:ext uri="{D42A27DB-BD31-4B8C-83A1-F6EECF244321}">
                <p14:modId xmlns:p14="http://schemas.microsoft.com/office/powerpoint/2010/main" val="3604709367"/>
              </p:ext>
            </p:extLst>
          </p:nvPr>
        </p:nvGraphicFramePr>
        <p:xfrm>
          <a:off x="1260629" y="1846264"/>
          <a:ext cx="9894734" cy="378218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BE70DE9-4335-F8BB-600F-91078674D4D6}"/>
              </a:ext>
            </a:extLst>
          </p:cNvPr>
          <p:cNvSpPr txBox="1"/>
          <p:nvPr/>
        </p:nvSpPr>
        <p:spPr>
          <a:xfrm>
            <a:off x="1036637" y="5628444"/>
            <a:ext cx="10548722"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9 metų, kurie pateko į tobulėjimo zoną – 7 metų ir kurie pateko į sveikatos rizikos zoną – 7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0955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2851A99-6504-1E3D-7745-859CB86DACDB}"/>
              </a:ext>
            </a:extLst>
          </p:cNvPr>
          <p:cNvSpPr>
            <a:spLocks noGrp="1"/>
          </p:cNvSpPr>
          <p:nvPr>
            <p:ph type="title"/>
          </p:nvPr>
        </p:nvSpPr>
        <p:spPr/>
        <p:txBody>
          <a:bodyPr>
            <a:normAutofit/>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6 min. bėgimas (m) testų rezultatų pasiskirstymas pagal zonas proc. </a:t>
            </a:r>
            <a:endParaRPr lang="lt-LT"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a:extLst>
              <a:ext uri="{FF2B5EF4-FFF2-40B4-BE49-F238E27FC236}">
                <a16:creationId xmlns:a16="http://schemas.microsoft.com/office/drawing/2014/main" id="{616D67B2-08CF-133C-2FC3-D8A88291DF2D}"/>
              </a:ext>
            </a:extLst>
          </p:cNvPr>
          <p:cNvGraphicFramePr>
            <a:graphicFrameLocks noGrp="1"/>
          </p:cNvGraphicFramePr>
          <p:nvPr>
            <p:ph idx="1"/>
            <p:extLst>
              <p:ext uri="{D42A27DB-BD31-4B8C-83A1-F6EECF244321}">
                <p14:modId xmlns:p14="http://schemas.microsoft.com/office/powerpoint/2010/main" val="1049024591"/>
              </p:ext>
            </p:extLst>
          </p:nvPr>
        </p:nvGraphicFramePr>
        <p:xfrm>
          <a:off x="1260629" y="1846264"/>
          <a:ext cx="9894734" cy="391382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9525A5F0-195D-438A-D691-8AF882F2F4AB}"/>
              </a:ext>
            </a:extLst>
          </p:cNvPr>
          <p:cNvSpPr txBox="1"/>
          <p:nvPr/>
        </p:nvSpPr>
        <p:spPr>
          <a:xfrm>
            <a:off x="445363" y="5647046"/>
            <a:ext cx="11301274"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10-7 metų, kurios pateko į tobulėjimo zoną – 8 metų ir kurios pateko į sveikatos rizikos zoną – 10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3715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BFC2D10-1DBD-F312-140C-727D45883137}"/>
              </a:ext>
            </a:extLst>
          </p:cNvPr>
          <p:cNvSpPr>
            <a:spLocks noGrp="1"/>
          </p:cNvSpPr>
          <p:nvPr>
            <p:ph type="title"/>
          </p:nvPr>
        </p:nvSpPr>
        <p:spPr/>
        <p:txBody>
          <a:bodyPr/>
          <a:lstStyle/>
          <a:p>
            <a:pPr algn="ctr"/>
            <a:r>
              <a:rPr kumimoji="0" lang="lt-LT" sz="32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Sveikatos rizikos zona pradinis ugdymas</a:t>
            </a:r>
            <a:endParaRPr lang="lt-LT" b="1" dirty="0">
              <a:solidFill>
                <a:srgbClr val="0070C0"/>
              </a:solidFill>
              <a:latin typeface="Times New Roman" panose="02020603050405020304" pitchFamily="18" charset="0"/>
              <a:cs typeface="Times New Roman" panose="02020603050405020304" pitchFamily="18" charset="0"/>
            </a:endParaRPr>
          </a:p>
        </p:txBody>
      </p:sp>
      <p:sp>
        <p:nvSpPr>
          <p:cNvPr id="4" name="Turinio vietos rezervavimo ženklas 3">
            <a:extLst>
              <a:ext uri="{FF2B5EF4-FFF2-40B4-BE49-F238E27FC236}">
                <a16:creationId xmlns:a16="http://schemas.microsoft.com/office/drawing/2014/main" id="{895F5A6F-0A7E-AB0D-D15E-2183CE8701DC}"/>
              </a:ext>
            </a:extLst>
          </p:cNvPr>
          <p:cNvSpPr>
            <a:spLocks noGrp="1"/>
          </p:cNvSpPr>
          <p:nvPr>
            <p:ph sz="half" idx="1"/>
          </p:nvPr>
        </p:nvSpPr>
        <p:spPr>
          <a:xfrm>
            <a:off x="520231" y="2183087"/>
            <a:ext cx="4937760" cy="4023359"/>
          </a:xfrm>
        </p:spPr>
        <p:txBody>
          <a:bodyPr/>
          <a:lstStyle/>
          <a:p>
            <a:pPr marL="0" marR="0" lvl="0" indent="0" algn="ctr"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1"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Berniukai</a:t>
            </a:r>
          </a:p>
          <a:p>
            <a:pPr marL="0" marR="0" lvl="0" indent="0" algn="just"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Iš viso fizinio pajėgumo testavime  dalyvavo 188 pradinių klasių berniukai. Net 79 berniukai žemiau normos atliko nors  vieną testą ir pateko į sveikatos rizikos zoną.</a:t>
            </a:r>
          </a:p>
          <a:p>
            <a:endParaRPr lang="lt-LT" dirty="0"/>
          </a:p>
        </p:txBody>
      </p:sp>
      <p:sp>
        <p:nvSpPr>
          <p:cNvPr id="5" name="Turinio vietos rezervavimo ženklas 4">
            <a:extLst>
              <a:ext uri="{FF2B5EF4-FFF2-40B4-BE49-F238E27FC236}">
                <a16:creationId xmlns:a16="http://schemas.microsoft.com/office/drawing/2014/main" id="{14449CC5-F976-F0FD-1E68-C70D1FAB05E5}"/>
              </a:ext>
            </a:extLst>
          </p:cNvPr>
          <p:cNvSpPr>
            <a:spLocks noGrp="1"/>
          </p:cNvSpPr>
          <p:nvPr>
            <p:ph sz="half" idx="2"/>
          </p:nvPr>
        </p:nvSpPr>
        <p:spPr>
          <a:xfrm>
            <a:off x="6893807" y="2183087"/>
            <a:ext cx="4937760" cy="4023360"/>
          </a:xfrm>
        </p:spPr>
        <p:txBody>
          <a:bodyPr/>
          <a:lstStyle/>
          <a:p>
            <a:pPr marL="0" marR="0" lvl="0" indent="0" algn="ctr"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1"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Mergaitės</a:t>
            </a:r>
          </a:p>
          <a:p>
            <a:pPr marL="0" marR="0" lvl="0" indent="0" algn="just"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Iš viso fizinio pajėgumo testavime dalyvavo 168 pradinių klasių mergaičių. Net </a:t>
            </a:r>
            <a:r>
              <a:rPr lang="lt-LT" dirty="0">
                <a:solidFill>
                  <a:srgbClr val="000000"/>
                </a:solidFill>
                <a:latin typeface="Times New Roman" panose="02020603050405020304" pitchFamily="18" charset="0"/>
                <a:cs typeface="Times New Roman" panose="02020603050405020304" pitchFamily="18" charset="0"/>
              </a:rPr>
              <a:t>87</a:t>
            </a:r>
            <a:r>
              <a:rPr kumimoji="0" lang="lt-LT"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mergaičių žemiau normos atliko nors vieną testą ir pateko į sveikatos rizikos zoną.</a:t>
            </a:r>
          </a:p>
          <a:p>
            <a:endParaRPr lang="lt-LT" dirty="0"/>
          </a:p>
        </p:txBody>
      </p:sp>
    </p:spTree>
    <p:extLst>
      <p:ext uri="{BB962C8B-B14F-4D97-AF65-F5344CB8AC3E}">
        <p14:creationId xmlns:p14="http://schemas.microsoft.com/office/powerpoint/2010/main" val="2431014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2E30507-1D08-95F4-07A3-EBD5A679FB21}"/>
              </a:ext>
            </a:extLst>
          </p:cNvPr>
          <p:cNvSpPr>
            <a:spLocks noGrp="1"/>
          </p:cNvSpPr>
          <p:nvPr>
            <p:ph type="title"/>
          </p:nvPr>
        </p:nvSpPr>
        <p:spPr/>
        <p:txBody>
          <a:bodyPr>
            <a:normAutofit/>
          </a:bodyPr>
          <a:lstStyle/>
          <a:p>
            <a:pPr algn="ct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Sveikatos rizikos zona pradinių klasių mokinių tarpe</a:t>
            </a:r>
            <a:endParaRPr lang="lt-LT" sz="2800" dirty="0">
              <a:solidFill>
                <a:srgbClr val="0070C0"/>
              </a:solidFill>
              <a:latin typeface="Times New Roman" panose="02020603050405020304" pitchFamily="18" charset="0"/>
              <a:cs typeface="Times New Roman" panose="02020603050405020304" pitchFamily="18" charset="0"/>
            </a:endParaRPr>
          </a:p>
        </p:txBody>
      </p:sp>
      <p:graphicFrame>
        <p:nvGraphicFramePr>
          <p:cNvPr id="4" name="Turinio vietos rezervavimo ženklas 3">
            <a:extLst>
              <a:ext uri="{FF2B5EF4-FFF2-40B4-BE49-F238E27FC236}">
                <a16:creationId xmlns:a16="http://schemas.microsoft.com/office/drawing/2014/main" id="{6B092C4F-A085-3386-1051-C9950887DE8A}"/>
              </a:ext>
            </a:extLst>
          </p:cNvPr>
          <p:cNvGraphicFramePr>
            <a:graphicFrameLocks noGrp="1"/>
          </p:cNvGraphicFramePr>
          <p:nvPr>
            <p:ph idx="1"/>
            <p:extLst>
              <p:ext uri="{D42A27DB-BD31-4B8C-83A1-F6EECF244321}">
                <p14:modId xmlns:p14="http://schemas.microsoft.com/office/powerpoint/2010/main" val="1356525637"/>
              </p:ext>
            </p:extLst>
          </p:nvPr>
        </p:nvGraphicFramePr>
        <p:xfrm>
          <a:off x="2681057" y="2654423"/>
          <a:ext cx="6294268" cy="3400149"/>
        </p:xfrm>
        <a:graphic>
          <a:graphicData uri="http://schemas.openxmlformats.org/drawingml/2006/table">
            <a:tbl>
              <a:tblPr firstRow="1" bandRow="1">
                <a:tableStyleId>{5C22544A-7EE6-4342-B048-85BDC9FD1C3A}</a:tableStyleId>
              </a:tblPr>
              <a:tblGrid>
                <a:gridCol w="2341764">
                  <a:extLst>
                    <a:ext uri="{9D8B030D-6E8A-4147-A177-3AD203B41FA5}">
                      <a16:colId xmlns:a16="http://schemas.microsoft.com/office/drawing/2014/main" val="3356924648"/>
                    </a:ext>
                  </a:extLst>
                </a:gridCol>
                <a:gridCol w="898585">
                  <a:extLst>
                    <a:ext uri="{9D8B030D-6E8A-4147-A177-3AD203B41FA5}">
                      <a16:colId xmlns:a16="http://schemas.microsoft.com/office/drawing/2014/main" val="1899014969"/>
                    </a:ext>
                  </a:extLst>
                </a:gridCol>
                <a:gridCol w="972351">
                  <a:extLst>
                    <a:ext uri="{9D8B030D-6E8A-4147-A177-3AD203B41FA5}">
                      <a16:colId xmlns:a16="http://schemas.microsoft.com/office/drawing/2014/main" val="3974473425"/>
                    </a:ext>
                  </a:extLst>
                </a:gridCol>
                <a:gridCol w="991222">
                  <a:extLst>
                    <a:ext uri="{9D8B030D-6E8A-4147-A177-3AD203B41FA5}">
                      <a16:colId xmlns:a16="http://schemas.microsoft.com/office/drawing/2014/main" val="1131470956"/>
                    </a:ext>
                  </a:extLst>
                </a:gridCol>
                <a:gridCol w="1090346">
                  <a:extLst>
                    <a:ext uri="{9D8B030D-6E8A-4147-A177-3AD203B41FA5}">
                      <a16:colId xmlns:a16="http://schemas.microsoft.com/office/drawing/2014/main" val="2606078030"/>
                    </a:ext>
                  </a:extLst>
                </a:gridCol>
              </a:tblGrid>
              <a:tr h="622083">
                <a:tc>
                  <a:txBody>
                    <a:bodyPr/>
                    <a:lstStyle/>
                    <a:p>
                      <a:endParaRPr lang="lt-LT" dirty="0"/>
                    </a:p>
                  </a:txBody>
                  <a:tcPr/>
                </a:tc>
                <a:tc>
                  <a:txBody>
                    <a:bodyPr/>
                    <a:lstStyle/>
                    <a:p>
                      <a:r>
                        <a:rPr lang="lt-LT" sz="1800" dirty="0">
                          <a:latin typeface="Times New Roman" panose="02020603050405020304" pitchFamily="18" charset="0"/>
                          <a:cs typeface="Times New Roman" panose="02020603050405020304" pitchFamily="18" charset="0"/>
                        </a:rPr>
                        <a:t>7 metų</a:t>
                      </a:r>
                    </a:p>
                  </a:txBody>
                  <a:tcPr/>
                </a:tc>
                <a:tc>
                  <a:txBody>
                    <a:bodyPr/>
                    <a:lstStyle/>
                    <a:p>
                      <a:r>
                        <a:rPr lang="lt-LT" sz="1800" dirty="0">
                          <a:latin typeface="Times New Roman" panose="02020603050405020304" pitchFamily="18" charset="0"/>
                          <a:cs typeface="Times New Roman" panose="02020603050405020304" pitchFamily="18" charset="0"/>
                        </a:rPr>
                        <a:t>8 metų</a:t>
                      </a:r>
                    </a:p>
                  </a:txBody>
                  <a:tcPr/>
                </a:tc>
                <a:tc>
                  <a:txBody>
                    <a:bodyPr/>
                    <a:lstStyle/>
                    <a:p>
                      <a:r>
                        <a:rPr lang="lt-LT" sz="1800" dirty="0">
                          <a:latin typeface="Times New Roman" panose="02020603050405020304" pitchFamily="18" charset="0"/>
                          <a:cs typeface="Times New Roman" panose="02020603050405020304" pitchFamily="18" charset="0"/>
                        </a:rPr>
                        <a:t>9 metų</a:t>
                      </a:r>
                    </a:p>
                  </a:txBody>
                  <a:tcPr/>
                </a:tc>
                <a:tc>
                  <a:txBody>
                    <a:bodyPr/>
                    <a:lstStyle/>
                    <a:p>
                      <a:r>
                        <a:rPr lang="lt-LT" sz="1800" dirty="0">
                          <a:latin typeface="Times New Roman" panose="02020603050405020304" pitchFamily="18" charset="0"/>
                          <a:cs typeface="Times New Roman" panose="02020603050405020304" pitchFamily="18" charset="0"/>
                        </a:rPr>
                        <a:t>10 metų</a:t>
                      </a:r>
                    </a:p>
                  </a:txBody>
                  <a:tcPr/>
                </a:tc>
                <a:extLst>
                  <a:ext uri="{0D108BD9-81ED-4DB2-BD59-A6C34878D82A}">
                    <a16:rowId xmlns:a16="http://schemas.microsoft.com/office/drawing/2014/main" val="3893883789"/>
                  </a:ext>
                </a:extLst>
              </a:tr>
              <a:tr h="622083">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„Šuolis į tolį iš vietos“</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dirty="0">
                          <a:latin typeface="Times New Roman" panose="02020603050405020304" pitchFamily="18" charset="0"/>
                          <a:cs typeface="Times New Roman" panose="02020603050405020304" pitchFamily="18" charset="0"/>
                        </a:rPr>
                        <a:t>17</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13 </a:t>
                      </a:r>
                      <a:r>
                        <a:rPr lang="lt-LT" sz="1800" b="0" dirty="0">
                          <a:solidFill>
                            <a:schemeClr val="tx1"/>
                          </a:solidFill>
                          <a:latin typeface="Times New Roman" panose="02020603050405020304" pitchFamily="18" charset="0"/>
                          <a:cs typeface="Times New Roman" panose="02020603050405020304" pitchFamily="18" charset="0"/>
                        </a:rPr>
                        <a:t>iš </a:t>
                      </a:r>
                      <a:r>
                        <a:rPr lang="lt-LT" sz="1800" dirty="0">
                          <a:latin typeface="Times New Roman" panose="02020603050405020304" pitchFamily="18" charset="0"/>
                          <a:cs typeface="Times New Roman" panose="02020603050405020304" pitchFamily="18" charset="0"/>
                        </a:rPr>
                        <a:t>60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0</a:t>
                      </a:r>
                      <a:r>
                        <a:rPr lang="lt-LT" sz="1800" dirty="0">
                          <a:latin typeface="Times New Roman" panose="02020603050405020304" pitchFamily="18" charset="0"/>
                          <a:cs typeface="Times New Roman" panose="02020603050405020304" pitchFamily="18" charset="0"/>
                        </a:rPr>
                        <a:t> iš 30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5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81</a:t>
                      </a:r>
                    </a:p>
                  </a:txBody>
                  <a:tcPr/>
                </a:tc>
                <a:extLst>
                  <a:ext uri="{0D108BD9-81ED-4DB2-BD59-A6C34878D82A}">
                    <a16:rowId xmlns:a16="http://schemas.microsoft.com/office/drawing/2014/main" val="3446791826"/>
                  </a:ext>
                </a:extLst>
              </a:tr>
              <a:tr h="766950">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„Teniso kamuoliuko metimas“</a:t>
                      </a:r>
                    </a:p>
                  </a:txBody>
                  <a:tcPr/>
                </a:tc>
                <a:tc>
                  <a:txBody>
                    <a:bodyPr/>
                    <a:lstStyle/>
                    <a:p>
                      <a:pPr algn="ctr"/>
                      <a:r>
                        <a:rPr lang="lt-LT" sz="1800" b="0" dirty="0">
                          <a:solidFill>
                            <a:srgbClr val="FF0000"/>
                          </a:solidFill>
                          <a:latin typeface="Times New Roman" panose="02020603050405020304" pitchFamily="18" charset="0"/>
                          <a:cs typeface="Times New Roman" panose="02020603050405020304" pitchFamily="18" charset="0"/>
                        </a:rPr>
                        <a:t>1</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0" dirty="0">
                          <a:latin typeface="Times New Roman" panose="02020603050405020304" pitchFamily="18" charset="0"/>
                          <a:cs typeface="Times New Roman" panose="02020603050405020304" pitchFamily="18" charset="0"/>
                        </a:rPr>
                        <a:t>17</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6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60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30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4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81</a:t>
                      </a:r>
                    </a:p>
                  </a:txBody>
                  <a:tcPr/>
                </a:tc>
                <a:extLst>
                  <a:ext uri="{0D108BD9-81ED-4DB2-BD59-A6C34878D82A}">
                    <a16:rowId xmlns:a16="http://schemas.microsoft.com/office/drawing/2014/main" val="937339741"/>
                  </a:ext>
                </a:extLst>
              </a:tr>
              <a:tr h="766950">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„10x5 m bėgimas šaudykle“</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3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dirty="0">
                          <a:latin typeface="Times New Roman" panose="02020603050405020304" pitchFamily="18" charset="0"/>
                          <a:cs typeface="Times New Roman" panose="02020603050405020304" pitchFamily="18" charset="0"/>
                        </a:rPr>
                        <a:t>17</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9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60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5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30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18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81</a:t>
                      </a:r>
                    </a:p>
                  </a:txBody>
                  <a:tcPr/>
                </a:tc>
                <a:extLst>
                  <a:ext uri="{0D108BD9-81ED-4DB2-BD59-A6C34878D82A}">
                    <a16:rowId xmlns:a16="http://schemas.microsoft.com/office/drawing/2014/main" val="3137581929"/>
                  </a:ext>
                </a:extLst>
              </a:tr>
              <a:tr h="622083">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„6 min. bėgimas“</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dirty="0">
                          <a:latin typeface="Times New Roman" panose="02020603050405020304" pitchFamily="18" charset="0"/>
                          <a:cs typeface="Times New Roman" panose="02020603050405020304" pitchFamily="18" charset="0"/>
                        </a:rPr>
                        <a:t>17</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6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60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30</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4 </a:t>
                      </a:r>
                      <a:r>
                        <a:rPr lang="lt-LT" sz="1800" b="0" dirty="0">
                          <a:solidFill>
                            <a:schemeClr val="tx1"/>
                          </a:solidFill>
                          <a:latin typeface="Times New Roman" panose="02020603050405020304" pitchFamily="18" charset="0"/>
                          <a:cs typeface="Times New Roman" panose="02020603050405020304" pitchFamily="18" charset="0"/>
                        </a:rPr>
                        <a:t>iš</a:t>
                      </a:r>
                      <a:r>
                        <a:rPr lang="lt-LT" sz="1800" b="1" dirty="0">
                          <a:solidFill>
                            <a:srgbClr val="FF0000"/>
                          </a:solidFill>
                          <a:latin typeface="Times New Roman" panose="02020603050405020304" pitchFamily="18" charset="0"/>
                          <a:cs typeface="Times New Roman" panose="02020603050405020304" pitchFamily="18" charset="0"/>
                        </a:rPr>
                        <a:t> </a:t>
                      </a:r>
                      <a:r>
                        <a:rPr lang="lt-LT" sz="1800" dirty="0">
                          <a:latin typeface="Times New Roman" panose="02020603050405020304" pitchFamily="18" charset="0"/>
                          <a:cs typeface="Times New Roman" panose="02020603050405020304" pitchFamily="18" charset="0"/>
                        </a:rPr>
                        <a:t>81</a:t>
                      </a:r>
                    </a:p>
                  </a:txBody>
                  <a:tcPr/>
                </a:tc>
                <a:extLst>
                  <a:ext uri="{0D108BD9-81ED-4DB2-BD59-A6C34878D82A}">
                    <a16:rowId xmlns:a16="http://schemas.microsoft.com/office/drawing/2014/main" val="3664366393"/>
                  </a:ext>
                </a:extLst>
              </a:tr>
            </a:tbl>
          </a:graphicData>
        </a:graphic>
      </p:graphicFrame>
      <p:sp>
        <p:nvSpPr>
          <p:cNvPr id="6" name="TextBox 5">
            <a:extLst>
              <a:ext uri="{FF2B5EF4-FFF2-40B4-BE49-F238E27FC236}">
                <a16:creationId xmlns:a16="http://schemas.microsoft.com/office/drawing/2014/main" id="{35A99DB1-ACEF-A562-0630-D58FCF569DB7}"/>
              </a:ext>
            </a:extLst>
          </p:cNvPr>
          <p:cNvSpPr txBox="1"/>
          <p:nvPr/>
        </p:nvSpPr>
        <p:spPr>
          <a:xfrm>
            <a:off x="1097280" y="1965059"/>
            <a:ext cx="10422384" cy="461665"/>
          </a:xfrm>
          <a:prstGeom prst="rect">
            <a:avLst/>
          </a:prstGeom>
          <a:noFill/>
        </p:spPr>
        <p:txBody>
          <a:bodyPr wrap="square">
            <a:spAutoFit/>
          </a:bodyPr>
          <a:lstStyle/>
          <a:p>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Berniukų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skaičius, kurie atliko testus ir pateko į sveikatos rizikos zoną</a:t>
            </a:r>
            <a:endParaRPr lang="lt-LT"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652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11F0D13-4068-3F63-9C97-32156C7FA304}"/>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ea typeface="+mj-ea"/>
                <a:cs typeface="Times New Roman" panose="02020603050405020304" pitchFamily="18" charset="0"/>
              </a:rPr>
              <a:t>Sveikatos rizikos zona pradinių klasių mokinių tarpe</a:t>
            </a:r>
            <a:endParaRPr lang="lt-LT" dirty="0"/>
          </a:p>
        </p:txBody>
      </p:sp>
      <p:graphicFrame>
        <p:nvGraphicFramePr>
          <p:cNvPr id="6" name="Turinio vietos rezervavimo ženklas 5">
            <a:extLst>
              <a:ext uri="{FF2B5EF4-FFF2-40B4-BE49-F238E27FC236}">
                <a16:creationId xmlns:a16="http://schemas.microsoft.com/office/drawing/2014/main" id="{FBB32C4E-492D-8A4A-F825-1CDC8CC530E5}"/>
              </a:ext>
            </a:extLst>
          </p:cNvPr>
          <p:cNvGraphicFramePr>
            <a:graphicFrameLocks noGrp="1"/>
          </p:cNvGraphicFramePr>
          <p:nvPr>
            <p:ph idx="1"/>
            <p:extLst>
              <p:ext uri="{D42A27DB-BD31-4B8C-83A1-F6EECF244321}">
                <p14:modId xmlns:p14="http://schemas.microsoft.com/office/powerpoint/2010/main" val="1829484794"/>
              </p:ext>
            </p:extLst>
          </p:nvPr>
        </p:nvGraphicFramePr>
        <p:xfrm>
          <a:off x="2895008" y="2808033"/>
          <a:ext cx="6640497" cy="3200400"/>
        </p:xfrm>
        <a:graphic>
          <a:graphicData uri="http://schemas.openxmlformats.org/drawingml/2006/table">
            <a:tbl>
              <a:tblPr firstRow="1" bandRow="1">
                <a:tableStyleId>{5C22544A-7EE6-4342-B048-85BDC9FD1C3A}</a:tableStyleId>
              </a:tblPr>
              <a:tblGrid>
                <a:gridCol w="2436033">
                  <a:extLst>
                    <a:ext uri="{9D8B030D-6E8A-4147-A177-3AD203B41FA5}">
                      <a16:colId xmlns:a16="http://schemas.microsoft.com/office/drawing/2014/main" val="3462037416"/>
                    </a:ext>
                  </a:extLst>
                </a:gridCol>
                <a:gridCol w="1051116">
                  <a:extLst>
                    <a:ext uri="{9D8B030D-6E8A-4147-A177-3AD203B41FA5}">
                      <a16:colId xmlns:a16="http://schemas.microsoft.com/office/drawing/2014/main" val="2159044833"/>
                    </a:ext>
                  </a:extLst>
                </a:gridCol>
                <a:gridCol w="1051116">
                  <a:extLst>
                    <a:ext uri="{9D8B030D-6E8A-4147-A177-3AD203B41FA5}">
                      <a16:colId xmlns:a16="http://schemas.microsoft.com/office/drawing/2014/main" val="1204921707"/>
                    </a:ext>
                  </a:extLst>
                </a:gridCol>
                <a:gridCol w="1051116">
                  <a:extLst>
                    <a:ext uri="{9D8B030D-6E8A-4147-A177-3AD203B41FA5}">
                      <a16:colId xmlns:a16="http://schemas.microsoft.com/office/drawing/2014/main" val="1918200325"/>
                    </a:ext>
                  </a:extLst>
                </a:gridCol>
                <a:gridCol w="1051116">
                  <a:extLst>
                    <a:ext uri="{9D8B030D-6E8A-4147-A177-3AD203B41FA5}">
                      <a16:colId xmlns:a16="http://schemas.microsoft.com/office/drawing/2014/main" val="2440800156"/>
                    </a:ext>
                  </a:extLst>
                </a:gridCol>
              </a:tblGrid>
              <a:tr h="0">
                <a:tc>
                  <a:txBody>
                    <a:bodyPr/>
                    <a:lstStyle/>
                    <a:p>
                      <a:endParaRPr lang="lt-LT"/>
                    </a:p>
                  </a:txBody>
                  <a:tcPr/>
                </a:tc>
                <a:tc>
                  <a:txBody>
                    <a:bodyPr/>
                    <a:lstStyle/>
                    <a:p>
                      <a:r>
                        <a:rPr lang="lt-LT" dirty="0">
                          <a:latin typeface="Times New Roman" panose="02020603050405020304" pitchFamily="18" charset="0"/>
                          <a:cs typeface="Times New Roman" panose="02020603050405020304" pitchFamily="18" charset="0"/>
                        </a:rPr>
                        <a:t>7 metų</a:t>
                      </a:r>
                    </a:p>
                    <a:p>
                      <a:endParaRPr lang="lt-LT" dirty="0">
                        <a:latin typeface="Times New Roman" panose="02020603050405020304" pitchFamily="18" charset="0"/>
                        <a:cs typeface="Times New Roman" panose="02020603050405020304" pitchFamily="18" charset="0"/>
                      </a:endParaRPr>
                    </a:p>
                  </a:txBody>
                  <a:tcPr/>
                </a:tc>
                <a:tc>
                  <a:txBody>
                    <a:bodyPr/>
                    <a:lstStyle/>
                    <a:p>
                      <a:r>
                        <a:rPr lang="lt-LT" dirty="0">
                          <a:latin typeface="Times New Roman" panose="02020603050405020304" pitchFamily="18" charset="0"/>
                          <a:cs typeface="Times New Roman" panose="02020603050405020304" pitchFamily="18" charset="0"/>
                        </a:rPr>
                        <a:t>8 metų</a:t>
                      </a:r>
                    </a:p>
                  </a:txBody>
                  <a:tcPr/>
                </a:tc>
                <a:tc>
                  <a:txBody>
                    <a:bodyPr/>
                    <a:lstStyle/>
                    <a:p>
                      <a:r>
                        <a:rPr lang="lt-LT" dirty="0">
                          <a:latin typeface="Times New Roman" panose="02020603050405020304" pitchFamily="18" charset="0"/>
                          <a:cs typeface="Times New Roman" panose="02020603050405020304" pitchFamily="18" charset="0"/>
                        </a:rPr>
                        <a:t>9 metų</a:t>
                      </a:r>
                    </a:p>
                  </a:txBody>
                  <a:tcPr/>
                </a:tc>
                <a:tc>
                  <a:txBody>
                    <a:bodyPr/>
                    <a:lstStyle/>
                    <a:p>
                      <a:r>
                        <a:rPr lang="lt-LT" dirty="0">
                          <a:latin typeface="Times New Roman" panose="02020603050405020304" pitchFamily="18" charset="0"/>
                          <a:cs typeface="Times New Roman" panose="02020603050405020304" pitchFamily="18" charset="0"/>
                        </a:rPr>
                        <a:t>10 metų</a:t>
                      </a:r>
                    </a:p>
                  </a:txBody>
                  <a:tcPr/>
                </a:tc>
                <a:extLst>
                  <a:ext uri="{0D108BD9-81ED-4DB2-BD59-A6C34878D82A}">
                    <a16:rowId xmlns:a16="http://schemas.microsoft.com/office/drawing/2014/main" val="2479033748"/>
                  </a:ext>
                </a:extLst>
              </a:tr>
              <a:tr h="370840">
                <a:tc>
                  <a:txBody>
                    <a:bodyPr/>
                    <a:lstStyle/>
                    <a:p>
                      <a:r>
                        <a:rPr lang="lt-LT" sz="1800" b="1" dirty="0">
                          <a:solidFill>
                            <a:schemeClr val="tx1"/>
                          </a:solidFill>
                          <a:latin typeface="Times New Roman" panose="02020603050405020304" pitchFamily="18" charset="0"/>
                          <a:cs typeface="Times New Roman" panose="02020603050405020304" pitchFamily="18" charset="0"/>
                        </a:rPr>
                        <a:t>„Šuolis į tolį iš vietos“</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3</a:t>
                      </a:r>
                      <a:r>
                        <a:rPr lang="lt-LT" sz="1800" dirty="0">
                          <a:latin typeface="Times New Roman" panose="02020603050405020304" pitchFamily="18" charset="0"/>
                          <a:cs typeface="Times New Roman" panose="02020603050405020304" pitchFamily="18" charset="0"/>
                        </a:rPr>
                        <a:t> iš 19</a:t>
                      </a:r>
                    </a:p>
                    <a:p>
                      <a:pPr algn="ctr"/>
                      <a:endParaRPr lang="lt-LT" sz="1800" dirty="0">
                        <a:latin typeface="Times New Roman" panose="02020603050405020304" pitchFamily="18" charset="0"/>
                        <a:cs typeface="Times New Roman" panose="02020603050405020304" pitchFamily="18" charset="0"/>
                      </a:endParaRP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4</a:t>
                      </a:r>
                      <a:r>
                        <a:rPr lang="lt-LT" sz="1800" dirty="0">
                          <a:latin typeface="Times New Roman" panose="02020603050405020304" pitchFamily="18" charset="0"/>
                          <a:cs typeface="Times New Roman" panose="02020603050405020304" pitchFamily="18" charset="0"/>
                        </a:rPr>
                        <a:t> iš 35</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a:t>
                      </a:r>
                      <a:r>
                        <a:rPr lang="lt-LT" sz="1800" dirty="0">
                          <a:latin typeface="Times New Roman" panose="02020603050405020304" pitchFamily="18" charset="0"/>
                          <a:cs typeface="Times New Roman" panose="02020603050405020304" pitchFamily="18" charset="0"/>
                        </a:rPr>
                        <a:t> iš 41</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a:t>
                      </a:r>
                      <a:r>
                        <a:rPr lang="lt-LT" sz="1800" dirty="0">
                          <a:latin typeface="Times New Roman" panose="02020603050405020304" pitchFamily="18" charset="0"/>
                          <a:cs typeface="Times New Roman" panose="02020603050405020304" pitchFamily="18" charset="0"/>
                        </a:rPr>
                        <a:t> iš 73</a:t>
                      </a:r>
                    </a:p>
                  </a:txBody>
                  <a:tcPr/>
                </a:tc>
                <a:extLst>
                  <a:ext uri="{0D108BD9-81ED-4DB2-BD59-A6C34878D82A}">
                    <a16:rowId xmlns:a16="http://schemas.microsoft.com/office/drawing/2014/main" val="3957894564"/>
                  </a:ext>
                </a:extLst>
              </a:tr>
              <a:tr h="370840">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„Teniso kamuoliuko metimas“</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a:t>
                      </a:r>
                      <a:r>
                        <a:rPr lang="lt-LT" sz="1800" dirty="0">
                          <a:latin typeface="Times New Roman" panose="02020603050405020304" pitchFamily="18" charset="0"/>
                          <a:cs typeface="Times New Roman" panose="02020603050405020304" pitchFamily="18" charset="0"/>
                        </a:rPr>
                        <a:t> iš 19</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4</a:t>
                      </a:r>
                      <a:r>
                        <a:rPr lang="lt-LT" sz="1800" dirty="0">
                          <a:latin typeface="Times New Roman" panose="02020603050405020304" pitchFamily="18" charset="0"/>
                          <a:cs typeface="Times New Roman" panose="02020603050405020304" pitchFamily="18" charset="0"/>
                        </a:rPr>
                        <a:t> iš 35</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a:t>
                      </a:r>
                      <a:r>
                        <a:rPr lang="lt-LT" sz="1800" dirty="0">
                          <a:latin typeface="Times New Roman" panose="02020603050405020304" pitchFamily="18" charset="0"/>
                          <a:cs typeface="Times New Roman" panose="02020603050405020304" pitchFamily="18" charset="0"/>
                        </a:rPr>
                        <a:t> iš 41</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a:t>
                      </a:r>
                      <a:r>
                        <a:rPr lang="lt-LT" sz="1800" dirty="0">
                          <a:latin typeface="Times New Roman" panose="02020603050405020304" pitchFamily="18" charset="0"/>
                          <a:cs typeface="Times New Roman" panose="02020603050405020304" pitchFamily="18" charset="0"/>
                        </a:rPr>
                        <a:t> iš 73</a:t>
                      </a:r>
                    </a:p>
                  </a:txBody>
                  <a:tcPr/>
                </a:tc>
                <a:extLst>
                  <a:ext uri="{0D108BD9-81ED-4DB2-BD59-A6C34878D82A}">
                    <a16:rowId xmlns:a16="http://schemas.microsoft.com/office/drawing/2014/main" val="3859365908"/>
                  </a:ext>
                </a:extLst>
              </a:tr>
              <a:tr h="370840">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„10x5 bėgimas šaudykle“</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0</a:t>
                      </a:r>
                      <a:r>
                        <a:rPr lang="lt-LT" sz="1800" dirty="0">
                          <a:latin typeface="Times New Roman" panose="02020603050405020304" pitchFamily="18" charset="0"/>
                          <a:cs typeface="Times New Roman" panose="02020603050405020304" pitchFamily="18" charset="0"/>
                        </a:rPr>
                        <a:t> iš 19</a:t>
                      </a:r>
                    </a:p>
                    <a:p>
                      <a:pPr algn="ctr"/>
                      <a:endParaRPr lang="lt-LT" sz="1800" dirty="0">
                        <a:latin typeface="Times New Roman" panose="02020603050405020304" pitchFamily="18" charset="0"/>
                        <a:cs typeface="Times New Roman" panose="02020603050405020304" pitchFamily="18" charset="0"/>
                      </a:endParaRP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7</a:t>
                      </a:r>
                      <a:r>
                        <a:rPr lang="lt-LT" sz="1800" dirty="0">
                          <a:latin typeface="Times New Roman" panose="02020603050405020304" pitchFamily="18" charset="0"/>
                          <a:cs typeface="Times New Roman" panose="02020603050405020304" pitchFamily="18" charset="0"/>
                        </a:rPr>
                        <a:t> iš 35</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17</a:t>
                      </a:r>
                      <a:r>
                        <a:rPr lang="lt-LT" sz="1800" dirty="0">
                          <a:latin typeface="Times New Roman" panose="02020603050405020304" pitchFamily="18" charset="0"/>
                          <a:cs typeface="Times New Roman" panose="02020603050405020304" pitchFamily="18" charset="0"/>
                        </a:rPr>
                        <a:t> iš 41</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27</a:t>
                      </a:r>
                      <a:r>
                        <a:rPr lang="lt-LT" sz="1800" dirty="0">
                          <a:latin typeface="Times New Roman" panose="02020603050405020304" pitchFamily="18" charset="0"/>
                          <a:cs typeface="Times New Roman" panose="02020603050405020304" pitchFamily="18" charset="0"/>
                        </a:rPr>
                        <a:t> iš 73</a:t>
                      </a:r>
                    </a:p>
                  </a:txBody>
                  <a:tcPr/>
                </a:tc>
                <a:extLst>
                  <a:ext uri="{0D108BD9-81ED-4DB2-BD59-A6C34878D82A}">
                    <a16:rowId xmlns:a16="http://schemas.microsoft.com/office/drawing/2014/main" val="751113437"/>
                  </a:ext>
                </a:extLst>
              </a:tr>
              <a:tr h="370840">
                <a:tc>
                  <a:txBody>
                    <a:bodyPr/>
                    <a:lstStyle/>
                    <a:p>
                      <a:pPr algn="ctr"/>
                      <a:r>
                        <a:rPr lang="lt-LT" sz="1800" b="1" dirty="0">
                          <a:solidFill>
                            <a:schemeClr val="tx1"/>
                          </a:solidFill>
                          <a:latin typeface="Times New Roman" panose="02020603050405020304" pitchFamily="18" charset="0"/>
                          <a:cs typeface="Times New Roman" panose="02020603050405020304" pitchFamily="18" charset="0"/>
                        </a:rPr>
                        <a:t>„6 min. bėgimas“</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1</a:t>
                      </a:r>
                      <a:r>
                        <a:rPr lang="lt-LT" sz="1800" dirty="0">
                          <a:latin typeface="Times New Roman" panose="02020603050405020304" pitchFamily="18" charset="0"/>
                          <a:cs typeface="Times New Roman" panose="02020603050405020304" pitchFamily="18" charset="0"/>
                        </a:rPr>
                        <a:t> iš 19</a:t>
                      </a:r>
                    </a:p>
                    <a:p>
                      <a:pPr algn="ctr"/>
                      <a:endParaRPr lang="lt-LT" sz="1800" dirty="0">
                        <a:latin typeface="Times New Roman" panose="02020603050405020304" pitchFamily="18" charset="0"/>
                        <a:cs typeface="Times New Roman" panose="02020603050405020304" pitchFamily="18" charset="0"/>
                      </a:endParaRP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2</a:t>
                      </a:r>
                      <a:r>
                        <a:rPr lang="lt-LT" sz="1800" dirty="0">
                          <a:latin typeface="Times New Roman" panose="02020603050405020304" pitchFamily="18" charset="0"/>
                          <a:cs typeface="Times New Roman" panose="02020603050405020304" pitchFamily="18" charset="0"/>
                        </a:rPr>
                        <a:t> iš 35</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4</a:t>
                      </a:r>
                      <a:r>
                        <a:rPr lang="lt-LT" sz="1800" dirty="0">
                          <a:latin typeface="Times New Roman" panose="02020603050405020304" pitchFamily="18" charset="0"/>
                          <a:cs typeface="Times New Roman" panose="02020603050405020304" pitchFamily="18" charset="0"/>
                        </a:rPr>
                        <a:t> iš 41</a:t>
                      </a:r>
                    </a:p>
                  </a:txBody>
                  <a:tcPr/>
                </a:tc>
                <a:tc>
                  <a:txBody>
                    <a:bodyPr/>
                    <a:lstStyle/>
                    <a:p>
                      <a:pPr algn="ctr"/>
                      <a:r>
                        <a:rPr lang="lt-LT" sz="1800" b="1" dirty="0">
                          <a:solidFill>
                            <a:srgbClr val="FF0000"/>
                          </a:solidFill>
                          <a:latin typeface="Times New Roman" panose="02020603050405020304" pitchFamily="18" charset="0"/>
                          <a:cs typeface="Times New Roman" panose="02020603050405020304" pitchFamily="18" charset="0"/>
                        </a:rPr>
                        <a:t>9</a:t>
                      </a:r>
                      <a:r>
                        <a:rPr lang="lt-LT" sz="1800" dirty="0">
                          <a:latin typeface="Times New Roman" panose="02020603050405020304" pitchFamily="18" charset="0"/>
                          <a:cs typeface="Times New Roman" panose="02020603050405020304" pitchFamily="18" charset="0"/>
                        </a:rPr>
                        <a:t> iš 73</a:t>
                      </a:r>
                    </a:p>
                  </a:txBody>
                  <a:tcPr/>
                </a:tc>
                <a:extLst>
                  <a:ext uri="{0D108BD9-81ED-4DB2-BD59-A6C34878D82A}">
                    <a16:rowId xmlns:a16="http://schemas.microsoft.com/office/drawing/2014/main" val="928547014"/>
                  </a:ext>
                </a:extLst>
              </a:tr>
            </a:tbl>
          </a:graphicData>
        </a:graphic>
      </p:graphicFrame>
      <p:sp>
        <p:nvSpPr>
          <p:cNvPr id="7" name="TextBox 6">
            <a:extLst>
              <a:ext uri="{FF2B5EF4-FFF2-40B4-BE49-F238E27FC236}">
                <a16:creationId xmlns:a16="http://schemas.microsoft.com/office/drawing/2014/main" id="{026B4464-2504-6118-A6F2-DA28E439FB8B}"/>
              </a:ext>
            </a:extLst>
          </p:cNvPr>
          <p:cNvSpPr txBox="1"/>
          <p:nvPr/>
        </p:nvSpPr>
        <p:spPr>
          <a:xfrm>
            <a:off x="1097280" y="2041864"/>
            <a:ext cx="10931963"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t-LT" sz="2400" b="1" u="sng" dirty="0">
                <a:solidFill>
                  <a:srgbClr val="FF0000"/>
                </a:solidFill>
                <a:latin typeface="Times New Roman" panose="02020603050405020304" pitchFamily="18" charset="0"/>
                <a:cs typeface="Times New Roman" panose="02020603050405020304" pitchFamily="18" charset="0"/>
              </a:rPr>
              <a:t>Mergaičių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skaičius, kurie atliko testus ir pateko į sveikatos rizikos zoną</a:t>
            </a:r>
            <a:endParaRPr kumimoji="0" lang="lt-LT"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603832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8C2E9758-DFEB-FEED-FA24-5533FB435BEB}"/>
              </a:ext>
            </a:extLst>
          </p:cNvPr>
          <p:cNvSpPr>
            <a:spLocks noGrp="1"/>
          </p:cNvSpPr>
          <p:nvPr>
            <p:ph idx="4294967295"/>
          </p:nvPr>
        </p:nvSpPr>
        <p:spPr>
          <a:xfrm>
            <a:off x="470517" y="2041572"/>
            <a:ext cx="11540969" cy="4022725"/>
          </a:xfrm>
        </p:spPr>
        <p:txBody>
          <a:bodyPr/>
          <a:lstStyle/>
          <a:p>
            <a:pPr algn="ctr"/>
            <a:r>
              <a:rPr kumimoji="0" lang="lt-LT" sz="5000" b="1" i="0" u="none" strike="noStrike" kern="1200" cap="all" spc="0" normalizeH="0" baseline="0" noProof="0" dirty="0">
                <a:ln>
                  <a:noFill/>
                </a:ln>
                <a:solidFill>
                  <a:srgbClr val="0070C0"/>
                </a:solidFill>
                <a:effectLst/>
                <a:uLnTx/>
                <a:uFillTx/>
                <a:latin typeface="Times New Roman" panose="02020603050405020304" pitchFamily="18" charset="0"/>
                <a:ea typeface="+mj-ea"/>
                <a:cs typeface="Times New Roman" panose="02020603050405020304" pitchFamily="18" charset="0"/>
              </a:rPr>
              <a:t>Pagrindinio ugdymo mokinių fizinio pajėgumo testų analizė</a:t>
            </a:r>
          </a:p>
          <a:p>
            <a:pPr marL="0" marR="0" lvl="0" indent="0" algn="l"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Fizinio pajėgumo testus atliko  </a:t>
            </a:r>
            <a:r>
              <a:rPr lang="lt-LT" sz="1600" b="1" cap="all" dirty="0">
                <a:solidFill>
                  <a:prstClr val="black"/>
                </a:solidFill>
                <a:latin typeface="Times New Roman" panose="02020603050405020304" pitchFamily="18" charset="0"/>
                <a:cs typeface="Times New Roman" panose="02020603050405020304" pitchFamily="18" charset="0"/>
              </a:rPr>
              <a:t>479</a:t>
            </a: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1600" b="1" i="0" u="none" strike="noStrike" kern="1200" cap="all"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pAGrindinio</a:t>
            </a: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ugdymo programoje besimokančių mokinių</a:t>
            </a:r>
          </a:p>
          <a:p>
            <a:pPr algn="ctr"/>
            <a:br>
              <a:rPr kumimoji="0" lang="lt-LT" sz="5000" b="0" i="0" u="none" strike="noStrike" kern="1200" cap="all" spc="0" normalizeH="0" baseline="0" noProof="0" dirty="0">
                <a:ln>
                  <a:noFill/>
                </a:ln>
                <a:solidFill>
                  <a:srgbClr val="2E34D1"/>
                </a:solidFill>
                <a:effectLst/>
                <a:uLnTx/>
                <a:uFillTx/>
                <a:ea typeface="+mj-ea"/>
              </a:rPr>
            </a:br>
            <a:endParaRPr lang="lt-LT" dirty="0"/>
          </a:p>
        </p:txBody>
      </p:sp>
      <p:pic>
        <p:nvPicPr>
          <p:cNvPr id="4" name="Paveikslėlis 3">
            <a:extLst>
              <a:ext uri="{FF2B5EF4-FFF2-40B4-BE49-F238E27FC236}">
                <a16:creationId xmlns:a16="http://schemas.microsoft.com/office/drawing/2014/main" id="{1002AFBA-D187-85C9-A97A-BDBDD4A2E7FA}"/>
              </a:ext>
            </a:extLst>
          </p:cNvPr>
          <p:cNvPicPr>
            <a:picLocks noChangeAspect="1"/>
          </p:cNvPicPr>
          <p:nvPr/>
        </p:nvPicPr>
        <p:blipFill>
          <a:blip r:embed="rId2"/>
          <a:stretch>
            <a:fillRect/>
          </a:stretch>
        </p:blipFill>
        <p:spPr>
          <a:xfrm>
            <a:off x="5460954" y="75141"/>
            <a:ext cx="1944793" cy="1896020"/>
          </a:xfrm>
          <a:prstGeom prst="rect">
            <a:avLst/>
          </a:prstGeom>
        </p:spPr>
      </p:pic>
    </p:spTree>
    <p:extLst>
      <p:ext uri="{BB962C8B-B14F-4D97-AF65-F5344CB8AC3E}">
        <p14:creationId xmlns:p14="http://schemas.microsoft.com/office/powerpoint/2010/main" val="2089893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FE31AED-DA4E-86D6-A9C1-69F8CE7392AA}"/>
              </a:ext>
            </a:extLst>
          </p:cNvPr>
          <p:cNvSpPr>
            <a:spLocks noGrp="1"/>
          </p:cNvSpPr>
          <p:nvPr>
            <p:ph type="title"/>
          </p:nvPr>
        </p:nvSpPr>
        <p:spPr/>
        <p:txBody>
          <a:bodyPr>
            <a:noAutofit/>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„Flamingo“ (užlipimų ant </a:t>
            </a:r>
            <a:r>
              <a:rPr kumimoji="0" lang="lt-LT" sz="2800" b="1" i="0" u="none" strike="noStrike" kern="1200" cap="all" spc="0" normalizeH="0" baseline="0" noProof="0" dirty="0" err="1">
                <a:ln>
                  <a:noFill/>
                </a:ln>
                <a:solidFill>
                  <a:srgbClr val="0070C0"/>
                </a:solidFill>
                <a:effectLst/>
                <a:uLnTx/>
                <a:uFillTx/>
                <a:latin typeface="Times New Roman" panose="02020603050405020304" pitchFamily="18" charset="0"/>
                <a:cs typeface="Times New Roman" panose="02020603050405020304" pitchFamily="18" charset="0"/>
              </a:rPr>
              <a:t>buomelio</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skaičius/1min) testo rezultatų pasiskirstymas pagal zonas proc.</a:t>
            </a:r>
            <a:br>
              <a:rPr kumimoji="0" lang="lt-LT" sz="2800" b="0" i="0" u="none" strike="noStrike" kern="1200" cap="all" spc="0" normalizeH="0" baseline="0" noProof="0" dirty="0">
                <a:ln>
                  <a:noFill/>
                </a:ln>
                <a:solidFill>
                  <a:srgbClr val="2E34D1"/>
                </a:solidFill>
                <a:effectLst/>
                <a:uLnTx/>
                <a:uFillTx/>
                <a:ea typeface="+mj-ea"/>
              </a:rPr>
            </a:br>
            <a:endParaRPr lang="lt-LT" sz="2800" dirty="0"/>
          </a:p>
        </p:txBody>
      </p:sp>
      <p:graphicFrame>
        <p:nvGraphicFramePr>
          <p:cNvPr id="6" name="Turinio vietos rezervavimo ženklas 5">
            <a:extLst>
              <a:ext uri="{FF2B5EF4-FFF2-40B4-BE49-F238E27FC236}">
                <a16:creationId xmlns:a16="http://schemas.microsoft.com/office/drawing/2014/main" id="{BA2BE2B4-C8E0-BF98-D37B-F5A96DB882B5}"/>
              </a:ext>
            </a:extLst>
          </p:cNvPr>
          <p:cNvGraphicFramePr>
            <a:graphicFrameLocks noGrp="1"/>
          </p:cNvGraphicFramePr>
          <p:nvPr>
            <p:ph idx="1"/>
            <p:extLst>
              <p:ext uri="{D42A27DB-BD31-4B8C-83A1-F6EECF244321}">
                <p14:modId xmlns:p14="http://schemas.microsoft.com/office/powerpoint/2010/main" val="620673238"/>
              </p:ext>
            </p:extLst>
          </p:nvPr>
        </p:nvGraphicFramePr>
        <p:xfrm>
          <a:off x="1482571" y="1846264"/>
          <a:ext cx="9672792" cy="361350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56EB4E4B-8160-CC17-79D2-25A8CD11F3CE}"/>
              </a:ext>
            </a:extLst>
          </p:cNvPr>
          <p:cNvSpPr txBox="1"/>
          <p:nvPr/>
        </p:nvSpPr>
        <p:spPr>
          <a:xfrm>
            <a:off x="772357" y="5568672"/>
            <a:ext cx="10990556"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15 metų, kurie pateko į tobulėjimo zoną – 11 - 13 metų ir kurie pateko į sveikatos rizikos zoną – 11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8705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4715797-F205-2E48-DC0C-8A135567983B}"/>
              </a:ext>
            </a:extLst>
          </p:cNvPr>
          <p:cNvSpPr>
            <a:spLocks noGrp="1"/>
          </p:cNvSpPr>
          <p:nvPr>
            <p:ph type="title"/>
          </p:nvPr>
        </p:nvSpPr>
        <p:spPr/>
        <p:txBody>
          <a:bodyPr>
            <a:noAutofit/>
          </a:bodyPr>
          <a:lstStyle/>
          <a:p>
            <a:pPr algn="ctr"/>
            <a:r>
              <a:rPr kumimoji="0" lang="lt-LT" sz="2800" b="1" i="0" u="sng" strike="noStrike" kern="1200" cap="all" spc="0" normalizeH="0" baseline="0" noProof="0" dirty="0" err="1">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„Flamingo“ (užlipimų ant </a:t>
            </a:r>
            <a:r>
              <a:rPr kumimoji="0" lang="lt-LT" sz="2800" b="1" i="0" u="none" strike="noStrike" kern="1200" cap="all" spc="0" normalizeH="0" baseline="0" noProof="0" dirty="0" err="1">
                <a:ln>
                  <a:noFill/>
                </a:ln>
                <a:solidFill>
                  <a:srgbClr val="0070C0"/>
                </a:solidFill>
                <a:effectLst/>
                <a:uLnTx/>
                <a:uFillTx/>
                <a:latin typeface="Times New Roman" panose="02020603050405020304" pitchFamily="18" charset="0"/>
                <a:cs typeface="Times New Roman" panose="02020603050405020304" pitchFamily="18" charset="0"/>
              </a:rPr>
              <a:t>buomelio</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skaičius/1min) testo rezultatų pasiskirstymas pagal zonas proc.</a:t>
            </a:r>
            <a:br>
              <a:rPr kumimoji="0" lang="lt-LT" sz="2800" b="0" i="0" u="none" strike="noStrike" kern="1200" cap="all" spc="0" normalizeH="0" baseline="0" noProof="0" dirty="0">
                <a:ln>
                  <a:noFill/>
                </a:ln>
                <a:solidFill>
                  <a:srgbClr val="2E34D1"/>
                </a:solidFill>
                <a:effectLst/>
                <a:uLnTx/>
                <a:uFillTx/>
                <a:ea typeface="+mj-ea"/>
              </a:rPr>
            </a:br>
            <a:endParaRPr lang="lt-LT" sz="2800" dirty="0"/>
          </a:p>
        </p:txBody>
      </p:sp>
      <p:graphicFrame>
        <p:nvGraphicFramePr>
          <p:cNvPr id="6" name="Turinio vietos rezervavimo ženklas 5">
            <a:extLst>
              <a:ext uri="{FF2B5EF4-FFF2-40B4-BE49-F238E27FC236}">
                <a16:creationId xmlns:a16="http://schemas.microsoft.com/office/drawing/2014/main" id="{63441608-5BA0-A198-237D-EBEA161BBF9E}"/>
              </a:ext>
            </a:extLst>
          </p:cNvPr>
          <p:cNvGraphicFramePr>
            <a:graphicFrameLocks noGrp="1"/>
          </p:cNvGraphicFramePr>
          <p:nvPr>
            <p:ph idx="1"/>
            <p:extLst>
              <p:ext uri="{D42A27DB-BD31-4B8C-83A1-F6EECF244321}">
                <p14:modId xmlns:p14="http://schemas.microsoft.com/office/powerpoint/2010/main" val="34749062"/>
              </p:ext>
            </p:extLst>
          </p:nvPr>
        </p:nvGraphicFramePr>
        <p:xfrm>
          <a:off x="1535837" y="1846263"/>
          <a:ext cx="9619526" cy="369340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20CBDA95-FA3F-9D76-7F16-85A8816AD00F}"/>
              </a:ext>
            </a:extLst>
          </p:cNvPr>
          <p:cNvSpPr txBox="1"/>
          <p:nvPr/>
        </p:nvSpPr>
        <p:spPr>
          <a:xfrm>
            <a:off x="745725" y="5539666"/>
            <a:ext cx="10848512"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15 metų, kurios pateko į tobulėjimo zoną – 12 metų ir kurios pateko į sveikatos rizikos zoną – 11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4781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CF1CE64-BACA-EDFD-A6C8-331A8A4A216F}"/>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 </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sėstis ir siekti (cm) testo rezultatų pasiskirstymas pagal zonas proc</a:t>
            </a:r>
            <a:r>
              <a:rPr kumimoji="0" lang="lt-LT" sz="2400" b="0" i="0" u="none" strike="noStrike" kern="1200" cap="all" spc="0" normalizeH="0" baseline="0" noProof="0" dirty="0">
                <a:ln>
                  <a:noFill/>
                </a:ln>
                <a:solidFill>
                  <a:srgbClr val="0070C0"/>
                </a:solidFill>
                <a:effectLst/>
                <a:uLnTx/>
                <a:uFillTx/>
                <a:ea typeface="+mj-ea"/>
              </a:rPr>
              <a:t>.</a:t>
            </a:r>
            <a:br>
              <a:rPr kumimoji="0" lang="lt-LT" sz="4000" b="0" i="0" u="none" strike="noStrike" kern="1200" cap="all" spc="0" normalizeH="0" baseline="0" noProof="0" dirty="0">
                <a:ln>
                  <a:noFill/>
                </a:ln>
                <a:solidFill>
                  <a:srgbClr val="0070C0"/>
                </a:solidFill>
                <a:effectLst/>
                <a:uLnTx/>
                <a:uFillTx/>
                <a:ea typeface="+mj-ea"/>
              </a:rPr>
            </a:br>
            <a:endParaRPr lang="lt-LT" dirty="0">
              <a:solidFill>
                <a:srgbClr val="0070C0"/>
              </a:solidFill>
            </a:endParaRPr>
          </a:p>
        </p:txBody>
      </p:sp>
      <p:graphicFrame>
        <p:nvGraphicFramePr>
          <p:cNvPr id="6" name="Turinio vietos rezervavimo ženklas 5">
            <a:extLst>
              <a:ext uri="{FF2B5EF4-FFF2-40B4-BE49-F238E27FC236}">
                <a16:creationId xmlns:a16="http://schemas.microsoft.com/office/drawing/2014/main" id="{1D82488E-C66F-1A5A-2393-6A2266FAB5F6}"/>
              </a:ext>
            </a:extLst>
          </p:cNvPr>
          <p:cNvGraphicFramePr>
            <a:graphicFrameLocks noGrp="1"/>
          </p:cNvGraphicFramePr>
          <p:nvPr>
            <p:ph idx="1"/>
            <p:extLst>
              <p:ext uri="{D42A27DB-BD31-4B8C-83A1-F6EECF244321}">
                <p14:modId xmlns:p14="http://schemas.microsoft.com/office/powerpoint/2010/main" val="1145512362"/>
              </p:ext>
            </p:extLst>
          </p:nvPr>
        </p:nvGraphicFramePr>
        <p:xfrm>
          <a:off x="1491449" y="1846263"/>
          <a:ext cx="9663914" cy="364013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5AFB5101-7DF6-73AA-34AD-F2A09BC91EDF}"/>
              </a:ext>
            </a:extLst>
          </p:cNvPr>
          <p:cNvSpPr txBox="1"/>
          <p:nvPr/>
        </p:nvSpPr>
        <p:spPr>
          <a:xfrm>
            <a:off x="674703" y="5595303"/>
            <a:ext cx="11088210"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11 metų, kurie pateko į tobulėjimo zoną – 14 metų ir kurie pateko į sveikatos rizikos zoną – 15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8298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904C6BE-4ABC-89D2-0709-B2F00089945B}"/>
              </a:ext>
            </a:extLst>
          </p:cNvPr>
          <p:cNvSpPr>
            <a:spLocks noGrp="1"/>
          </p:cNvSpPr>
          <p:nvPr>
            <p:ph type="title"/>
          </p:nvPr>
        </p:nvSpPr>
        <p:spPr>
          <a:xfrm>
            <a:off x="1188720" y="490791"/>
            <a:ext cx="10058400" cy="1450757"/>
          </a:xfrm>
        </p:spPr>
        <p:txBody>
          <a:bodyPr>
            <a:normAutofit fontScale="90000"/>
          </a:bodyPr>
          <a:lstStyle/>
          <a:p>
            <a:pPr marL="0" marR="0" lvl="0" indent="0" algn="ctr"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1600" b="1" i="0" u="none" strike="noStrike" kern="1200" cap="all" spc="0" normalizeH="0" baseline="0" noProof="0" dirty="0">
                <a:ln>
                  <a:noFill/>
                </a:ln>
                <a:solidFill>
                  <a:prstClr val="white"/>
                </a:solidFill>
                <a:effectLst/>
                <a:uLnTx/>
                <a:uFillTx/>
                <a:latin typeface="Gill Sans MT" panose="020B0502020104020203"/>
                <a:ea typeface="+mj-ea"/>
                <a:cs typeface="+mj-cs"/>
              </a:rPr>
              <a:t>Mokinio fizinio pajėgumo testas </a:t>
            </a:r>
            <a:r>
              <a:rPr kumimoji="0" lang="lt-LT" sz="1600" b="0" i="0" u="none" strike="noStrike" kern="1200" cap="all" spc="0" normalizeH="0" baseline="0" noProof="0" dirty="0">
                <a:ln>
                  <a:noFill/>
                </a:ln>
                <a:solidFill>
                  <a:prstClr val="white"/>
                </a:solidFill>
                <a:effectLst/>
                <a:uLnTx/>
                <a:uFillTx/>
                <a:latin typeface="Gill Sans MT" panose="020B0502020104020203"/>
                <a:ea typeface="+mj-ea"/>
                <a:cs typeface="+mj-cs"/>
              </a:rPr>
              <a:t>–</a:t>
            </a:r>
            <a:r>
              <a:rPr kumimoji="0" lang="lt-LT" sz="1600" b="1" i="0" u="none" strike="noStrike" kern="1200" cap="all" spc="0" normalizeH="0" baseline="0" noProof="0" dirty="0">
                <a:ln>
                  <a:noFill/>
                </a:ln>
                <a:solidFill>
                  <a:prstClr val="white"/>
                </a:solidFill>
                <a:effectLst/>
                <a:uLnTx/>
                <a:uFillTx/>
                <a:latin typeface="Gill Sans MT" panose="020B0502020104020203"/>
                <a:ea typeface="+mj-ea"/>
                <a:cs typeface="+mj-cs"/>
              </a:rPr>
              <a:t> </a:t>
            </a:r>
            <a:r>
              <a:rPr kumimoji="0" lang="lt-LT" sz="1600" b="0" i="0" u="none" strike="noStrike" kern="1200" cap="all" spc="0" normalizeH="0" baseline="0" noProof="0" dirty="0">
                <a:ln>
                  <a:noFill/>
                </a:ln>
                <a:solidFill>
                  <a:prstClr val="white"/>
                </a:solidFill>
                <a:effectLst/>
                <a:uLnTx/>
                <a:uFillTx/>
                <a:latin typeface="Gill Sans MT" panose="020B0502020104020203"/>
                <a:ea typeface="+mj-ea"/>
                <a:cs typeface="+mj-cs"/>
              </a:rPr>
              <a:t>užduotis, skirta nustatyti mokinio fizinio pajėgumo </a:t>
            </a:r>
            <a:r>
              <a:rPr kumimoji="0" lang="lt-LT" sz="2800" b="0" i="0" u="none" strike="noStrike" kern="1200" cap="all"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t>lygį.</a:t>
            </a:r>
            <a:br>
              <a:rPr kumimoji="0" lang="lt-LT" sz="2800" b="0" i="0" u="none" strike="noStrike" kern="1200" cap="all"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rPr>
            </a:b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Mokinio fizinio pajėgumo testas </a:t>
            </a:r>
            <a:r>
              <a:rPr kumimoji="0" lang="lt-LT" sz="2800" b="0"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b="0"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užduotis, skirta nustatyti mokinio fizinio pajėgumo lygį.</a:t>
            </a:r>
            <a:br>
              <a:rPr kumimoji="0" lang="lt-LT" sz="2800" b="0"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br>
            <a:r>
              <a:rPr kumimoji="0" lang="lt-LT" sz="24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Mokinių fizinio pajėgumo testai yra šie:</a:t>
            </a:r>
            <a:br>
              <a:rPr kumimoji="0" lang="lt-LT" sz="2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br>
            <a:endParaRPr lang="lt-LT" sz="2800" b="1" dirty="0">
              <a:solidFill>
                <a:srgbClr val="0070C0"/>
              </a:solidFill>
              <a:latin typeface="Times New Roman" panose="02020603050405020304" pitchFamily="18" charset="0"/>
              <a:cs typeface="Times New Roman" panose="02020603050405020304" pitchFamily="18" charset="0"/>
            </a:endParaRPr>
          </a:p>
        </p:txBody>
      </p:sp>
      <p:sp>
        <p:nvSpPr>
          <p:cNvPr id="8" name="Turinio vietos rezervavimo ženklas 7">
            <a:extLst>
              <a:ext uri="{FF2B5EF4-FFF2-40B4-BE49-F238E27FC236}">
                <a16:creationId xmlns:a16="http://schemas.microsoft.com/office/drawing/2014/main" id="{43A6C249-69B1-FF16-61AA-39D16BA76308}"/>
              </a:ext>
            </a:extLst>
          </p:cNvPr>
          <p:cNvSpPr>
            <a:spLocks noGrp="1"/>
          </p:cNvSpPr>
          <p:nvPr>
            <p:ph sz="half" idx="1"/>
          </p:nvPr>
        </p:nvSpPr>
        <p:spPr/>
        <p:txBody>
          <a:bodyPr>
            <a:normAutofit/>
          </a:bodyPr>
          <a:lstStyle/>
          <a:p>
            <a:pPr marL="0" indent="0">
              <a:buNone/>
            </a:pPr>
            <a:r>
              <a:rPr lang="lt-LT" sz="2200" b="1" dirty="0">
                <a:solidFill>
                  <a:schemeClr val="tx1"/>
                </a:solidFill>
                <a:latin typeface="Times New Roman" panose="02020603050405020304" pitchFamily="18" charset="0"/>
                <a:cs typeface="Times New Roman" panose="02020603050405020304" pitchFamily="18" charset="0"/>
              </a:rPr>
              <a:t>Mokiniams, besimokantiems pagal pradinio ugdymo programas:</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„Šuolis į tolį iš vietos“ (kojų raumenų jėgai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„Teniso kamuoliuko metimas“ (rankų raumenų jėgai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„10x5 m bėgimas šaudykle“ (greitumui, vikrumui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„6 minučių bėgimas“ (širdies ir kraujagyslių sistemos pajėgumui nustatyti).</a:t>
            </a:r>
          </a:p>
          <a:p>
            <a:pPr>
              <a:buFont typeface="Wingdings" panose="05000000000000000000" pitchFamily="2" charset="2"/>
              <a:buChar char="q"/>
            </a:pPr>
            <a:endParaRPr lang="lt-LT" dirty="0"/>
          </a:p>
        </p:txBody>
      </p:sp>
      <p:sp>
        <p:nvSpPr>
          <p:cNvPr id="9" name="Turinio vietos rezervavimo ženklas 8">
            <a:extLst>
              <a:ext uri="{FF2B5EF4-FFF2-40B4-BE49-F238E27FC236}">
                <a16:creationId xmlns:a16="http://schemas.microsoft.com/office/drawing/2014/main" id="{E30D2F31-630F-8C7B-146A-141F94596848}"/>
              </a:ext>
            </a:extLst>
          </p:cNvPr>
          <p:cNvSpPr>
            <a:spLocks noGrp="1"/>
          </p:cNvSpPr>
          <p:nvPr>
            <p:ph sz="half" idx="2"/>
          </p:nvPr>
        </p:nvSpPr>
        <p:spPr>
          <a:xfrm>
            <a:off x="6217920" y="1845735"/>
            <a:ext cx="5500604" cy="4023360"/>
          </a:xfrm>
        </p:spPr>
        <p:txBody>
          <a:bodyPr>
            <a:noAutofit/>
          </a:bodyPr>
          <a:lstStyle/>
          <a:p>
            <a:r>
              <a:rPr lang="lt-LT" sz="2200" b="1" dirty="0">
                <a:solidFill>
                  <a:schemeClr val="tx1"/>
                </a:solidFill>
                <a:latin typeface="Times New Roman" panose="02020603050405020304" pitchFamily="18" charset="0"/>
                <a:cs typeface="Times New Roman" panose="02020603050405020304" pitchFamily="18" charset="0"/>
              </a:rPr>
              <a:t>Mokiniams, besimokantiems pagal pagrindinio ir vidurinio ugdymo programas:</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„Flamingas“ (pusiausvyrai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„Sėstis ir siekti“ (lankstumui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„Šuolis į tolį iš vietos“ (kojų raumenų jėgai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„Kybojimas sulenktomis rankomis“ (raumenų ištvermei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„10x5 m. bėgimas šaudykle“ (greitumui, vikrumui nustatyti);</a:t>
            </a:r>
          </a:p>
          <a:p>
            <a:pPr>
              <a:buFont typeface="Wingdings" panose="05000000000000000000" pitchFamily="2" charset="2"/>
              <a:buChar char="q"/>
            </a:pPr>
            <a:r>
              <a:rPr lang="lt-LT" dirty="0">
                <a:solidFill>
                  <a:schemeClr val="tx1"/>
                </a:solidFill>
                <a:latin typeface="Times New Roman" panose="02020603050405020304" pitchFamily="18" charset="0"/>
                <a:cs typeface="Times New Roman" panose="02020603050405020304" pitchFamily="18" charset="0"/>
              </a:rPr>
              <a:t>„20 m. bėgimas šaudykle“ (širdies ir kraujagyslių sistemos pajėgumui nustatyti).</a:t>
            </a:r>
          </a:p>
        </p:txBody>
      </p:sp>
    </p:spTree>
    <p:extLst>
      <p:ext uri="{BB962C8B-B14F-4D97-AF65-F5344CB8AC3E}">
        <p14:creationId xmlns:p14="http://schemas.microsoft.com/office/powerpoint/2010/main" val="3693160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109B204-E047-60DF-921C-275452082EF0}"/>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sėstis ir siekti (cm) testo rezultatų pasiskirstymas pagal zonas proc.</a:t>
            </a:r>
            <a:br>
              <a:rPr kumimoji="0" lang="lt-LT" sz="40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CD19875C-A954-4719-F87E-EC6992E598A7}"/>
              </a:ext>
            </a:extLst>
          </p:cNvPr>
          <p:cNvGraphicFramePr>
            <a:graphicFrameLocks noGrp="1"/>
          </p:cNvGraphicFramePr>
          <p:nvPr>
            <p:ph idx="1"/>
            <p:extLst>
              <p:ext uri="{D42A27DB-BD31-4B8C-83A1-F6EECF244321}">
                <p14:modId xmlns:p14="http://schemas.microsoft.com/office/powerpoint/2010/main" val="3954470845"/>
              </p:ext>
            </p:extLst>
          </p:nvPr>
        </p:nvGraphicFramePr>
        <p:xfrm>
          <a:off x="1731147" y="1846263"/>
          <a:ext cx="9424216" cy="380881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05E3A33-5FCD-63A7-F12F-59ADF05E01CB}"/>
              </a:ext>
            </a:extLst>
          </p:cNvPr>
          <p:cNvSpPr txBox="1"/>
          <p:nvPr/>
        </p:nvSpPr>
        <p:spPr>
          <a:xfrm>
            <a:off x="1097280" y="5655076"/>
            <a:ext cx="10688715"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15 metų, kurios pateko į tobulėjimo zoną – 11 metų ir kurie pateko į sveikatos rizikos zoną – 13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4950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3CA14DB-7E04-2B11-B4F0-5118C24CFCD9}"/>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šuolis į tolį iš vietos (cm) testo rezultatų pasiskirstymas pagal zonas proc.</a:t>
            </a:r>
            <a:br>
              <a:rPr kumimoji="0" lang="lt-LT" sz="40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D3F338EF-D050-A78A-E725-C08BD5C6E438}"/>
              </a:ext>
            </a:extLst>
          </p:cNvPr>
          <p:cNvGraphicFramePr>
            <a:graphicFrameLocks noGrp="1"/>
          </p:cNvGraphicFramePr>
          <p:nvPr>
            <p:ph idx="1"/>
            <p:extLst>
              <p:ext uri="{D42A27DB-BD31-4B8C-83A1-F6EECF244321}">
                <p14:modId xmlns:p14="http://schemas.microsoft.com/office/powerpoint/2010/main" val="3061990019"/>
              </p:ext>
            </p:extLst>
          </p:nvPr>
        </p:nvGraphicFramePr>
        <p:xfrm>
          <a:off x="1562469" y="1846264"/>
          <a:ext cx="9592893" cy="371115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A4E1456-CD21-9D28-999A-C6F1EDA296B5}"/>
              </a:ext>
            </a:extLst>
          </p:cNvPr>
          <p:cNvSpPr txBox="1"/>
          <p:nvPr/>
        </p:nvSpPr>
        <p:spPr>
          <a:xfrm>
            <a:off x="958788" y="5557422"/>
            <a:ext cx="10981678"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12 metų, kurie pateko į tobulėjimo zoną – 15 metų ir kurie pateko į sveikatos rizikos zoną – 11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1819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F9E31E-8A72-6375-EA66-ADF11B2D9473}"/>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šuolis į tolį iš vietos (cm) testo rezultatų pasiskirstymas pagal zonas proc.</a:t>
            </a:r>
            <a:br>
              <a:rPr kumimoji="0" lang="lt-LT" sz="40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0C9B587E-8D68-9311-C9DD-EC50A1CE7930}"/>
              </a:ext>
            </a:extLst>
          </p:cNvPr>
          <p:cNvGraphicFramePr>
            <a:graphicFrameLocks noGrp="1"/>
          </p:cNvGraphicFramePr>
          <p:nvPr>
            <p:ph idx="1"/>
            <p:extLst>
              <p:ext uri="{D42A27DB-BD31-4B8C-83A1-F6EECF244321}">
                <p14:modId xmlns:p14="http://schemas.microsoft.com/office/powerpoint/2010/main" val="2596655127"/>
              </p:ext>
            </p:extLst>
          </p:nvPr>
        </p:nvGraphicFramePr>
        <p:xfrm>
          <a:off x="1438182" y="1846264"/>
          <a:ext cx="9687017" cy="372003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98D703A-F551-7F19-ECA8-4B746681560F}"/>
              </a:ext>
            </a:extLst>
          </p:cNvPr>
          <p:cNvSpPr txBox="1"/>
          <p:nvPr/>
        </p:nvSpPr>
        <p:spPr>
          <a:xfrm>
            <a:off x="555592" y="5566300"/>
            <a:ext cx="11452195"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13 metų, kurios pateko į tobulėjimo zoną – 12 metų ir kurios pateko į sveikatos rizikos zoną – 15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0662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0196D41-5821-CAD2-B532-7315D1B42C49}"/>
              </a:ext>
            </a:extLst>
          </p:cNvPr>
          <p:cNvSpPr>
            <a:spLocks noGrp="1"/>
          </p:cNvSpPr>
          <p:nvPr>
            <p:ph type="title"/>
          </p:nvPr>
        </p:nvSpPr>
        <p:spPr/>
        <p:txBody>
          <a:bodyPr>
            <a:noAutofit/>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 </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Kybojimas sulenktomis rankomis (s) testo rezultatų pasiskirstymas pagal zonas proc.</a:t>
            </a:r>
            <a:br>
              <a:rPr kumimoji="0" lang="lt-LT" sz="2800" b="0" i="0" u="none" strike="noStrike" kern="1200" cap="all" spc="0" normalizeH="0" baseline="0" noProof="0" dirty="0">
                <a:ln>
                  <a:noFill/>
                </a:ln>
                <a:solidFill>
                  <a:srgbClr val="2E34D1"/>
                </a:solidFill>
                <a:effectLst/>
                <a:uLnTx/>
                <a:uFillTx/>
                <a:ea typeface="+mj-ea"/>
              </a:rPr>
            </a:br>
            <a:endParaRPr lang="lt-LT" sz="2800" dirty="0"/>
          </a:p>
        </p:txBody>
      </p:sp>
      <p:graphicFrame>
        <p:nvGraphicFramePr>
          <p:cNvPr id="6" name="Turinio vietos rezervavimo ženklas 5">
            <a:extLst>
              <a:ext uri="{FF2B5EF4-FFF2-40B4-BE49-F238E27FC236}">
                <a16:creationId xmlns:a16="http://schemas.microsoft.com/office/drawing/2014/main" id="{24E48A05-01CD-1C21-D787-2D3BAB33CC4F}"/>
              </a:ext>
            </a:extLst>
          </p:cNvPr>
          <p:cNvGraphicFramePr>
            <a:graphicFrameLocks noGrp="1"/>
          </p:cNvGraphicFramePr>
          <p:nvPr>
            <p:ph idx="1"/>
            <p:extLst>
              <p:ext uri="{D42A27DB-BD31-4B8C-83A1-F6EECF244321}">
                <p14:modId xmlns:p14="http://schemas.microsoft.com/office/powerpoint/2010/main" val="2516169986"/>
              </p:ext>
            </p:extLst>
          </p:nvPr>
        </p:nvGraphicFramePr>
        <p:xfrm>
          <a:off x="1473693" y="1846264"/>
          <a:ext cx="9681670" cy="367564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004A5EFD-BECB-B6D3-F35C-083DD6C4FEEE}"/>
              </a:ext>
            </a:extLst>
          </p:cNvPr>
          <p:cNvSpPr txBox="1"/>
          <p:nvPr/>
        </p:nvSpPr>
        <p:spPr>
          <a:xfrm>
            <a:off x="585926" y="5630816"/>
            <a:ext cx="11159231"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14 metų, kurie pateko į tobulėjimo zoną – 15 metų ir kurie pateko į sveikatos rizikos zoną – 11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5898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0956B5A-0AC4-62E6-7465-88902192C16B}"/>
              </a:ext>
            </a:extLst>
          </p:cNvPr>
          <p:cNvSpPr>
            <a:spLocks noGrp="1"/>
          </p:cNvSpPr>
          <p:nvPr>
            <p:ph type="title"/>
          </p:nvPr>
        </p:nvSpPr>
        <p:spPr>
          <a:xfrm>
            <a:off x="1292589" y="730486"/>
            <a:ext cx="10058400" cy="1450757"/>
          </a:xfrm>
        </p:spPr>
        <p:txBody>
          <a:bodyPr>
            <a:normAutofit fontScale="90000"/>
          </a:bodyPr>
          <a:lstStyle/>
          <a:p>
            <a:pPr algn="ctr"/>
            <a:r>
              <a:rPr kumimoji="0" lang="lt-LT" sz="31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 </a:t>
            </a:r>
            <a:r>
              <a:rPr kumimoji="0" lang="lt-LT" sz="31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Kybojimas sulenktomis rankomis (s) testo rezultatų pasiskirstymas pagal zonas proc.</a:t>
            </a:r>
            <a:br>
              <a:rPr kumimoji="0" lang="lt-LT" sz="40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0DC14B24-715D-B217-C99E-38F5EDF73E6A}"/>
              </a:ext>
            </a:extLst>
          </p:cNvPr>
          <p:cNvGraphicFramePr>
            <a:graphicFrameLocks noGrp="1"/>
          </p:cNvGraphicFramePr>
          <p:nvPr>
            <p:ph idx="1"/>
            <p:extLst>
              <p:ext uri="{D42A27DB-BD31-4B8C-83A1-F6EECF244321}">
                <p14:modId xmlns:p14="http://schemas.microsoft.com/office/powerpoint/2010/main" val="2110440877"/>
              </p:ext>
            </p:extLst>
          </p:nvPr>
        </p:nvGraphicFramePr>
        <p:xfrm>
          <a:off x="1292589" y="1846263"/>
          <a:ext cx="9862774" cy="374666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228B46C9-582D-C3F6-3155-1381C5445722}"/>
              </a:ext>
            </a:extLst>
          </p:cNvPr>
          <p:cNvSpPr txBox="1"/>
          <p:nvPr/>
        </p:nvSpPr>
        <p:spPr>
          <a:xfrm>
            <a:off x="674703" y="5592932"/>
            <a:ext cx="11265763"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14 metų, kurie pateko į tobulėjimo zoną – 15 metų ir kurie pateko į sveikatos rizikos zoną – 11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88622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FB5970E-4322-F2DE-0A39-0830610BAAE9}"/>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10x5 m bėgimas šaudykle (s) testo rezultatų pasiskirstymas pagal zonas proc.</a:t>
            </a:r>
            <a:br>
              <a:rPr kumimoji="0" lang="lt-LT" sz="40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29DA5571-64EE-4FE3-0E30-0A05589CDD1C}"/>
              </a:ext>
            </a:extLst>
          </p:cNvPr>
          <p:cNvGraphicFramePr>
            <a:graphicFrameLocks noGrp="1"/>
          </p:cNvGraphicFramePr>
          <p:nvPr>
            <p:ph idx="1"/>
            <p:extLst>
              <p:ext uri="{D42A27DB-BD31-4B8C-83A1-F6EECF244321}">
                <p14:modId xmlns:p14="http://schemas.microsoft.com/office/powerpoint/2010/main" val="39674195"/>
              </p:ext>
            </p:extLst>
          </p:nvPr>
        </p:nvGraphicFramePr>
        <p:xfrm>
          <a:off x="1367161" y="1846263"/>
          <a:ext cx="9788202" cy="373779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4E3678C-747A-4A6E-FDBA-E41E90C0F66B}"/>
              </a:ext>
            </a:extLst>
          </p:cNvPr>
          <p:cNvSpPr txBox="1"/>
          <p:nvPr/>
        </p:nvSpPr>
        <p:spPr>
          <a:xfrm>
            <a:off x="885833" y="5584054"/>
            <a:ext cx="10750858"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15 metų, kurie pateko į tobulėjimo zoną – 11 metų ir kurie pateko į sveikatos rizikos zoną – 11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490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F3CB3F4-3415-F535-EEAC-A3011C164EF7}"/>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10x5 m bėgimas šaudykle (s) testo rezultatų pasiskirstymas pagal zonas proc.</a:t>
            </a:r>
            <a:br>
              <a:rPr kumimoji="0" lang="lt-LT" sz="40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E63D9B6E-3B19-5BB6-665F-C5DB5A6CD29D}"/>
              </a:ext>
            </a:extLst>
          </p:cNvPr>
          <p:cNvGraphicFramePr>
            <a:graphicFrameLocks noGrp="1"/>
          </p:cNvGraphicFramePr>
          <p:nvPr>
            <p:ph idx="1"/>
            <p:extLst>
              <p:ext uri="{D42A27DB-BD31-4B8C-83A1-F6EECF244321}">
                <p14:modId xmlns:p14="http://schemas.microsoft.com/office/powerpoint/2010/main" val="3593594519"/>
              </p:ext>
            </p:extLst>
          </p:nvPr>
        </p:nvGraphicFramePr>
        <p:xfrm>
          <a:off x="1349405" y="1846263"/>
          <a:ext cx="9805957" cy="379993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DA65845-B013-82D3-1D0D-FF3987ECE479}"/>
              </a:ext>
            </a:extLst>
          </p:cNvPr>
          <p:cNvSpPr txBox="1"/>
          <p:nvPr/>
        </p:nvSpPr>
        <p:spPr>
          <a:xfrm>
            <a:off x="816746" y="5646198"/>
            <a:ext cx="10750858"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15 metų, kurios pateko į tobulėjimo zoną – 14 metų ir kurios pateko į sveikatos rizikos zoną – 12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836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7E343C8-CA1A-01F2-1B7D-E7BB965204EA}"/>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20 m bėgimas šaudykle (min.) testo rezultatų pasiskirstymas pagal zonas proc.</a:t>
            </a:r>
            <a:br>
              <a:rPr kumimoji="0" lang="lt-LT" sz="28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9D3F42ED-0A53-DFEE-384A-B6C4AD640FD7}"/>
              </a:ext>
            </a:extLst>
          </p:cNvPr>
          <p:cNvGraphicFramePr>
            <a:graphicFrameLocks noGrp="1"/>
          </p:cNvGraphicFramePr>
          <p:nvPr>
            <p:ph idx="1"/>
            <p:extLst>
              <p:ext uri="{D42A27DB-BD31-4B8C-83A1-F6EECF244321}">
                <p14:modId xmlns:p14="http://schemas.microsoft.com/office/powerpoint/2010/main" val="542380190"/>
              </p:ext>
            </p:extLst>
          </p:nvPr>
        </p:nvGraphicFramePr>
        <p:xfrm>
          <a:off x="1367161" y="1846263"/>
          <a:ext cx="9788202" cy="3737791"/>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05427693-D3B6-769A-A559-3DDD21BE134A}"/>
              </a:ext>
            </a:extLst>
          </p:cNvPr>
          <p:cNvSpPr txBox="1"/>
          <p:nvPr/>
        </p:nvSpPr>
        <p:spPr>
          <a:xfrm>
            <a:off x="728857" y="5639691"/>
            <a:ext cx="10795246"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14 metų, kurie pateko į tobulėjimo zoną – 15 metų ir kurie pateko į sveikatos rizikos zoną – 13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1574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BBAF327-82AC-49CF-4CD3-28F8ACA884FE}"/>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20 m bėgimas šaudykle (min.) testo rezultatų pasiskirstymas pagal zonas proc.</a:t>
            </a:r>
            <a:br>
              <a:rPr kumimoji="0" lang="lt-LT" sz="28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1E7D12F1-710F-6A6D-50F2-6B3BCA1D1524}"/>
              </a:ext>
            </a:extLst>
          </p:cNvPr>
          <p:cNvGraphicFramePr>
            <a:graphicFrameLocks noGrp="1"/>
          </p:cNvGraphicFramePr>
          <p:nvPr>
            <p:ph idx="1"/>
            <p:extLst>
              <p:ext uri="{D42A27DB-BD31-4B8C-83A1-F6EECF244321}">
                <p14:modId xmlns:p14="http://schemas.microsoft.com/office/powerpoint/2010/main" val="4292519756"/>
              </p:ext>
            </p:extLst>
          </p:nvPr>
        </p:nvGraphicFramePr>
        <p:xfrm>
          <a:off x="1402671" y="1846263"/>
          <a:ext cx="9752691" cy="379993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A5C7B97C-33EA-5B8A-666B-8D4AEB9BDE9E}"/>
              </a:ext>
            </a:extLst>
          </p:cNvPr>
          <p:cNvSpPr txBox="1"/>
          <p:nvPr/>
        </p:nvSpPr>
        <p:spPr>
          <a:xfrm>
            <a:off x="591844" y="5646198"/>
            <a:ext cx="11008311"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11 metų, kurios pateko į tobulėjimo zoną – 15 metų ir kurios pateko į sveikatos rizikos zoną – 14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5260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460096E-AC69-B482-F8A3-84668FD9DC6F}"/>
              </a:ext>
            </a:extLst>
          </p:cNvPr>
          <p:cNvSpPr>
            <a:spLocks noGrp="1"/>
          </p:cNvSpPr>
          <p:nvPr>
            <p:ph type="title"/>
          </p:nvPr>
        </p:nvSpPr>
        <p:spPr/>
        <p:txBody>
          <a:bodyPr>
            <a:normAutofit/>
          </a:bodyPr>
          <a:lstStyle/>
          <a:p>
            <a:pPr algn="ct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Sveikatos rizikos zona pagrindinis ugdymas</a:t>
            </a:r>
            <a:endParaRPr lang="lt-LT" sz="2800" b="1" dirty="0">
              <a:solidFill>
                <a:srgbClr val="0070C0"/>
              </a:solidFill>
              <a:latin typeface="Times New Roman" panose="02020603050405020304" pitchFamily="18" charset="0"/>
              <a:cs typeface="Times New Roman" panose="02020603050405020304" pitchFamily="18" charset="0"/>
            </a:endParaRPr>
          </a:p>
        </p:txBody>
      </p:sp>
      <p:sp>
        <p:nvSpPr>
          <p:cNvPr id="4" name="Turinio vietos rezervavimo ženklas 3">
            <a:extLst>
              <a:ext uri="{FF2B5EF4-FFF2-40B4-BE49-F238E27FC236}">
                <a16:creationId xmlns:a16="http://schemas.microsoft.com/office/drawing/2014/main" id="{52C23E01-EF81-5F7B-D873-6637B1D3C126}"/>
              </a:ext>
            </a:extLst>
          </p:cNvPr>
          <p:cNvSpPr>
            <a:spLocks noGrp="1"/>
          </p:cNvSpPr>
          <p:nvPr>
            <p:ph sz="half" idx="1"/>
          </p:nvPr>
        </p:nvSpPr>
        <p:spPr/>
        <p:txBody>
          <a:bodyPr/>
          <a:lstStyle/>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400" b="0"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Berniukai</a:t>
            </a:r>
          </a:p>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Iš viso fizinio pajėgumo testavime  dalyvavo 240 pagrindinių klasių berniukai. Net 144 berniukai žemiau normos atliko nors  vieną testą ir pateko į sveikatos rizikos zoną.</a:t>
            </a:r>
          </a:p>
          <a:p>
            <a:endParaRPr lang="lt-LT" dirty="0"/>
          </a:p>
        </p:txBody>
      </p:sp>
      <p:sp>
        <p:nvSpPr>
          <p:cNvPr id="5" name="Turinio vietos rezervavimo ženklas 4">
            <a:extLst>
              <a:ext uri="{FF2B5EF4-FFF2-40B4-BE49-F238E27FC236}">
                <a16:creationId xmlns:a16="http://schemas.microsoft.com/office/drawing/2014/main" id="{968FF2C8-E660-F9C2-7A08-100F41049C5D}"/>
              </a:ext>
            </a:extLst>
          </p:cNvPr>
          <p:cNvSpPr>
            <a:spLocks noGrp="1"/>
          </p:cNvSpPr>
          <p:nvPr>
            <p:ph sz="half" idx="2"/>
          </p:nvPr>
        </p:nvSpPr>
        <p:spPr/>
        <p:txBody>
          <a:bodyPr/>
          <a:lstStyle/>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400" b="0" i="0" u="none" strike="noStrike" kern="1200" cap="none"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Mergaitės</a:t>
            </a:r>
          </a:p>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Iš viso fizinio pajėgumo testavime dalyvavo 239 pagrindinių klasių mergaičių. Net 177 mergaičių žemiau normos atliko nors vieną testą ir pateko į sveikatos rizikos zoną.</a:t>
            </a:r>
          </a:p>
          <a:p>
            <a:endParaRPr lang="lt-LT" dirty="0"/>
          </a:p>
        </p:txBody>
      </p:sp>
    </p:spTree>
    <p:extLst>
      <p:ext uri="{BB962C8B-B14F-4D97-AF65-F5344CB8AC3E}">
        <p14:creationId xmlns:p14="http://schemas.microsoft.com/office/powerpoint/2010/main" val="3808189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017D35E-8A38-0484-B3F7-8725C9C69175}"/>
              </a:ext>
            </a:extLst>
          </p:cNvPr>
          <p:cNvSpPr>
            <a:spLocks noGrp="1"/>
          </p:cNvSpPr>
          <p:nvPr>
            <p:ph type="title"/>
          </p:nvPr>
        </p:nvSpPr>
        <p:spPr/>
        <p:txBody>
          <a:bodyPr>
            <a:normAutofit/>
          </a:bodyPr>
          <a:lstStyle/>
          <a:p>
            <a:pPr algn="ctr"/>
            <a:r>
              <a:rPr kumimoji="0" lang="lt-LT" sz="32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Mokiniui atlikus fizinio pajėgumo testus, </a:t>
            </a:r>
            <a:r>
              <a:rPr kumimoji="0" lang="lt-LT" sz="3200" b="1" i="0" u="none" strike="noStrike" kern="1200" cap="all"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rezultatAi</a:t>
            </a:r>
            <a:r>
              <a:rPr kumimoji="0" lang="lt-LT" sz="32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priskiriami vienai iš šių fizinio pajėgumo zonų:</a:t>
            </a:r>
            <a:endParaRPr lang="lt-LT" sz="3200" dirty="0">
              <a:latin typeface="Times New Roman" panose="02020603050405020304" pitchFamily="18" charset="0"/>
              <a:cs typeface="Times New Roman" panose="02020603050405020304" pitchFamily="18" charset="0"/>
            </a:endParaRPr>
          </a:p>
        </p:txBody>
      </p:sp>
      <p:sp>
        <p:nvSpPr>
          <p:cNvPr id="5" name="Turinio vietos rezervavimo ženklas 4">
            <a:extLst>
              <a:ext uri="{FF2B5EF4-FFF2-40B4-BE49-F238E27FC236}">
                <a16:creationId xmlns:a16="http://schemas.microsoft.com/office/drawing/2014/main" id="{B87D7C06-1359-E977-D08E-EADB59809AE1}"/>
              </a:ext>
            </a:extLst>
          </p:cNvPr>
          <p:cNvSpPr>
            <a:spLocks noGrp="1"/>
          </p:cNvSpPr>
          <p:nvPr>
            <p:ph idx="1"/>
          </p:nvPr>
        </p:nvSpPr>
        <p:spPr/>
        <p:txBody>
          <a:bodyPr>
            <a:normAutofit/>
          </a:bodyPr>
          <a:lstStyle/>
          <a:p>
            <a:pPr>
              <a:buFont typeface="Wingdings" panose="05000000000000000000" pitchFamily="2" charset="2"/>
              <a:buChar char="q"/>
            </a:pPr>
            <a:r>
              <a:rPr lang="lt-LT" sz="2400" b="1" dirty="0">
                <a:solidFill>
                  <a:srgbClr val="00B050"/>
                </a:solidFill>
                <a:latin typeface="Times New Roman" panose="02020603050405020304" pitchFamily="18" charset="0"/>
                <a:cs typeface="Times New Roman" panose="02020603050405020304" pitchFamily="18" charset="0"/>
              </a:rPr>
              <a:t>„Sveikatai palankus fizinis pajėgumas“ </a:t>
            </a:r>
            <a:r>
              <a:rPr lang="lt-LT" sz="2400" dirty="0">
                <a:solidFill>
                  <a:schemeClr val="tx1"/>
                </a:solidFill>
                <a:latin typeface="Times New Roman" panose="02020603050405020304" pitchFamily="18" charset="0"/>
                <a:cs typeface="Times New Roman" panose="02020603050405020304" pitchFamily="18" charset="0"/>
              </a:rPr>
              <a:t>– rodo gerą, sveikatai palankų fizinį pajėgumą;</a:t>
            </a:r>
          </a:p>
          <a:p>
            <a:pPr>
              <a:buFont typeface="Wingdings" panose="05000000000000000000" pitchFamily="2" charset="2"/>
              <a:buChar char="q"/>
            </a:pPr>
            <a:r>
              <a:rPr lang="lt-LT" sz="2400" b="1" dirty="0">
                <a:solidFill>
                  <a:srgbClr val="FFC000"/>
                </a:solidFill>
                <a:latin typeface="Times New Roman" panose="02020603050405020304" pitchFamily="18" charset="0"/>
                <a:cs typeface="Times New Roman" panose="02020603050405020304" pitchFamily="18" charset="0"/>
              </a:rPr>
              <a:t>„Reikia tobulėti“ </a:t>
            </a:r>
            <a:r>
              <a:rPr lang="lt-LT" sz="2400" dirty="0">
                <a:solidFill>
                  <a:schemeClr val="tx1"/>
                </a:solidFill>
                <a:latin typeface="Times New Roman" panose="02020603050405020304" pitchFamily="18" charset="0"/>
                <a:cs typeface="Times New Roman" panose="02020603050405020304" pitchFamily="18" charset="0"/>
              </a:rPr>
              <a:t>– zona kuri rodo, kad mokiniui reikia tobulinti savo fizines ypatybes, siekiant sveikatai palankaus fizinio pajėgumo;</a:t>
            </a:r>
          </a:p>
          <a:p>
            <a:pPr>
              <a:buFont typeface="Wingdings" panose="05000000000000000000" pitchFamily="2" charset="2"/>
              <a:buChar char="q"/>
            </a:pPr>
            <a:r>
              <a:rPr lang="lt-LT" sz="2400" b="1" dirty="0">
                <a:solidFill>
                  <a:srgbClr val="FF0000"/>
                </a:solidFill>
                <a:latin typeface="Times New Roman" panose="02020603050405020304" pitchFamily="18" charset="0"/>
                <a:cs typeface="Times New Roman" panose="02020603050405020304" pitchFamily="18" charset="0"/>
              </a:rPr>
              <a:t>„Sveikatos rizikos zona“ </a:t>
            </a:r>
            <a:r>
              <a:rPr lang="lt-LT" sz="2400" dirty="0">
                <a:solidFill>
                  <a:schemeClr val="tx1"/>
                </a:solidFill>
                <a:latin typeface="Times New Roman" panose="02020603050405020304" pitchFamily="18" charset="0"/>
                <a:cs typeface="Times New Roman" panose="02020603050405020304" pitchFamily="18" charset="0"/>
              </a:rPr>
              <a:t>– kuri rodo mokinio sveikatai kylančią riziką dėl jo fizinio pajėgumo lygio.</a:t>
            </a:r>
          </a:p>
        </p:txBody>
      </p:sp>
    </p:spTree>
    <p:extLst>
      <p:ext uri="{BB962C8B-B14F-4D97-AF65-F5344CB8AC3E}">
        <p14:creationId xmlns:p14="http://schemas.microsoft.com/office/powerpoint/2010/main" val="1219194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4">
            <a:extLst>
              <a:ext uri="{FF2B5EF4-FFF2-40B4-BE49-F238E27FC236}">
                <a16:creationId xmlns:a16="http://schemas.microsoft.com/office/drawing/2014/main" id="{BFD24B3C-19C9-8F66-1CDF-6AD3FE620EAB}"/>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Sveikatos rizikos zona pagrindinio ugdymo  klasių mokinių tarpe</a:t>
            </a:r>
            <a:r>
              <a:rPr kumimoji="0" lang="lt-LT" sz="1600" b="1" i="0" u="none" strike="noStrike" kern="1200" cap="all" spc="0" normalizeH="0" baseline="0" noProof="0" dirty="0">
                <a:ln>
                  <a:noFill/>
                </a:ln>
                <a:solidFill>
                  <a:prstClr val="black"/>
                </a:solidFill>
                <a:effectLst/>
                <a:uLnTx/>
                <a:uFillTx/>
                <a:latin typeface="Gill Sans MT" panose="020B0502020104020203"/>
                <a:ea typeface="+mj-ea"/>
                <a:cs typeface="+mj-cs"/>
              </a:rPr>
              <a:t>	</a:t>
            </a:r>
            <a:endParaRPr lang="lt-LT" dirty="0"/>
          </a:p>
        </p:txBody>
      </p:sp>
      <p:graphicFrame>
        <p:nvGraphicFramePr>
          <p:cNvPr id="9" name="Turinio vietos rezervavimo ženklas 8">
            <a:extLst>
              <a:ext uri="{FF2B5EF4-FFF2-40B4-BE49-F238E27FC236}">
                <a16:creationId xmlns:a16="http://schemas.microsoft.com/office/drawing/2014/main" id="{D55DC06B-A53F-6C14-F2C7-490AB79C3C02}"/>
              </a:ext>
            </a:extLst>
          </p:cNvPr>
          <p:cNvGraphicFramePr>
            <a:graphicFrameLocks noGrp="1"/>
          </p:cNvGraphicFramePr>
          <p:nvPr>
            <p:ph idx="1"/>
            <p:extLst>
              <p:ext uri="{D42A27DB-BD31-4B8C-83A1-F6EECF244321}">
                <p14:modId xmlns:p14="http://schemas.microsoft.com/office/powerpoint/2010/main" val="1203519711"/>
              </p:ext>
            </p:extLst>
          </p:nvPr>
        </p:nvGraphicFramePr>
        <p:xfrm>
          <a:off x="2219279" y="2679561"/>
          <a:ext cx="7814401" cy="3403600"/>
        </p:xfrm>
        <a:graphic>
          <a:graphicData uri="http://schemas.openxmlformats.org/drawingml/2006/table">
            <a:tbl>
              <a:tblPr firstRow="1" bandRow="1">
                <a:tableStyleId>{5C22544A-7EE6-4342-B048-85BDC9FD1C3A}</a:tableStyleId>
              </a:tblPr>
              <a:tblGrid>
                <a:gridCol w="2521258">
                  <a:extLst>
                    <a:ext uri="{9D8B030D-6E8A-4147-A177-3AD203B41FA5}">
                      <a16:colId xmlns:a16="http://schemas.microsoft.com/office/drawing/2014/main" val="60150238"/>
                    </a:ext>
                  </a:extLst>
                </a:gridCol>
                <a:gridCol w="1064032">
                  <a:extLst>
                    <a:ext uri="{9D8B030D-6E8A-4147-A177-3AD203B41FA5}">
                      <a16:colId xmlns:a16="http://schemas.microsoft.com/office/drawing/2014/main" val="1061184251"/>
                    </a:ext>
                  </a:extLst>
                </a:gridCol>
                <a:gridCol w="1048854">
                  <a:extLst>
                    <a:ext uri="{9D8B030D-6E8A-4147-A177-3AD203B41FA5}">
                      <a16:colId xmlns:a16="http://schemas.microsoft.com/office/drawing/2014/main" val="2211429354"/>
                    </a:ext>
                  </a:extLst>
                </a:gridCol>
                <a:gridCol w="1056443">
                  <a:extLst>
                    <a:ext uri="{9D8B030D-6E8A-4147-A177-3AD203B41FA5}">
                      <a16:colId xmlns:a16="http://schemas.microsoft.com/office/drawing/2014/main" val="1814459860"/>
                    </a:ext>
                  </a:extLst>
                </a:gridCol>
                <a:gridCol w="1029809">
                  <a:extLst>
                    <a:ext uri="{9D8B030D-6E8A-4147-A177-3AD203B41FA5}">
                      <a16:colId xmlns:a16="http://schemas.microsoft.com/office/drawing/2014/main" val="3256633713"/>
                    </a:ext>
                  </a:extLst>
                </a:gridCol>
                <a:gridCol w="1094005">
                  <a:extLst>
                    <a:ext uri="{9D8B030D-6E8A-4147-A177-3AD203B41FA5}">
                      <a16:colId xmlns:a16="http://schemas.microsoft.com/office/drawing/2014/main" val="2173965667"/>
                    </a:ext>
                  </a:extLst>
                </a:gridCol>
              </a:tblGrid>
              <a:tr h="370840">
                <a:tc>
                  <a:txBody>
                    <a:bodyPr/>
                    <a:lstStyle/>
                    <a:p>
                      <a:endParaRPr lang="lt-LT"/>
                    </a:p>
                  </a:txBody>
                  <a:tcPr/>
                </a:tc>
                <a:tc>
                  <a:txBody>
                    <a:bodyPr/>
                    <a:lstStyle/>
                    <a:p>
                      <a:r>
                        <a:rPr lang="lt-LT" dirty="0"/>
                        <a:t>11 metų</a:t>
                      </a:r>
                    </a:p>
                  </a:txBody>
                  <a:tcPr/>
                </a:tc>
                <a:tc>
                  <a:txBody>
                    <a:bodyPr/>
                    <a:lstStyle/>
                    <a:p>
                      <a:r>
                        <a:rPr lang="lt-LT" dirty="0"/>
                        <a:t>12 metų</a:t>
                      </a:r>
                    </a:p>
                  </a:txBody>
                  <a:tcPr/>
                </a:tc>
                <a:tc>
                  <a:txBody>
                    <a:bodyPr/>
                    <a:lstStyle/>
                    <a:p>
                      <a:r>
                        <a:rPr lang="lt-LT" dirty="0"/>
                        <a:t>13 metų</a:t>
                      </a:r>
                    </a:p>
                  </a:txBody>
                  <a:tcPr/>
                </a:tc>
                <a:tc>
                  <a:txBody>
                    <a:bodyPr/>
                    <a:lstStyle/>
                    <a:p>
                      <a:r>
                        <a:rPr lang="lt-LT" dirty="0"/>
                        <a:t>14 metų</a:t>
                      </a:r>
                    </a:p>
                  </a:txBody>
                  <a:tcPr/>
                </a:tc>
                <a:tc>
                  <a:txBody>
                    <a:bodyPr/>
                    <a:lstStyle/>
                    <a:p>
                      <a:r>
                        <a:rPr lang="lt-LT" dirty="0"/>
                        <a:t>15 metų</a:t>
                      </a:r>
                    </a:p>
                  </a:txBody>
                  <a:tcPr/>
                </a:tc>
                <a:extLst>
                  <a:ext uri="{0D108BD9-81ED-4DB2-BD59-A6C34878D82A}">
                    <a16:rowId xmlns:a16="http://schemas.microsoft.com/office/drawing/2014/main" val="1304270170"/>
                  </a:ext>
                </a:extLst>
              </a:tr>
              <a:tr h="370840">
                <a:tc>
                  <a:txBody>
                    <a:bodyPr/>
                    <a:lstStyle/>
                    <a:p>
                      <a:pPr algn="ctr"/>
                      <a:r>
                        <a:rPr lang="lt-LT" b="1" dirty="0">
                          <a:latin typeface="Times New Roman" panose="02020603050405020304" pitchFamily="18" charset="0"/>
                          <a:cs typeface="Times New Roman" panose="02020603050405020304" pitchFamily="18" charset="0"/>
                        </a:rPr>
                        <a:t>„Flamingas“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11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10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50</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39</a:t>
                      </a:r>
                    </a:p>
                  </a:txBody>
                  <a:tcPr/>
                </a:tc>
                <a:extLst>
                  <a:ext uri="{0D108BD9-81ED-4DB2-BD59-A6C34878D82A}">
                    <a16:rowId xmlns:a16="http://schemas.microsoft.com/office/drawing/2014/main" val="3692560232"/>
                  </a:ext>
                </a:extLst>
              </a:tr>
              <a:tr h="370840">
                <a:tc>
                  <a:txBody>
                    <a:bodyPr/>
                    <a:lstStyle/>
                    <a:p>
                      <a:pPr algn="ctr"/>
                      <a:r>
                        <a:rPr lang="lt-LT" b="1" dirty="0">
                          <a:latin typeface="Times New Roman" panose="02020603050405020304" pitchFamily="18" charset="0"/>
                          <a:cs typeface="Times New Roman" panose="02020603050405020304" pitchFamily="18" charset="0"/>
                        </a:rPr>
                        <a:t>„Sėstis ir siekti“</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50</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39</a:t>
                      </a:r>
                    </a:p>
                  </a:txBody>
                  <a:tcPr/>
                </a:tc>
                <a:extLst>
                  <a:ext uri="{0D108BD9-81ED-4DB2-BD59-A6C34878D82A}">
                    <a16:rowId xmlns:a16="http://schemas.microsoft.com/office/drawing/2014/main" val="2696958665"/>
                  </a:ext>
                </a:extLst>
              </a:tr>
              <a:tr h="370840">
                <a:tc>
                  <a:txBody>
                    <a:bodyPr/>
                    <a:lstStyle/>
                    <a:p>
                      <a:pPr algn="ctr"/>
                      <a:r>
                        <a:rPr lang="lt-LT" b="1" dirty="0">
                          <a:latin typeface="Times New Roman" panose="02020603050405020304" pitchFamily="18" charset="0"/>
                          <a:cs typeface="Times New Roman" panose="02020603050405020304" pitchFamily="18" charset="0"/>
                        </a:rPr>
                        <a:t>„Šuolis į tolį iš vietos“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50</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39</a:t>
                      </a:r>
                    </a:p>
                  </a:txBody>
                  <a:tcPr/>
                </a:tc>
                <a:extLst>
                  <a:ext uri="{0D108BD9-81ED-4DB2-BD59-A6C34878D82A}">
                    <a16:rowId xmlns:a16="http://schemas.microsoft.com/office/drawing/2014/main" val="28341342"/>
                  </a:ext>
                </a:extLst>
              </a:tr>
              <a:tr h="370840">
                <a:tc>
                  <a:txBody>
                    <a:bodyPr/>
                    <a:lstStyle/>
                    <a:p>
                      <a:pPr algn="ctr"/>
                      <a:r>
                        <a:rPr lang="lt-LT" b="1" dirty="0">
                          <a:latin typeface="Times New Roman" panose="02020603050405020304" pitchFamily="18" charset="0"/>
                          <a:cs typeface="Times New Roman" panose="02020603050405020304" pitchFamily="18" charset="0"/>
                        </a:rPr>
                        <a:t>„Kybojimas sulenktomis rankomis“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19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b="0" dirty="0">
                          <a:solidFill>
                            <a:schemeClr val="tx1"/>
                          </a:solidFill>
                          <a:latin typeface="Times New Roman" panose="02020603050405020304" pitchFamily="18" charset="0"/>
                          <a:cs typeface="Times New Roman" panose="02020603050405020304" pitchFamily="18" charset="0"/>
                        </a:rPr>
                        <a:t> iš </a:t>
                      </a:r>
                      <a:r>
                        <a:rPr lang="lt-LT" dirty="0">
                          <a:latin typeface="Times New Roman" panose="02020603050405020304" pitchFamily="18" charset="0"/>
                          <a:cs typeface="Times New Roman" panose="02020603050405020304" pitchFamily="18" charset="0"/>
                        </a:rPr>
                        <a:t>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7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50</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a:t>
                      </a:r>
                      <a:r>
                        <a:rPr lang="lt-LT" b="0" dirty="0">
                          <a:solidFill>
                            <a:schemeClr val="tx1"/>
                          </a:solidFill>
                          <a:latin typeface="Times New Roman" panose="02020603050405020304" pitchFamily="18" charset="0"/>
                          <a:cs typeface="Times New Roman" panose="02020603050405020304" pitchFamily="18" charset="0"/>
                        </a:rPr>
                        <a:t> iš </a:t>
                      </a:r>
                      <a:r>
                        <a:rPr lang="lt-LT" dirty="0">
                          <a:latin typeface="Times New Roman" panose="02020603050405020304" pitchFamily="18" charset="0"/>
                          <a:cs typeface="Times New Roman" panose="02020603050405020304" pitchFamily="18" charset="0"/>
                        </a:rPr>
                        <a:t>39</a:t>
                      </a:r>
                    </a:p>
                  </a:txBody>
                  <a:tcPr/>
                </a:tc>
                <a:extLst>
                  <a:ext uri="{0D108BD9-81ED-4DB2-BD59-A6C34878D82A}">
                    <a16:rowId xmlns:a16="http://schemas.microsoft.com/office/drawing/2014/main" val="2415330413"/>
                  </a:ext>
                </a:extLst>
              </a:tr>
              <a:tr h="370840">
                <a:tc>
                  <a:txBody>
                    <a:bodyPr/>
                    <a:lstStyle/>
                    <a:p>
                      <a:pPr algn="ctr"/>
                      <a:r>
                        <a:rPr lang="lt-LT" b="1" dirty="0">
                          <a:latin typeface="Times New Roman" panose="02020603050405020304" pitchFamily="18" charset="0"/>
                          <a:cs typeface="Times New Roman" panose="02020603050405020304" pitchFamily="18" charset="0"/>
                        </a:rPr>
                        <a:t>„10x5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12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 </a:t>
                      </a:r>
                      <a:r>
                        <a:rPr lang="lt-LT" b="0" dirty="0">
                          <a:solidFill>
                            <a:schemeClr val="tx1"/>
                          </a:solidFill>
                          <a:latin typeface="Times New Roman" panose="02020603050405020304" pitchFamily="18" charset="0"/>
                          <a:cs typeface="Times New Roman" panose="02020603050405020304" pitchFamily="18" charset="0"/>
                        </a:rPr>
                        <a:t>iš</a:t>
                      </a:r>
                      <a:r>
                        <a:rPr lang="lt-LT" dirty="0">
                          <a:latin typeface="Times New Roman" panose="02020603050405020304" pitchFamily="18" charset="0"/>
                          <a:cs typeface="Times New Roman" panose="02020603050405020304" pitchFamily="18" charset="0"/>
                        </a:rPr>
                        <a:t>50</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39</a:t>
                      </a:r>
                    </a:p>
                  </a:txBody>
                  <a:tcPr/>
                </a:tc>
                <a:extLst>
                  <a:ext uri="{0D108BD9-81ED-4DB2-BD59-A6C34878D82A}">
                    <a16:rowId xmlns:a16="http://schemas.microsoft.com/office/drawing/2014/main" val="547912065"/>
                  </a:ext>
                </a:extLst>
              </a:tr>
              <a:tr h="370840">
                <a:tc>
                  <a:txBody>
                    <a:bodyPr/>
                    <a:lstStyle/>
                    <a:p>
                      <a:pPr algn="ctr"/>
                      <a:r>
                        <a:rPr lang="lt-LT" b="1" dirty="0">
                          <a:latin typeface="Times New Roman" panose="02020603050405020304" pitchFamily="18" charset="0"/>
                          <a:cs typeface="Times New Roman" panose="02020603050405020304" pitchFamily="18" charset="0"/>
                        </a:rPr>
                        <a:t>„20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50</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 </a:t>
                      </a:r>
                      <a:r>
                        <a:rPr lang="lt-LT" b="0" dirty="0">
                          <a:solidFill>
                            <a:schemeClr val="tx1"/>
                          </a:solidFill>
                          <a:latin typeface="Times New Roman" panose="02020603050405020304" pitchFamily="18" charset="0"/>
                          <a:cs typeface="Times New Roman" panose="02020603050405020304" pitchFamily="18" charset="0"/>
                        </a:rPr>
                        <a:t>iš</a:t>
                      </a:r>
                      <a:r>
                        <a:rPr lang="lt-LT" b="1" dirty="0">
                          <a:solidFill>
                            <a:srgbClr val="FF0000"/>
                          </a:solidFill>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39</a:t>
                      </a:r>
                    </a:p>
                  </a:txBody>
                  <a:tcPr/>
                </a:tc>
                <a:extLst>
                  <a:ext uri="{0D108BD9-81ED-4DB2-BD59-A6C34878D82A}">
                    <a16:rowId xmlns:a16="http://schemas.microsoft.com/office/drawing/2014/main" val="3084856236"/>
                  </a:ext>
                </a:extLst>
              </a:tr>
            </a:tbl>
          </a:graphicData>
        </a:graphic>
      </p:graphicFrame>
      <p:sp>
        <p:nvSpPr>
          <p:cNvPr id="11" name="TextBox 10">
            <a:extLst>
              <a:ext uri="{FF2B5EF4-FFF2-40B4-BE49-F238E27FC236}">
                <a16:creationId xmlns:a16="http://schemas.microsoft.com/office/drawing/2014/main" id="{EBF220C7-CB0E-9138-1518-2EAEE88BCD68}"/>
              </a:ext>
            </a:extLst>
          </p:cNvPr>
          <p:cNvSpPr txBox="1"/>
          <p:nvPr/>
        </p:nvSpPr>
        <p:spPr>
          <a:xfrm>
            <a:off x="985420" y="1977628"/>
            <a:ext cx="10170259" cy="461665"/>
          </a:xfrm>
          <a:prstGeom prst="rect">
            <a:avLst/>
          </a:prstGeom>
          <a:noFill/>
        </p:spPr>
        <p:txBody>
          <a:bodyPr wrap="square">
            <a:spAutoFit/>
          </a:bodyPr>
          <a:lstStyle/>
          <a:p>
            <a:pPr algn="ctr"/>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Berniukų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skaičius, kurie atliko testus ir pateko į sveikatos rizikos zoną</a:t>
            </a:r>
            <a:endParaRPr lang="lt-LT"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8149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BD9E548-E5F8-0E4E-645F-86DCEF02FEDB}"/>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Sveikatos rizikos zona pagrindinio ugdymo  klasių mokinių tarpe</a:t>
            </a:r>
            <a:r>
              <a:rPr kumimoji="0" lang="lt-LT" sz="1600" b="1" i="0" u="none" strike="noStrike" kern="1200" cap="all" spc="0" normalizeH="0" baseline="0" noProof="0" dirty="0">
                <a:ln>
                  <a:noFill/>
                </a:ln>
                <a:solidFill>
                  <a:prstClr val="black"/>
                </a:solidFill>
                <a:effectLst/>
                <a:uLnTx/>
                <a:uFillTx/>
                <a:latin typeface="Gill Sans MT" panose="020B0502020104020203"/>
                <a:ea typeface="+mj-ea"/>
                <a:cs typeface="+mj-cs"/>
              </a:rPr>
              <a:t>	</a:t>
            </a:r>
            <a:endParaRPr lang="lt-LT" dirty="0"/>
          </a:p>
        </p:txBody>
      </p:sp>
      <p:graphicFrame>
        <p:nvGraphicFramePr>
          <p:cNvPr id="4" name="Turinio vietos rezervavimo ženklas 3">
            <a:extLst>
              <a:ext uri="{FF2B5EF4-FFF2-40B4-BE49-F238E27FC236}">
                <a16:creationId xmlns:a16="http://schemas.microsoft.com/office/drawing/2014/main" id="{D06ADB91-E547-393F-A4A0-27C60B004C6A}"/>
              </a:ext>
            </a:extLst>
          </p:cNvPr>
          <p:cNvGraphicFramePr>
            <a:graphicFrameLocks noGrp="1"/>
          </p:cNvGraphicFramePr>
          <p:nvPr>
            <p:ph idx="1"/>
            <p:extLst>
              <p:ext uri="{D42A27DB-BD31-4B8C-83A1-F6EECF244321}">
                <p14:modId xmlns:p14="http://schemas.microsoft.com/office/powerpoint/2010/main" val="237186584"/>
              </p:ext>
            </p:extLst>
          </p:nvPr>
        </p:nvGraphicFramePr>
        <p:xfrm>
          <a:off x="2224743" y="2467700"/>
          <a:ext cx="7957943" cy="3403600"/>
        </p:xfrm>
        <a:graphic>
          <a:graphicData uri="http://schemas.openxmlformats.org/drawingml/2006/table">
            <a:tbl>
              <a:tblPr firstRow="1" bandRow="1">
                <a:tableStyleId>{5C22544A-7EE6-4342-B048-85BDC9FD1C3A}</a:tableStyleId>
              </a:tblPr>
              <a:tblGrid>
                <a:gridCol w="2521259">
                  <a:extLst>
                    <a:ext uri="{9D8B030D-6E8A-4147-A177-3AD203B41FA5}">
                      <a16:colId xmlns:a16="http://schemas.microsoft.com/office/drawing/2014/main" val="1658552376"/>
                    </a:ext>
                  </a:extLst>
                </a:gridCol>
                <a:gridCol w="1120361">
                  <a:extLst>
                    <a:ext uri="{9D8B030D-6E8A-4147-A177-3AD203B41FA5}">
                      <a16:colId xmlns:a16="http://schemas.microsoft.com/office/drawing/2014/main" val="969994474"/>
                    </a:ext>
                  </a:extLst>
                </a:gridCol>
                <a:gridCol w="1045790">
                  <a:extLst>
                    <a:ext uri="{9D8B030D-6E8A-4147-A177-3AD203B41FA5}">
                      <a16:colId xmlns:a16="http://schemas.microsoft.com/office/drawing/2014/main" val="1337618658"/>
                    </a:ext>
                  </a:extLst>
                </a:gridCol>
                <a:gridCol w="1091954">
                  <a:extLst>
                    <a:ext uri="{9D8B030D-6E8A-4147-A177-3AD203B41FA5}">
                      <a16:colId xmlns:a16="http://schemas.microsoft.com/office/drawing/2014/main" val="3657935417"/>
                    </a:ext>
                  </a:extLst>
                </a:gridCol>
                <a:gridCol w="1065320">
                  <a:extLst>
                    <a:ext uri="{9D8B030D-6E8A-4147-A177-3AD203B41FA5}">
                      <a16:colId xmlns:a16="http://schemas.microsoft.com/office/drawing/2014/main" val="2534718890"/>
                    </a:ext>
                  </a:extLst>
                </a:gridCol>
                <a:gridCol w="1113259">
                  <a:extLst>
                    <a:ext uri="{9D8B030D-6E8A-4147-A177-3AD203B41FA5}">
                      <a16:colId xmlns:a16="http://schemas.microsoft.com/office/drawing/2014/main" val="623487818"/>
                    </a:ext>
                  </a:extLst>
                </a:gridCol>
              </a:tblGrid>
              <a:tr h="370840">
                <a:tc>
                  <a:txBody>
                    <a:bodyPr/>
                    <a:lstStyle/>
                    <a:p>
                      <a:endParaRPr lang="lt-LT"/>
                    </a:p>
                  </a:txBody>
                  <a:tcPr/>
                </a:tc>
                <a:tc>
                  <a:txBody>
                    <a:bodyPr/>
                    <a:lstStyle/>
                    <a:p>
                      <a:r>
                        <a:rPr lang="lt-LT" dirty="0"/>
                        <a:t>11 metų</a:t>
                      </a:r>
                    </a:p>
                  </a:txBody>
                  <a:tcPr/>
                </a:tc>
                <a:tc>
                  <a:txBody>
                    <a:bodyPr/>
                    <a:lstStyle/>
                    <a:p>
                      <a:r>
                        <a:rPr lang="lt-LT" dirty="0"/>
                        <a:t>12 metų</a:t>
                      </a:r>
                    </a:p>
                  </a:txBody>
                  <a:tcPr/>
                </a:tc>
                <a:tc>
                  <a:txBody>
                    <a:bodyPr/>
                    <a:lstStyle/>
                    <a:p>
                      <a:r>
                        <a:rPr lang="lt-LT" dirty="0"/>
                        <a:t>13 metų</a:t>
                      </a:r>
                    </a:p>
                  </a:txBody>
                  <a:tcPr/>
                </a:tc>
                <a:tc>
                  <a:txBody>
                    <a:bodyPr/>
                    <a:lstStyle/>
                    <a:p>
                      <a:r>
                        <a:rPr lang="lt-LT" dirty="0"/>
                        <a:t>14 metų</a:t>
                      </a:r>
                    </a:p>
                  </a:txBody>
                  <a:tcPr/>
                </a:tc>
                <a:tc>
                  <a:txBody>
                    <a:bodyPr/>
                    <a:lstStyle/>
                    <a:p>
                      <a:r>
                        <a:rPr lang="lt-LT" dirty="0"/>
                        <a:t>15 metų</a:t>
                      </a:r>
                    </a:p>
                  </a:txBody>
                  <a:tcPr/>
                </a:tc>
                <a:extLst>
                  <a:ext uri="{0D108BD9-81ED-4DB2-BD59-A6C34878D82A}">
                    <a16:rowId xmlns:a16="http://schemas.microsoft.com/office/drawing/2014/main" val="2578220059"/>
                  </a:ext>
                </a:extLst>
              </a:tr>
              <a:tr h="370840">
                <a:tc>
                  <a:txBody>
                    <a:bodyPr/>
                    <a:lstStyle/>
                    <a:p>
                      <a:pPr algn="ctr"/>
                      <a:r>
                        <a:rPr lang="lt-LT" b="1" dirty="0">
                          <a:latin typeface="Times New Roman" panose="02020603050405020304" pitchFamily="18" charset="0"/>
                          <a:cs typeface="Times New Roman" panose="02020603050405020304" pitchFamily="18" charset="0"/>
                        </a:rPr>
                        <a:t>„Flamingas“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 </a:t>
                      </a:r>
                      <a:r>
                        <a:rPr lang="lt-LT" dirty="0">
                          <a:solidFill>
                            <a:schemeClr val="tx1"/>
                          </a:solidFill>
                          <a:latin typeface="Times New Roman" panose="02020603050405020304" pitchFamily="18" charset="0"/>
                          <a:cs typeface="Times New Roman" panose="02020603050405020304" pitchFamily="18" charset="0"/>
                        </a:rPr>
                        <a:t>iš 29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13</a:t>
                      </a:r>
                      <a:r>
                        <a:rPr lang="lt-LT" dirty="0">
                          <a:solidFill>
                            <a:schemeClr val="tx1"/>
                          </a:solidFill>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6</a:t>
                      </a:r>
                      <a:r>
                        <a:rPr lang="lt-LT" dirty="0">
                          <a:solidFill>
                            <a:schemeClr val="tx1"/>
                          </a:solidFill>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solidFill>
                            <a:schemeClr val="tx1"/>
                          </a:solidFill>
                          <a:latin typeface="Times New Roman" panose="02020603050405020304" pitchFamily="18" charset="0"/>
                          <a:cs typeface="Times New Roman" panose="02020603050405020304" pitchFamily="18" charset="0"/>
                        </a:rPr>
                        <a:t> iš 51</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solidFill>
                            <a:schemeClr val="tx1"/>
                          </a:solidFill>
                          <a:latin typeface="Times New Roman" panose="02020603050405020304" pitchFamily="18" charset="0"/>
                          <a:cs typeface="Times New Roman" panose="02020603050405020304" pitchFamily="18" charset="0"/>
                        </a:rPr>
                        <a:t> iš 44</a:t>
                      </a:r>
                    </a:p>
                  </a:txBody>
                  <a:tcPr/>
                </a:tc>
                <a:extLst>
                  <a:ext uri="{0D108BD9-81ED-4DB2-BD59-A6C34878D82A}">
                    <a16:rowId xmlns:a16="http://schemas.microsoft.com/office/drawing/2014/main" val="2032998370"/>
                  </a:ext>
                </a:extLst>
              </a:tr>
              <a:tr h="370840">
                <a:tc>
                  <a:txBody>
                    <a:bodyPr/>
                    <a:lstStyle/>
                    <a:p>
                      <a:pPr algn="ctr"/>
                      <a:r>
                        <a:rPr lang="lt-LT" b="1" dirty="0">
                          <a:latin typeface="Times New Roman" panose="02020603050405020304" pitchFamily="18" charset="0"/>
                          <a:cs typeface="Times New Roman" panose="02020603050405020304" pitchFamily="18" charset="0"/>
                        </a:rPr>
                        <a:t>„Sėstis ir siekti“</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iš 29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solidFill>
                            <a:schemeClr val="tx1"/>
                          </a:solidFill>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solidFill>
                            <a:schemeClr val="tx1"/>
                          </a:solidFill>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solidFill>
                            <a:schemeClr val="tx1"/>
                          </a:solidFill>
                          <a:latin typeface="Times New Roman" panose="02020603050405020304" pitchFamily="18" charset="0"/>
                          <a:cs typeface="Times New Roman" panose="02020603050405020304" pitchFamily="18" charset="0"/>
                        </a:rPr>
                        <a:t> iš 51</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solidFill>
                            <a:schemeClr val="tx1"/>
                          </a:solidFill>
                          <a:latin typeface="Times New Roman" panose="02020603050405020304" pitchFamily="18" charset="0"/>
                          <a:cs typeface="Times New Roman" panose="02020603050405020304" pitchFamily="18" charset="0"/>
                        </a:rPr>
                        <a:t> iš 44</a:t>
                      </a:r>
                    </a:p>
                  </a:txBody>
                  <a:tcPr/>
                </a:tc>
                <a:extLst>
                  <a:ext uri="{0D108BD9-81ED-4DB2-BD59-A6C34878D82A}">
                    <a16:rowId xmlns:a16="http://schemas.microsoft.com/office/drawing/2014/main" val="2975621778"/>
                  </a:ext>
                </a:extLst>
              </a:tr>
              <a:tr h="370840">
                <a:tc>
                  <a:txBody>
                    <a:bodyPr/>
                    <a:lstStyle/>
                    <a:p>
                      <a:pPr algn="ctr"/>
                      <a:r>
                        <a:rPr lang="lt-LT" b="1" dirty="0">
                          <a:latin typeface="Times New Roman" panose="02020603050405020304" pitchFamily="18" charset="0"/>
                          <a:cs typeface="Times New Roman" panose="02020603050405020304" pitchFamily="18" charset="0"/>
                        </a:rPr>
                        <a:t>„Šuolis į tolį iš vietos“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iš 29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solidFill>
                            <a:schemeClr val="tx1"/>
                          </a:solidFill>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solidFill>
                            <a:schemeClr val="tx1"/>
                          </a:solidFill>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dirty="0">
                          <a:solidFill>
                            <a:schemeClr val="tx1"/>
                          </a:solidFill>
                          <a:latin typeface="Times New Roman" panose="02020603050405020304" pitchFamily="18" charset="0"/>
                          <a:cs typeface="Times New Roman" panose="02020603050405020304" pitchFamily="18" charset="0"/>
                        </a:rPr>
                        <a:t> iš 51</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dirty="0">
                          <a:solidFill>
                            <a:schemeClr val="tx1"/>
                          </a:solidFill>
                          <a:latin typeface="Times New Roman" panose="02020603050405020304" pitchFamily="18" charset="0"/>
                          <a:cs typeface="Times New Roman" panose="02020603050405020304" pitchFamily="18" charset="0"/>
                        </a:rPr>
                        <a:t> iš 44</a:t>
                      </a:r>
                    </a:p>
                  </a:txBody>
                  <a:tcPr/>
                </a:tc>
                <a:extLst>
                  <a:ext uri="{0D108BD9-81ED-4DB2-BD59-A6C34878D82A}">
                    <a16:rowId xmlns:a16="http://schemas.microsoft.com/office/drawing/2014/main" val="187525090"/>
                  </a:ext>
                </a:extLst>
              </a:tr>
              <a:tr h="370840">
                <a:tc>
                  <a:txBody>
                    <a:bodyPr/>
                    <a:lstStyle/>
                    <a:p>
                      <a:pPr algn="ctr"/>
                      <a:r>
                        <a:rPr lang="lt-LT" b="1" dirty="0">
                          <a:latin typeface="Times New Roman" panose="02020603050405020304" pitchFamily="18" charset="0"/>
                          <a:cs typeface="Times New Roman" panose="02020603050405020304" pitchFamily="18" charset="0"/>
                        </a:rPr>
                        <a:t>„Kybojimas sulenktomis rankomis“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10</a:t>
                      </a:r>
                      <a:r>
                        <a:rPr lang="lt-LT" dirty="0">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iš 29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a:t>
                      </a:r>
                      <a:r>
                        <a:rPr lang="lt-LT" dirty="0">
                          <a:solidFill>
                            <a:schemeClr val="tx1"/>
                          </a:solidFill>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a:t>
                      </a:r>
                      <a:r>
                        <a:rPr lang="lt-LT" dirty="0">
                          <a:solidFill>
                            <a:schemeClr val="tx1"/>
                          </a:solidFill>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a:t>
                      </a:r>
                      <a:r>
                        <a:rPr lang="lt-LT" dirty="0">
                          <a:solidFill>
                            <a:schemeClr val="tx1"/>
                          </a:solidFill>
                          <a:latin typeface="Times New Roman" panose="02020603050405020304" pitchFamily="18" charset="0"/>
                          <a:cs typeface="Times New Roman" panose="02020603050405020304" pitchFamily="18" charset="0"/>
                        </a:rPr>
                        <a:t> iš 51</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a:t>
                      </a:r>
                      <a:r>
                        <a:rPr lang="lt-LT" dirty="0">
                          <a:solidFill>
                            <a:schemeClr val="tx1"/>
                          </a:solidFill>
                          <a:latin typeface="Times New Roman" panose="02020603050405020304" pitchFamily="18" charset="0"/>
                          <a:cs typeface="Times New Roman" panose="02020603050405020304" pitchFamily="18" charset="0"/>
                        </a:rPr>
                        <a:t> iš 44</a:t>
                      </a:r>
                    </a:p>
                  </a:txBody>
                  <a:tcPr/>
                </a:tc>
                <a:extLst>
                  <a:ext uri="{0D108BD9-81ED-4DB2-BD59-A6C34878D82A}">
                    <a16:rowId xmlns:a16="http://schemas.microsoft.com/office/drawing/2014/main" val="1148496837"/>
                  </a:ext>
                </a:extLst>
              </a:tr>
              <a:tr h="370840">
                <a:tc>
                  <a:txBody>
                    <a:bodyPr/>
                    <a:lstStyle/>
                    <a:p>
                      <a:pPr algn="ctr"/>
                      <a:r>
                        <a:rPr lang="lt-LT" b="1" dirty="0">
                          <a:latin typeface="Times New Roman" panose="02020603050405020304" pitchFamily="18" charset="0"/>
                          <a:cs typeface="Times New Roman" panose="02020603050405020304" pitchFamily="18" charset="0"/>
                        </a:rPr>
                        <a:t>„10x5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iš 29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14</a:t>
                      </a:r>
                      <a:r>
                        <a:rPr lang="lt-LT" dirty="0">
                          <a:solidFill>
                            <a:schemeClr val="tx1"/>
                          </a:solidFill>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13</a:t>
                      </a:r>
                      <a:r>
                        <a:rPr lang="lt-LT" dirty="0">
                          <a:solidFill>
                            <a:schemeClr val="tx1"/>
                          </a:solidFill>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6</a:t>
                      </a:r>
                      <a:r>
                        <a:rPr lang="lt-LT" dirty="0">
                          <a:solidFill>
                            <a:schemeClr val="tx1"/>
                          </a:solidFill>
                          <a:latin typeface="Times New Roman" panose="02020603050405020304" pitchFamily="18" charset="0"/>
                          <a:cs typeface="Times New Roman" panose="02020603050405020304" pitchFamily="18" charset="0"/>
                        </a:rPr>
                        <a:t> iš 51</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solidFill>
                            <a:schemeClr val="tx1"/>
                          </a:solidFill>
                          <a:latin typeface="Times New Roman" panose="02020603050405020304" pitchFamily="18" charset="0"/>
                          <a:cs typeface="Times New Roman" panose="02020603050405020304" pitchFamily="18" charset="0"/>
                        </a:rPr>
                        <a:t> iš 44</a:t>
                      </a:r>
                    </a:p>
                  </a:txBody>
                  <a:tcPr/>
                </a:tc>
                <a:extLst>
                  <a:ext uri="{0D108BD9-81ED-4DB2-BD59-A6C34878D82A}">
                    <a16:rowId xmlns:a16="http://schemas.microsoft.com/office/drawing/2014/main" val="2308197546"/>
                  </a:ext>
                </a:extLst>
              </a:tr>
              <a:tr h="370840">
                <a:tc>
                  <a:txBody>
                    <a:bodyPr/>
                    <a:lstStyle/>
                    <a:p>
                      <a:pPr algn="ctr"/>
                      <a:r>
                        <a:rPr lang="lt-LT" b="1" dirty="0">
                          <a:latin typeface="Times New Roman" panose="02020603050405020304" pitchFamily="18" charset="0"/>
                          <a:cs typeface="Times New Roman" panose="02020603050405020304" pitchFamily="18" charset="0"/>
                        </a:rPr>
                        <a:t>„20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iš 29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13</a:t>
                      </a:r>
                      <a:r>
                        <a:rPr lang="lt-LT" dirty="0">
                          <a:solidFill>
                            <a:schemeClr val="tx1"/>
                          </a:solidFill>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a:t>
                      </a:r>
                      <a:r>
                        <a:rPr lang="lt-LT" dirty="0">
                          <a:solidFill>
                            <a:schemeClr val="tx1"/>
                          </a:solidFill>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12</a:t>
                      </a:r>
                      <a:r>
                        <a:rPr lang="lt-LT" dirty="0">
                          <a:solidFill>
                            <a:schemeClr val="tx1"/>
                          </a:solidFill>
                          <a:latin typeface="Times New Roman" panose="02020603050405020304" pitchFamily="18" charset="0"/>
                          <a:cs typeface="Times New Roman" panose="02020603050405020304" pitchFamily="18" charset="0"/>
                        </a:rPr>
                        <a:t> iš 51</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solidFill>
                            <a:schemeClr val="tx1"/>
                          </a:solidFill>
                          <a:latin typeface="Times New Roman" panose="02020603050405020304" pitchFamily="18" charset="0"/>
                          <a:cs typeface="Times New Roman" panose="02020603050405020304" pitchFamily="18" charset="0"/>
                        </a:rPr>
                        <a:t> iš 44</a:t>
                      </a:r>
                    </a:p>
                  </a:txBody>
                  <a:tcPr/>
                </a:tc>
                <a:extLst>
                  <a:ext uri="{0D108BD9-81ED-4DB2-BD59-A6C34878D82A}">
                    <a16:rowId xmlns:a16="http://schemas.microsoft.com/office/drawing/2014/main" val="1507672796"/>
                  </a:ext>
                </a:extLst>
              </a:tr>
            </a:tbl>
          </a:graphicData>
        </a:graphic>
      </p:graphicFrame>
      <p:sp>
        <p:nvSpPr>
          <p:cNvPr id="6" name="TextBox 5">
            <a:extLst>
              <a:ext uri="{FF2B5EF4-FFF2-40B4-BE49-F238E27FC236}">
                <a16:creationId xmlns:a16="http://schemas.microsoft.com/office/drawing/2014/main" id="{2D0A46EB-E639-374F-22AD-228312E62E20}"/>
              </a:ext>
            </a:extLst>
          </p:cNvPr>
          <p:cNvSpPr txBox="1"/>
          <p:nvPr/>
        </p:nvSpPr>
        <p:spPr>
          <a:xfrm>
            <a:off x="1251751" y="1737360"/>
            <a:ext cx="9903929" cy="461665"/>
          </a:xfrm>
          <a:prstGeom prst="rect">
            <a:avLst/>
          </a:prstGeom>
          <a:noFill/>
        </p:spPr>
        <p:txBody>
          <a:bodyPr wrap="square">
            <a:spAutoFit/>
          </a:bodyPr>
          <a:lstStyle/>
          <a:p>
            <a:pPr marL="0" marR="0" lvl="0" indent="0" algn="l"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Mergaičių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skaičius, kurios atliko testus ir pateko į sveikatos rizikos zoną. </a:t>
            </a:r>
          </a:p>
        </p:txBody>
      </p:sp>
    </p:spTree>
    <p:extLst>
      <p:ext uri="{BB962C8B-B14F-4D97-AF65-F5344CB8AC3E}">
        <p14:creationId xmlns:p14="http://schemas.microsoft.com/office/powerpoint/2010/main" val="24252015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EB871D4-1DB3-FF52-B859-2E3BD7222CE2}"/>
              </a:ext>
            </a:extLst>
          </p:cNvPr>
          <p:cNvSpPr>
            <a:spLocks noGrp="1"/>
          </p:cNvSpPr>
          <p:nvPr>
            <p:ph type="title"/>
          </p:nvPr>
        </p:nvSpPr>
        <p:spPr/>
        <p:txBody>
          <a:bodyPr>
            <a:normAutofit/>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Rekomendacijos (I)</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35986A01-3C0A-F8BE-A895-3F11964D408E}"/>
              </a:ext>
            </a:extLst>
          </p:cNvPr>
          <p:cNvSpPr>
            <a:spLocks noGrp="1"/>
          </p:cNvSpPr>
          <p:nvPr>
            <p:ph idx="1"/>
          </p:nvPr>
        </p:nvSpPr>
        <p:spPr/>
        <p:txBody>
          <a:bodyPr>
            <a:normAutofit lnSpcReduction="10000"/>
          </a:bodyPr>
          <a:lstStyle/>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Mokinių, besimokančių pagal pradinio ugdymo programas, fiziniam pajėgumui ugdyti rekomenduojama naudoti kuo daugiau judriųjų žaidimų bei įvairių fizines ypatybes ugdančių pratimų.</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Siekiant gerinti savo fizinį pajėgumą, mokiniams rekomenduojama per dieną ne mažiau kaip 60 minučių užsiimti vidutinio intensyvumo (kai sušylama ir pradedama prakaituoti, kvėpavimas tampa greitesnis bei gilesnis, padidėja širdies susitraukimų dažnis, bet dar sugebama be didelių pastangų ilgai kalbėtis tarpusavyje) ar didelio intensyvumo (kai intensyviai prakaituojama, pasidaro daug sunkiau kvėpuoti, reikšmingai padidėja širdies susitraukimų dažnis, tampa sunku ilgiau kalbėtis) fizine veikla. </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Kaulų ir raumenų sistemą stiprinantys pratimai turėtų būti atliekami ne rečiau kaip tris kartus per savaitę.</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Mokinių laikas, praleistas sėdint, turėtų būti kuo labiau trumpinamas.</a:t>
            </a:r>
          </a:p>
          <a:p>
            <a:endParaRPr lang="lt-LT" dirty="0"/>
          </a:p>
        </p:txBody>
      </p:sp>
    </p:spTree>
    <p:extLst>
      <p:ext uri="{BB962C8B-B14F-4D97-AF65-F5344CB8AC3E}">
        <p14:creationId xmlns:p14="http://schemas.microsoft.com/office/powerpoint/2010/main" val="19088204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727E2FA-B205-4FE1-0175-7245EF47C59E}"/>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Rekomendacijos (II)</a:t>
            </a:r>
            <a:endParaRPr lang="lt-LT" dirty="0"/>
          </a:p>
        </p:txBody>
      </p:sp>
      <p:sp>
        <p:nvSpPr>
          <p:cNvPr id="3" name="Turinio vietos rezervavimo ženklas 2">
            <a:extLst>
              <a:ext uri="{FF2B5EF4-FFF2-40B4-BE49-F238E27FC236}">
                <a16:creationId xmlns:a16="http://schemas.microsoft.com/office/drawing/2014/main" id="{A660D7D4-14CF-0997-73BB-C00E6A5C69C0}"/>
              </a:ext>
            </a:extLst>
          </p:cNvPr>
          <p:cNvSpPr>
            <a:spLocks noGrp="1"/>
          </p:cNvSpPr>
          <p:nvPr>
            <p:ph idx="1"/>
          </p:nvPr>
        </p:nvSpPr>
        <p:spPr/>
        <p:txBody>
          <a:bodyPr>
            <a:normAutofit fontScale="92500" lnSpcReduction="10000"/>
          </a:bodyPr>
          <a:lstStyle/>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sz="1800" b="0" i="0" u="none" strike="noStrike" kern="1200" cap="none" spc="0" normalizeH="0" baseline="0" noProof="0" dirty="0">
                <a:ln>
                  <a:noFill/>
                </a:ln>
                <a:solidFill>
                  <a:srgbClr val="3D3D3D"/>
                </a:solidFill>
                <a:effectLst/>
                <a:uLnTx/>
                <a:uFillTx/>
                <a:latin typeface="Gill Sans MT" panose="020B0502020104020203"/>
                <a:ea typeface="+mn-ea"/>
                <a:cs typeface="+mn-cs"/>
              </a:rPr>
              <a:t>      </a:t>
            </a: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Siekiant išvengti nuovargio, sveikatos pažeidimų, nusivylimo ir atmetimo reakcijos, fizinio aktyvumo pratybų trukmė, intensyvumas, poilsio, atsigavimo laikas ir fizinio aktyvumo pratybų tikslai turėtų būti individualizuojami priklausomai nuo mokinio sveikatos,  fizinės brandos, fizinio pajėgumo lygio, motyvacijos ir kitų veiksnių. Mokiniams turėtų būti leidžiama tobulėti kiekvienam savo greičiu, atsižvelgiant į jų individualias savybes. </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Mokant mokinį naujų judesių, reikia nurodyti jų atlikimo rezultatą, kad rezultato žinojimas aktyvintų mokinį juos atlikti geriau, t. y. efektyvintų jų išmokimą bei ugdymą. </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Mokytis naujų judesių, tobulinti jų atlikimo tikslumą, ugdyti pusiausvyrą rekomenduojama ryte, o raumenų jėgą – vakare (tokiu atveju jaučiamas mažesnis raumenų skausmas). Treniruotės greitumui ugdyti palankesnės popietiniu paros metu (tada raumenų temperatūra didesnė nei ryte), o ištvermei ugdyti palankus bet kuris paros metas.</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Ugdant mokinio fizinį pajėgumą svarbu, kad jį palaikytų kiti jam reikšmingi žmonės. Fizinio pajėgumo ugdymo metu reikėtų labiau pabrėžti judėjimo procesą nei rezultatą. </a:t>
            </a:r>
          </a:p>
          <a:p>
            <a:endParaRPr lang="lt-LT" dirty="0"/>
          </a:p>
        </p:txBody>
      </p:sp>
    </p:spTree>
    <p:extLst>
      <p:ext uri="{BB962C8B-B14F-4D97-AF65-F5344CB8AC3E}">
        <p14:creationId xmlns:p14="http://schemas.microsoft.com/office/powerpoint/2010/main" val="13176022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7668FAF-7B6A-0161-6307-06894FCA1E17}"/>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Rekomendacijos (III)</a:t>
            </a:r>
            <a:endParaRPr lang="lt-LT" dirty="0"/>
          </a:p>
        </p:txBody>
      </p:sp>
      <p:sp>
        <p:nvSpPr>
          <p:cNvPr id="3" name="Turinio vietos rezervavimo ženklas 2">
            <a:extLst>
              <a:ext uri="{FF2B5EF4-FFF2-40B4-BE49-F238E27FC236}">
                <a16:creationId xmlns:a16="http://schemas.microsoft.com/office/drawing/2014/main" id="{CDEE713C-CEFA-3344-EDA6-74C43B662B78}"/>
              </a:ext>
            </a:extLst>
          </p:cNvPr>
          <p:cNvSpPr>
            <a:spLocks noGrp="1"/>
          </p:cNvSpPr>
          <p:nvPr>
            <p:ph idx="1"/>
          </p:nvPr>
        </p:nvSpPr>
        <p:spPr>
          <a:xfrm>
            <a:off x="1097279" y="1845734"/>
            <a:ext cx="10177361" cy="4457412"/>
          </a:xfrm>
        </p:spPr>
        <p:txBody>
          <a:bodyPr>
            <a:normAutofit fontScale="92500" lnSpcReduction="20000"/>
          </a:bodyPr>
          <a:lstStyle/>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sz="1800" b="0" i="0" u="none" strike="noStrike" kern="1200" cap="none" spc="0" normalizeH="0" baseline="0" noProof="0" dirty="0">
                <a:ln>
                  <a:noFill/>
                </a:ln>
                <a:solidFill>
                  <a:srgbClr val="3D3D3D"/>
                </a:solidFill>
                <a:effectLst/>
                <a:uLnTx/>
                <a:uFillTx/>
                <a:latin typeface="Gill Sans MT" panose="020B0502020104020203"/>
                <a:ea typeface="+mn-ea"/>
                <a:cs typeface="+mn-cs"/>
              </a:rPr>
              <a:t>      </a:t>
            </a: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Ugdant mokinio fizinį pajėgumą rekomenduojama sutelkti dėmesį į pagrindinius judamuosius gebėjimus, pabrėžiant, kad fizinio pajėgumo ugdymas yra ilgalaikis, reikalauja daug laiko, treniravimosi ir kartojimo.</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Turėtų būti kompleksiškai ugdomos visos fizinės ypatybės. Nerekomenduojama treniruoti tik vieną ar kelias fizines ypatybes, pavyzdžiui, ištvermę, netreniruojant kitų, pavyzdžiui, lankstumo. </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Rekomenduojama mokyti tikslaus judesių atlikimo. </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Rekomenduojama įtraukti dvipusius judesius tada, kai vienpusiai judesiai jau yra gerai įvaldyti. </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Rekomenduojama skatinti natūralų judėjimą: karstytis, šokinėti, bėgioti gamtoje, tam skirtoje teritorijoje ir pan. (ypač pagal pradinio ugdymo programą besimokantiems mokiniams).</a:t>
            </a:r>
          </a:p>
          <a:p>
            <a:pPr marL="0" marR="0" lvl="0" indent="0" algn="just" defTabSz="457200" rtl="0" eaLnBrk="1" fontAlgn="auto" latinLnBrk="0" hangingPunct="1">
              <a:lnSpc>
                <a:spcPct val="100000"/>
              </a:lnSpc>
              <a:spcBef>
                <a:spcPct val="20000"/>
              </a:spcBef>
              <a:spcAft>
                <a:spcPts val="600"/>
              </a:spcAft>
              <a:buClr>
                <a:srgbClr val="903163"/>
              </a:buClr>
              <a:buSzPct val="92000"/>
              <a:buNone/>
              <a:tabLst/>
              <a:defRPr/>
            </a:pPr>
            <a:r>
              <a:rPr kumimoji="0" lang="lt-LT"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Raumenų jėgos ugdymo pratybų pradžioje ir pabaigoje turėtų būti atliekami apšilimo ir atvėsimo pratimai, trunkantys po 10–15 min. Prieš raumenų jėgos ugdymo pratybas nerekomenduotina kaip apšilimo atlikti statinių tempimo pratimų, nes po jų atlikti pratimus su svoriais yra pavojingiau dėl didesnės traumų tikimybės. Prieš raumenų jėgos ugdymo pratybas kaip apšilimas rekomenduojamas dinaminis tempimas</a:t>
            </a:r>
            <a:r>
              <a:rPr kumimoji="0" lang="lt-LT" sz="1800" b="0" i="0" u="none" strike="noStrike" kern="1200" cap="none" spc="0" normalizeH="0" baseline="0" noProof="0" dirty="0">
                <a:ln>
                  <a:noFill/>
                </a:ln>
                <a:solidFill>
                  <a:srgbClr val="3D3D3D"/>
                </a:solidFill>
                <a:effectLst/>
                <a:uLnTx/>
                <a:uFillTx/>
                <a:latin typeface="Gill Sans MT" panose="020B0502020104020203"/>
                <a:ea typeface="+mn-ea"/>
                <a:cs typeface="+mn-cs"/>
              </a:rPr>
              <a:t>.</a:t>
            </a:r>
          </a:p>
          <a:p>
            <a:pPr algn="just"/>
            <a:endParaRPr lang="lt-LT" dirty="0"/>
          </a:p>
        </p:txBody>
      </p:sp>
    </p:spTree>
    <p:extLst>
      <p:ext uri="{BB962C8B-B14F-4D97-AF65-F5344CB8AC3E}">
        <p14:creationId xmlns:p14="http://schemas.microsoft.com/office/powerpoint/2010/main" val="35162402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DE22B3C9-21AF-4C27-2831-F2400B665B9B}"/>
              </a:ext>
            </a:extLst>
          </p:cNvPr>
          <p:cNvSpPr>
            <a:spLocks noGrp="1"/>
          </p:cNvSpPr>
          <p:nvPr>
            <p:ph idx="4294967295"/>
          </p:nvPr>
        </p:nvSpPr>
        <p:spPr>
          <a:xfrm>
            <a:off x="713173" y="2183614"/>
            <a:ext cx="10058400" cy="4022725"/>
          </a:xfrm>
        </p:spPr>
        <p:txBody>
          <a:bodyPr/>
          <a:lstStyle/>
          <a:p>
            <a:r>
              <a:rPr lang="lt-LT" b="1" dirty="0">
                <a:solidFill>
                  <a:schemeClr val="tx1"/>
                </a:solidFill>
                <a:latin typeface="Times New Roman" panose="02020603050405020304" pitchFamily="18" charset="0"/>
                <a:cs typeface="Times New Roman" panose="02020603050405020304" pitchFamily="18" charset="0"/>
              </a:rPr>
              <a:t>MUS RASITE:</a:t>
            </a:r>
          </a:p>
          <a:p>
            <a:r>
              <a:rPr lang="lt-LT" dirty="0">
                <a:solidFill>
                  <a:schemeClr val="tx1"/>
                </a:solidFill>
                <a:latin typeface="Times New Roman" panose="02020603050405020304" pitchFamily="18" charset="0"/>
                <a:cs typeface="Times New Roman" panose="02020603050405020304" pitchFamily="18" charset="0"/>
              </a:rPr>
              <a:t>Taikos pr. 76, Klaipėda</a:t>
            </a:r>
          </a:p>
          <a:p>
            <a:r>
              <a:rPr lang="lt-LT" dirty="0">
                <a:solidFill>
                  <a:schemeClr val="tx1"/>
                </a:solidFill>
                <a:latin typeface="Times New Roman" panose="02020603050405020304" pitchFamily="18" charset="0"/>
                <a:cs typeface="Times New Roman" panose="02020603050405020304" pitchFamily="18" charset="0"/>
              </a:rPr>
              <a:t>Tel. (8 46) 234796</a:t>
            </a:r>
          </a:p>
          <a:p>
            <a:r>
              <a:rPr lang="lt-LT" dirty="0">
                <a:solidFill>
                  <a:schemeClr val="tx1"/>
                </a:solidFill>
                <a:latin typeface="Times New Roman" panose="02020603050405020304" pitchFamily="18" charset="0"/>
                <a:cs typeface="Times New Roman" panose="02020603050405020304" pitchFamily="18" charset="0"/>
              </a:rPr>
              <a:t>El. p. </a:t>
            </a:r>
            <a:r>
              <a:rPr lang="lt-LT" dirty="0" err="1">
                <a:solidFill>
                  <a:schemeClr val="tx1"/>
                </a:solidFill>
                <a:latin typeface="Times New Roman" panose="02020603050405020304" pitchFamily="18" charset="0"/>
                <a:cs typeface="Times New Roman" panose="02020603050405020304" pitchFamily="18" charset="0"/>
              </a:rPr>
              <a:t>info@sveikatosbiuras.lt</a:t>
            </a:r>
            <a:endParaRPr lang="lt-LT" dirty="0">
              <a:solidFill>
                <a:schemeClr val="tx1"/>
              </a:solidFill>
              <a:latin typeface="Times New Roman" panose="02020603050405020304" pitchFamily="18" charset="0"/>
              <a:cs typeface="Times New Roman" panose="02020603050405020304" pitchFamily="18" charset="0"/>
            </a:endParaRPr>
          </a:p>
          <a:p>
            <a:r>
              <a:rPr lang="lt-LT" dirty="0">
                <a:solidFill>
                  <a:schemeClr val="tx1"/>
                </a:solidFill>
                <a:latin typeface="Times New Roman" panose="02020603050405020304" pitchFamily="18" charset="0"/>
                <a:cs typeface="Times New Roman" panose="02020603050405020304" pitchFamily="18" charset="0"/>
              </a:rPr>
              <a:t>www.sveikatosbiuras.lt</a:t>
            </a:r>
          </a:p>
          <a:p>
            <a:r>
              <a:rPr lang="lt-LT" dirty="0">
                <a:solidFill>
                  <a:schemeClr val="tx1"/>
                </a:solidFill>
                <a:latin typeface="Times New Roman" panose="02020603050405020304" pitchFamily="18" charset="0"/>
                <a:cs typeface="Times New Roman" panose="02020603050405020304" pitchFamily="18" charset="0"/>
              </a:rPr>
              <a:t>www.facebook.com/biuras</a:t>
            </a:r>
          </a:p>
        </p:txBody>
      </p:sp>
      <p:pic>
        <p:nvPicPr>
          <p:cNvPr id="4" name="Paveikslėlis 3">
            <a:extLst>
              <a:ext uri="{FF2B5EF4-FFF2-40B4-BE49-F238E27FC236}">
                <a16:creationId xmlns:a16="http://schemas.microsoft.com/office/drawing/2014/main" id="{77087464-DC74-36C5-C5E4-FA01CC245AA1}"/>
              </a:ext>
            </a:extLst>
          </p:cNvPr>
          <p:cNvPicPr>
            <a:picLocks noChangeAspect="1"/>
          </p:cNvPicPr>
          <p:nvPr/>
        </p:nvPicPr>
        <p:blipFill>
          <a:blip r:embed="rId2"/>
          <a:stretch>
            <a:fillRect/>
          </a:stretch>
        </p:blipFill>
        <p:spPr>
          <a:xfrm>
            <a:off x="376594" y="287923"/>
            <a:ext cx="3999323" cy="902286"/>
          </a:xfrm>
          <a:prstGeom prst="rect">
            <a:avLst/>
          </a:prstGeom>
        </p:spPr>
      </p:pic>
    </p:spTree>
    <p:extLst>
      <p:ext uri="{BB962C8B-B14F-4D97-AF65-F5344CB8AC3E}">
        <p14:creationId xmlns:p14="http://schemas.microsoft.com/office/powerpoint/2010/main" val="3701918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urinio vietos rezervavimo ženklas 4">
            <a:extLst>
              <a:ext uri="{FF2B5EF4-FFF2-40B4-BE49-F238E27FC236}">
                <a16:creationId xmlns:a16="http://schemas.microsoft.com/office/drawing/2014/main" id="{902D8550-09BB-D58F-B924-70FD33D4AAAA}"/>
              </a:ext>
            </a:extLst>
          </p:cNvPr>
          <p:cNvSpPr>
            <a:spLocks noGrp="1"/>
          </p:cNvSpPr>
          <p:nvPr>
            <p:ph idx="4294967295"/>
          </p:nvPr>
        </p:nvSpPr>
        <p:spPr>
          <a:xfrm>
            <a:off x="719091" y="2236881"/>
            <a:ext cx="10706470" cy="4022725"/>
          </a:xfrm>
        </p:spPr>
        <p:txBody>
          <a:bodyPr/>
          <a:lstStyle/>
          <a:p>
            <a:pPr marL="0" marR="0" lvl="0" indent="0" algn="ctr"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5000" b="1" i="0" u="none" strike="noStrike" kern="1200" cap="all" spc="0" normalizeH="0" baseline="0" noProof="0" dirty="0">
                <a:ln>
                  <a:noFill/>
                </a:ln>
                <a:solidFill>
                  <a:srgbClr val="0070C0"/>
                </a:solidFill>
                <a:effectLst/>
                <a:uLnTx/>
                <a:uFillTx/>
                <a:latin typeface="Times New Roman" panose="02020603050405020304" pitchFamily="18" charset="0"/>
                <a:ea typeface="+mj-ea"/>
                <a:cs typeface="Times New Roman" panose="02020603050405020304" pitchFamily="18" charset="0"/>
              </a:rPr>
              <a:t>Pradinio ugdymo mokinių fizinio pajėgumo testų analizė</a:t>
            </a:r>
          </a:p>
          <a:p>
            <a:pPr marL="0" marR="0" lvl="0" indent="0" algn="l"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endParaRPr lang="lt-LT" sz="1600" cap="all" dirty="0">
              <a:solidFill>
                <a:srgbClr val="2E34D1"/>
              </a:solidFill>
              <a:latin typeface="Times New Roman" panose="02020603050405020304" pitchFamily="18" charset="0"/>
              <a:ea typeface="+mj-ea"/>
              <a:cs typeface="Times New Roman" panose="02020603050405020304" pitchFamily="18" charset="0"/>
            </a:endParaRPr>
          </a:p>
          <a:p>
            <a:pPr marL="0" marR="0" lvl="0" indent="0" algn="l"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Fizinio pajėgumo testus atliko  356 pradinio ugdymo programoje besimokantys mokiniai</a:t>
            </a:r>
          </a:p>
          <a:p>
            <a:pPr algn="ctr"/>
            <a:endParaRPr lang="lt-LT" dirty="0">
              <a:latin typeface="Times New Roman" panose="02020603050405020304" pitchFamily="18" charset="0"/>
              <a:cs typeface="Times New Roman" panose="02020603050405020304" pitchFamily="18" charset="0"/>
            </a:endParaRPr>
          </a:p>
        </p:txBody>
      </p:sp>
      <p:pic>
        <p:nvPicPr>
          <p:cNvPr id="6" name="Paveikslėlis 5">
            <a:extLst>
              <a:ext uri="{FF2B5EF4-FFF2-40B4-BE49-F238E27FC236}">
                <a16:creationId xmlns:a16="http://schemas.microsoft.com/office/drawing/2014/main" id="{34BD5146-3DBB-6DB3-BFAF-256CF1B3B2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19450" y="150920"/>
            <a:ext cx="1944129" cy="1898134"/>
          </a:xfrm>
          <a:prstGeom prst="rect">
            <a:avLst/>
          </a:prstGeom>
        </p:spPr>
      </p:pic>
    </p:spTree>
    <p:extLst>
      <p:ext uri="{BB962C8B-B14F-4D97-AF65-F5344CB8AC3E}">
        <p14:creationId xmlns:p14="http://schemas.microsoft.com/office/powerpoint/2010/main" val="3253765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D970A3D-E5F3-2FDE-CA95-6730C9DEB26C}"/>
              </a:ext>
            </a:extLst>
          </p:cNvPr>
          <p:cNvSpPr>
            <a:spLocks noGrp="1"/>
          </p:cNvSpPr>
          <p:nvPr>
            <p:ph type="title"/>
          </p:nvPr>
        </p:nvSpPr>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lt-LT" sz="2800" b="1" i="0" u="sng"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BERNIUKŲ</a:t>
            </a:r>
            <a:r>
              <a:rPr kumimoji="0" lang="lt-LT" sz="28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ŠUOLIO IŠ VIETOS Į TOLĮ (CM) TESTŲ REZULTATŲ PASISKIRSTYMAS PAGAL ZONAS PROC.</a:t>
            </a:r>
            <a:b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br>
            <a:endParaRPr lang="lt-LT"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a:extLst>
              <a:ext uri="{FF2B5EF4-FFF2-40B4-BE49-F238E27FC236}">
                <a16:creationId xmlns:a16="http://schemas.microsoft.com/office/drawing/2014/main" id="{FA4C17D8-B48C-6BEA-2FBC-7E9AC4C87ECF}"/>
              </a:ext>
            </a:extLst>
          </p:cNvPr>
          <p:cNvGraphicFramePr>
            <a:graphicFrameLocks noGrp="1"/>
          </p:cNvGraphicFramePr>
          <p:nvPr>
            <p:ph idx="1"/>
            <p:extLst>
              <p:ext uri="{D42A27DB-BD31-4B8C-83A1-F6EECF244321}">
                <p14:modId xmlns:p14="http://schemas.microsoft.com/office/powerpoint/2010/main" val="730967711"/>
              </p:ext>
            </p:extLst>
          </p:nvPr>
        </p:nvGraphicFramePr>
        <p:xfrm>
          <a:off x="1447059" y="1846264"/>
          <a:ext cx="9708303" cy="361350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596CD144-A696-E1DD-0C59-B74960EE4B7A}"/>
              </a:ext>
            </a:extLst>
          </p:cNvPr>
          <p:cNvSpPr txBox="1"/>
          <p:nvPr/>
        </p:nvSpPr>
        <p:spPr>
          <a:xfrm>
            <a:off x="506027" y="5459768"/>
            <a:ext cx="11345662"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9 metų, kurie pateko į tobulėjimo zoną – 7 metų ir kurie pateko į sveikatos rizikos zoną – 8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650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71A3F4F-FEE8-F611-3C2E-CC2B322DE0D5}"/>
              </a:ext>
            </a:extLst>
          </p:cNvPr>
          <p:cNvSpPr>
            <a:spLocks noGrp="1"/>
          </p:cNvSpPr>
          <p:nvPr>
            <p:ph type="title"/>
          </p:nvPr>
        </p:nvSpPr>
        <p:spPr>
          <a:xfrm>
            <a:off x="1096963" y="606200"/>
            <a:ext cx="10058400" cy="1450757"/>
          </a:xfrm>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lt-LT" sz="2800" b="1" i="0" u="sng"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MERGAIČIŲ</a:t>
            </a:r>
            <a:r>
              <a:rPr kumimoji="0" lang="lt-LT" sz="28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ŠUOLIO IŠ VIETOS Į TOLĮ (CM) TESTŲ REZULTATŲ PASISKIRSTYMAS PAGAL ZONAS PROC.</a:t>
            </a:r>
            <a:b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br>
            <a:endParaRPr lang="lt-LT"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a:extLst>
              <a:ext uri="{FF2B5EF4-FFF2-40B4-BE49-F238E27FC236}">
                <a16:creationId xmlns:a16="http://schemas.microsoft.com/office/drawing/2014/main" id="{BFAF6907-D0E2-0FAB-5067-59F68DE1BC3A}"/>
              </a:ext>
            </a:extLst>
          </p:cNvPr>
          <p:cNvGraphicFramePr>
            <a:graphicFrameLocks noGrp="1"/>
          </p:cNvGraphicFramePr>
          <p:nvPr>
            <p:ph idx="1"/>
            <p:extLst>
              <p:ext uri="{D42A27DB-BD31-4B8C-83A1-F6EECF244321}">
                <p14:modId xmlns:p14="http://schemas.microsoft.com/office/powerpoint/2010/main" val="147671582"/>
              </p:ext>
            </p:extLst>
          </p:nvPr>
        </p:nvGraphicFramePr>
        <p:xfrm>
          <a:off x="1376039" y="1846263"/>
          <a:ext cx="9779324" cy="385320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5D5FC7EE-50DA-66AF-36CB-1A3D26D47341}"/>
              </a:ext>
            </a:extLst>
          </p:cNvPr>
          <p:cNvSpPr txBox="1"/>
          <p:nvPr/>
        </p:nvSpPr>
        <p:spPr>
          <a:xfrm>
            <a:off x="807867" y="5699464"/>
            <a:ext cx="10875146" cy="646331"/>
          </a:xfrm>
          <a:prstGeom prst="rect">
            <a:avLst/>
          </a:prstGeom>
          <a:noFill/>
        </p:spPr>
        <p:txBody>
          <a:bodyPr wrap="square" rtlCol="0">
            <a:spAutoFit/>
          </a:bodyPr>
          <a:lstStyle/>
          <a:p>
            <a:r>
              <a:rPr kumimoji="0" lang="lt-LT" sz="1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9 metų, kurios pateko į tobulėjimo zoną – 10 metų ir kurios pateko į sveikatos rizikos zoną – 7 metų.</a:t>
            </a:r>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64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68AD290-5659-4141-46B5-065391AC85D2}"/>
              </a:ext>
            </a:extLst>
          </p:cNvPr>
          <p:cNvSpPr>
            <a:spLocks noGrp="1"/>
          </p:cNvSpPr>
          <p:nvPr>
            <p:ph type="title"/>
          </p:nvPr>
        </p:nvSpPr>
        <p:spPr/>
        <p:txBody>
          <a:bodyPr>
            <a:noAutofit/>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teniso kamuoliuko metimas (m) testų rezultatų pasiskirstymas pagal zonas proc.</a:t>
            </a:r>
            <a:b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br>
            <a:endParaRPr lang="lt-LT"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9" name="Turinio vietos rezervavimo ženklas 8">
            <a:extLst>
              <a:ext uri="{FF2B5EF4-FFF2-40B4-BE49-F238E27FC236}">
                <a16:creationId xmlns:a16="http://schemas.microsoft.com/office/drawing/2014/main" id="{9E92BC27-F01A-4627-00D3-5B0A81B5FEBF}"/>
              </a:ext>
            </a:extLst>
          </p:cNvPr>
          <p:cNvGraphicFramePr>
            <a:graphicFrameLocks noGrp="1"/>
          </p:cNvGraphicFramePr>
          <p:nvPr>
            <p:ph idx="1"/>
            <p:extLst>
              <p:ext uri="{D42A27DB-BD31-4B8C-83A1-F6EECF244321}">
                <p14:modId xmlns:p14="http://schemas.microsoft.com/office/powerpoint/2010/main" val="690149520"/>
              </p:ext>
            </p:extLst>
          </p:nvPr>
        </p:nvGraphicFramePr>
        <p:xfrm>
          <a:off x="1251751" y="1846264"/>
          <a:ext cx="9903612" cy="3675648"/>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47BF60C2-80DE-904E-C0D3-0AFE82D04EFD}"/>
              </a:ext>
            </a:extLst>
          </p:cNvPr>
          <p:cNvSpPr txBox="1"/>
          <p:nvPr/>
        </p:nvSpPr>
        <p:spPr>
          <a:xfrm>
            <a:off x="621437" y="5630816"/>
            <a:ext cx="11443317" cy="707886"/>
          </a:xfrm>
          <a:prstGeom prst="rect">
            <a:avLst/>
          </a:prstGeom>
          <a:noFill/>
        </p:spPr>
        <p:txBody>
          <a:bodyPr wrap="square" rtlCol="0">
            <a:spAutoFit/>
          </a:bodyPr>
          <a:lstStyle/>
          <a:p>
            <a:r>
              <a:rPr kumimoji="0" lang="lt-LT" sz="20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9 metų, kurie pateko į tobulėjimo zoną – 8 metų ir kurie pateko į sveikatos rizikos zoną – 8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69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9E8D86B-FEBE-A818-0A97-9FDE8E066E88}"/>
              </a:ext>
            </a:extLst>
          </p:cNvPr>
          <p:cNvSpPr>
            <a:spLocks noGrp="1"/>
          </p:cNvSpPr>
          <p:nvPr>
            <p:ph type="title"/>
          </p:nvPr>
        </p:nvSpPr>
        <p:spPr>
          <a:xfrm>
            <a:off x="1096963" y="0"/>
            <a:ext cx="10058400" cy="1450757"/>
          </a:xfrm>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teniso kamuoliuko metimas (m) testų rezultatų pasiskirstymas pagal zonas proc</a:t>
            </a:r>
            <a:r>
              <a:rPr kumimoji="0" lang="lt-LT" sz="24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a:t>
            </a:r>
            <a:endParaRPr lang="lt-LT"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a:extLst>
              <a:ext uri="{FF2B5EF4-FFF2-40B4-BE49-F238E27FC236}">
                <a16:creationId xmlns:a16="http://schemas.microsoft.com/office/drawing/2014/main" id="{1A863C10-435F-3419-F524-EE835D5D7478}"/>
              </a:ext>
            </a:extLst>
          </p:cNvPr>
          <p:cNvGraphicFramePr>
            <a:graphicFrameLocks noGrp="1"/>
          </p:cNvGraphicFramePr>
          <p:nvPr>
            <p:ph idx="1"/>
            <p:extLst>
              <p:ext uri="{D42A27DB-BD31-4B8C-83A1-F6EECF244321}">
                <p14:modId xmlns:p14="http://schemas.microsoft.com/office/powerpoint/2010/main" val="2387761130"/>
              </p:ext>
            </p:extLst>
          </p:nvPr>
        </p:nvGraphicFramePr>
        <p:xfrm>
          <a:off x="1305017" y="1846264"/>
          <a:ext cx="9850346" cy="376442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4E2A048-AD59-6072-C35F-36DF409CDC33}"/>
              </a:ext>
            </a:extLst>
          </p:cNvPr>
          <p:cNvSpPr txBox="1"/>
          <p:nvPr/>
        </p:nvSpPr>
        <p:spPr>
          <a:xfrm>
            <a:off x="619503" y="5610688"/>
            <a:ext cx="11221374"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mergaičių, kurios pagal šį testo įvertinimą pateko į sveikatai palankaus FP zoną, yra 10 metų, kurios pateko į tobulėjimo zoną – 8 metų ir kurios pateko į sveikatos rizikos zoną – 8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154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C9FABDA-170E-E53B-CCA5-6E080086CC8C}"/>
              </a:ext>
            </a:extLst>
          </p:cNvPr>
          <p:cNvSpPr>
            <a:spLocks noGrp="1"/>
          </p:cNvSpPr>
          <p:nvPr>
            <p:ph type="title"/>
          </p:nvPr>
        </p:nvSpPr>
        <p:spPr>
          <a:xfrm>
            <a:off x="1177179" y="597321"/>
            <a:ext cx="10058400" cy="1450757"/>
          </a:xfrm>
        </p:spPr>
        <p:txBody>
          <a:bodyPr/>
          <a:lstStyle/>
          <a:p>
            <a:pPr algn="ctr"/>
            <a:r>
              <a:rPr kumimoji="0" lang="lt-LT" sz="2800" b="1" i="0" u="sng"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Berniukų</a:t>
            </a:r>
            <a:r>
              <a:rPr kumimoji="0" lang="lt-LT" sz="2800" b="1" i="0" u="none" strike="noStrike" kern="1200" cap="all" spc="0" normalizeH="0" baseline="0" noProof="0" dirty="0">
                <a:ln>
                  <a:noFill/>
                </a:ln>
                <a:solidFill>
                  <a:srgbClr val="0070C0"/>
                </a:solidFill>
                <a:effectLst/>
                <a:uLnTx/>
                <a:uFillTx/>
                <a:latin typeface="Times New Roman" panose="02020603050405020304" pitchFamily="18" charset="0"/>
                <a:cs typeface="Times New Roman" panose="02020603050405020304" pitchFamily="18" charset="0"/>
              </a:rPr>
              <a:t> 10x5 bėgimas šaudykle (s) testų rezultatų pasiskirstymas pagal zonas proc.</a:t>
            </a:r>
            <a:br>
              <a:rPr kumimoji="0" lang="lt-LT" sz="2800" b="0" i="0" u="none" strike="noStrike" kern="1200" cap="all" spc="0" normalizeH="0" baseline="0" noProof="0" dirty="0">
                <a:ln>
                  <a:noFill/>
                </a:ln>
                <a:solidFill>
                  <a:srgbClr val="2E34D1"/>
                </a:solidFill>
                <a:effectLst/>
                <a:uLnTx/>
                <a:uFillTx/>
                <a:ea typeface="+mj-ea"/>
              </a:rPr>
            </a:br>
            <a:endParaRPr lang="lt-LT" dirty="0"/>
          </a:p>
        </p:txBody>
      </p:sp>
      <p:graphicFrame>
        <p:nvGraphicFramePr>
          <p:cNvPr id="6" name="Turinio vietos rezervavimo ženklas 5">
            <a:extLst>
              <a:ext uri="{FF2B5EF4-FFF2-40B4-BE49-F238E27FC236}">
                <a16:creationId xmlns:a16="http://schemas.microsoft.com/office/drawing/2014/main" id="{744E81CD-695A-DD51-A84B-8D33DB0AE8C1}"/>
              </a:ext>
            </a:extLst>
          </p:cNvPr>
          <p:cNvGraphicFramePr>
            <a:graphicFrameLocks noGrp="1"/>
          </p:cNvGraphicFramePr>
          <p:nvPr>
            <p:ph idx="1"/>
            <p:extLst>
              <p:ext uri="{D42A27DB-BD31-4B8C-83A1-F6EECF244321}">
                <p14:modId xmlns:p14="http://schemas.microsoft.com/office/powerpoint/2010/main" val="938023259"/>
              </p:ext>
            </p:extLst>
          </p:nvPr>
        </p:nvGraphicFramePr>
        <p:xfrm>
          <a:off x="1287261" y="1846264"/>
          <a:ext cx="9868101" cy="382656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71782BA8-CF5B-BEF7-9107-550764C5D9E1}"/>
              </a:ext>
            </a:extLst>
          </p:cNvPr>
          <p:cNvSpPr txBox="1"/>
          <p:nvPr/>
        </p:nvSpPr>
        <p:spPr>
          <a:xfrm>
            <a:off x="745724" y="5672832"/>
            <a:ext cx="11034944" cy="707886"/>
          </a:xfrm>
          <a:prstGeom prst="rect">
            <a:avLst/>
          </a:prstGeom>
          <a:noFill/>
        </p:spPr>
        <p:txBody>
          <a:bodyPr wrap="square" rtlCol="0">
            <a:spAutoFit/>
          </a:bodyPr>
          <a:lstStyle/>
          <a:p>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Didžiausia dalis berniukų, kurie pagal šį testo įvertinimą pateko į sveikatai palankaus FP zoną, yra 7 metų, kurie pateko į tobulėjimo zoną – 8 metų ir kurie pateko į sveikatos rizikos zoną – 10 metų.</a:t>
            </a: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6310199"/>
      </p:ext>
    </p:extLst>
  </p:cSld>
  <p:clrMapOvr>
    <a:masterClrMapping/>
  </p:clrMapOvr>
</p:sld>
</file>

<file path=ppt/theme/theme1.xml><?xml version="1.0" encoding="utf-8"?>
<a:theme xmlns:a="http://schemas.openxmlformats.org/drawingml/2006/main" name="Retrospektyvinė">
  <a:themeElements>
    <a:clrScheme name="Retrospektyvinė">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ktyvinė">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yvinė">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1872</TotalTime>
  <Words>2668</Words>
  <Application>Microsoft Office PowerPoint</Application>
  <PresentationFormat>Plačiaekranė</PresentationFormat>
  <Paragraphs>259</Paragraphs>
  <Slides>35</Slides>
  <Notes>3</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35</vt:i4>
      </vt:variant>
    </vt:vector>
  </HeadingPairs>
  <TitlesOfParts>
    <vt:vector size="43" baseType="lpstr">
      <vt:lpstr>Calibri</vt:lpstr>
      <vt:lpstr>Calibri Light</vt:lpstr>
      <vt:lpstr>Gill Sans MT</vt:lpstr>
      <vt:lpstr>System Font Regular</vt:lpstr>
      <vt:lpstr>Times New Roman</vt:lpstr>
      <vt:lpstr>Wingdings</vt:lpstr>
      <vt:lpstr>Wingdings 2</vt:lpstr>
      <vt:lpstr>Retrospektyvinė</vt:lpstr>
      <vt:lpstr>Gedminų progimnazijos fizinio pajėgumo testavimo duomenų analizė 2025 m.m. </vt:lpstr>
      <vt:lpstr>Mokinio fizinio pajėgumo testas – užduotis, skirta nustatyti mokinio fizinio pajėgumo lygį. Mokinio fizinio pajėgumo testas – užduotis, skirta nustatyti mokinio fizinio pajėgumo lygį. Mokinių fizinio pajėgumo testai yra šie: </vt:lpstr>
      <vt:lpstr>Mokiniui atlikus fizinio pajėgumo testus, rezultatAi  priskiriami vienai iš šių fizinio pajėgumo zonų:</vt:lpstr>
      <vt:lpstr>„PowerPoint“ pateiktis</vt:lpstr>
      <vt:lpstr>BERNIUKŲ ŠUOLIO IŠ VIETOS Į TOLĮ (CM) TESTŲ REZULTATŲ PASISKIRSTYMAS PAGAL ZONAS PROC. </vt:lpstr>
      <vt:lpstr>MERGAIČIŲ ŠUOLIO IŠ VIETOS Į TOLĮ (CM) TESTŲ REZULTATŲ PASISKIRSTYMAS PAGAL ZONAS PROC. </vt:lpstr>
      <vt:lpstr>Berniukų teniso kamuoliuko metimas (m) testų rezultatų pasiskirstymas pagal zonas proc. </vt:lpstr>
      <vt:lpstr>Mergaičių teniso kamuoliuko metimas (m) testų rezultatų pasiskirstymas pagal zonas proc.</vt:lpstr>
      <vt:lpstr>Berniukų 10x5 bėgimas šaudykle (s) testų rezultatų pasiskirstymas pagal zonas proc. </vt:lpstr>
      <vt:lpstr>mergaičių 10x5 bėgimas šaudykle (s) testų rezultatų pasiskirstymas pagal zonas proc. </vt:lpstr>
      <vt:lpstr>Berniukų 6 min. bėgimas (m) testų rezultatų pasiskirstymas pagal zonas proc.</vt:lpstr>
      <vt:lpstr>mergaičių 6 min. bėgimas (m) testų rezultatų pasiskirstymas pagal zonas proc. </vt:lpstr>
      <vt:lpstr>Sveikatos rizikos zona pradinis ugdymas</vt:lpstr>
      <vt:lpstr>Sveikatos rizikos zona pradinių klasių mokinių tarpe</vt:lpstr>
      <vt:lpstr>Sveikatos rizikos zona pradinių klasių mokinių tarpe</vt:lpstr>
      <vt:lpstr>„PowerPoint“ pateiktis</vt:lpstr>
      <vt:lpstr>Berniukų „Flamingo“ (užlipimų ant buomelio skaičius/1min) testo rezultatų pasiskirstymas pagal zonas proc. </vt:lpstr>
      <vt:lpstr>MERGAIČIų „Flamingo“ (užlipimų ant buomelio skaičius/1min) testo rezultatų pasiskirstymas pagal zonas proc. </vt:lpstr>
      <vt:lpstr>Berniukų sėstis ir siekti (cm) testo rezultatų pasiskirstymas pagal zonas proc. </vt:lpstr>
      <vt:lpstr>mergaičių sėstis ir siekti (cm) testo rezultatų pasiskirstymas pagal zonas proc. </vt:lpstr>
      <vt:lpstr>Berniukų šuolis į tolį iš vietos (cm) testo rezultatų pasiskirstymas pagal zonas proc. </vt:lpstr>
      <vt:lpstr>mergaičių šuolis į tolį iš vietos (cm) testo rezultatų pasiskirstymas pagal zonas proc. </vt:lpstr>
      <vt:lpstr>Berniukų Kybojimas sulenktomis rankomis (s) testo rezultatų pasiskirstymas pagal zonas proc. </vt:lpstr>
      <vt:lpstr>mergaičių Kybojimas sulenktomis rankomis (s) testo rezultatų pasiskirstymas pagal zonas proc. </vt:lpstr>
      <vt:lpstr>Berniukų 10x5 m bėgimas šaudykle (s) testo rezultatų pasiskirstymas pagal zonas proc. </vt:lpstr>
      <vt:lpstr>mergaičių 10x5 m bėgimas šaudykle (s) testo rezultatų pasiskirstymas pagal zonas proc. </vt:lpstr>
      <vt:lpstr>Berniukų 20 m bėgimas šaudykle (min.) testo rezultatų pasiskirstymas pagal zonas proc. </vt:lpstr>
      <vt:lpstr>mergaičių 20 m bėgimas šaudykle (min.) testo rezultatų pasiskirstymas pagal zonas proc. </vt:lpstr>
      <vt:lpstr>Sveikatos rizikos zona pagrindinis ugdymas</vt:lpstr>
      <vt:lpstr>Sveikatos rizikos zona pagrindinio ugdymo  klasių mokinių tarpe </vt:lpstr>
      <vt:lpstr>Sveikatos rizikos zona pagrindinio ugdymo  klasių mokinių tarpe </vt:lpstr>
      <vt:lpstr>Rekomendacijos (I)</vt:lpstr>
      <vt:lpstr>Rekomendacijos (II)</vt:lpstr>
      <vt:lpstr>Rekomendacijos (III)</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GedminuM</dc:creator>
  <cp:lastModifiedBy>GedminuM</cp:lastModifiedBy>
  <cp:revision>62</cp:revision>
  <dcterms:created xsi:type="dcterms:W3CDTF">2025-06-03T11:17:42Z</dcterms:created>
  <dcterms:modified xsi:type="dcterms:W3CDTF">2025-06-12T06:39:14Z</dcterms:modified>
</cp:coreProperties>
</file>