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Vidutinis stilius 2 – paryškinima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108" d="100"/>
          <a:sy n="108" d="100"/>
        </p:scale>
        <p:origin x="65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0" i="0" u="none" strike="noStrike" kern="1200" cap="none" spc="50" normalizeH="0" baseline="0">
                <a:solidFill>
                  <a:schemeClr val="tx1">
                    <a:lumMod val="65000"/>
                    <a:lumOff val="35000"/>
                  </a:schemeClr>
                </a:solidFill>
                <a:latin typeface="+mj-lt"/>
                <a:ea typeface="+mj-ea"/>
                <a:cs typeface="+mj-cs"/>
              </a:defRPr>
            </a:pPr>
            <a:r>
              <a:rPr lang="lt-LT" dirty="0">
                <a:solidFill>
                  <a:schemeClr val="tx1"/>
                </a:solidFill>
                <a:latin typeface="Times New Roman" panose="02020603050405020304" pitchFamily="18" charset="0"/>
                <a:cs typeface="Times New Roman" panose="02020603050405020304" pitchFamily="18" charset="0"/>
              </a:rPr>
              <a:t>Šuolis iš vietos į tolį</a:t>
            </a:r>
          </a:p>
        </c:rich>
      </c:tx>
      <c:overlay val="0"/>
      <c:spPr>
        <a:noFill/>
        <a:ln>
          <a:noFill/>
        </a:ln>
        <a:effectLst/>
      </c:spPr>
      <c:txPr>
        <a:bodyPr rot="0" spcFirstLastPara="1" vertOverflow="ellipsis" vert="horz" wrap="square" anchor="ctr" anchorCtr="1"/>
        <a:lstStyle/>
        <a:p>
          <a:pPr>
            <a:defRPr sz="2128" b="0" i="0" u="none" strike="noStrike" kern="1200" cap="none" spc="50" normalizeH="0" baseline="0">
              <a:solidFill>
                <a:schemeClr val="tx1">
                  <a:lumMod val="65000"/>
                  <a:lumOff val="35000"/>
                </a:schemeClr>
              </a:solidFill>
              <a:latin typeface="+mj-lt"/>
              <a:ea typeface="+mj-ea"/>
              <a:cs typeface="+mj-cs"/>
            </a:defRPr>
          </a:pPr>
          <a:endParaRPr lang="lt-LT"/>
        </a:p>
      </c:txPr>
    </c:title>
    <c:autoTitleDeleted val="0"/>
    <c:plotArea>
      <c:layout/>
      <c:barChart>
        <c:barDir val="col"/>
        <c:grouping val="clustered"/>
        <c:varyColors val="0"/>
        <c:ser>
          <c:idx val="0"/>
          <c:order val="0"/>
          <c:tx>
            <c:strRef>
              <c:f>Lapas1!$B$1</c:f>
              <c:strCache>
                <c:ptCount val="1"/>
                <c:pt idx="0">
                  <c:v>Sveikatai palankaus FP zona</c:v>
                </c:pt>
              </c:strCache>
            </c:strRef>
          </c:tx>
          <c:spPr>
            <a:solidFill>
              <a:srgbClr val="00B05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7 metų</c:v>
                </c:pt>
                <c:pt idx="1">
                  <c:v>8 metų</c:v>
                </c:pt>
                <c:pt idx="2">
                  <c:v>9 metų</c:v>
                </c:pt>
                <c:pt idx="3">
                  <c:v>10 metų</c:v>
                </c:pt>
                <c:pt idx="4">
                  <c:v>11 metų</c:v>
                </c:pt>
              </c:strCache>
            </c:strRef>
          </c:cat>
          <c:val>
            <c:numRef>
              <c:f>Lapas1!$B$2:$B$6</c:f>
              <c:numCache>
                <c:formatCode>General</c:formatCode>
                <c:ptCount val="5"/>
                <c:pt idx="0">
                  <c:v>59.09</c:v>
                </c:pt>
                <c:pt idx="1">
                  <c:v>74.42</c:v>
                </c:pt>
                <c:pt idx="2">
                  <c:v>64.52</c:v>
                </c:pt>
                <c:pt idx="3">
                  <c:v>79.31</c:v>
                </c:pt>
                <c:pt idx="4">
                  <c:v>75</c:v>
                </c:pt>
              </c:numCache>
            </c:numRef>
          </c:val>
          <c:extLst>
            <c:ext xmlns:c16="http://schemas.microsoft.com/office/drawing/2014/chart" uri="{C3380CC4-5D6E-409C-BE32-E72D297353CC}">
              <c16:uniqueId val="{00000000-5B62-41C0-BB45-EE02699E8E21}"/>
            </c:ext>
          </c:extLst>
        </c:ser>
        <c:ser>
          <c:idx val="1"/>
          <c:order val="1"/>
          <c:tx>
            <c:strRef>
              <c:f>Lapas1!$C$1</c:f>
              <c:strCache>
                <c:ptCount val="1"/>
                <c:pt idx="0">
                  <c:v>Tobulėjimo zona</c:v>
                </c:pt>
              </c:strCache>
            </c:strRef>
          </c:tx>
          <c:spPr>
            <a:solidFill>
              <a:srgbClr val="FFFF0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7 metų</c:v>
                </c:pt>
                <c:pt idx="1">
                  <c:v>8 metų</c:v>
                </c:pt>
                <c:pt idx="2">
                  <c:v>9 metų</c:v>
                </c:pt>
                <c:pt idx="3">
                  <c:v>10 metų</c:v>
                </c:pt>
                <c:pt idx="4">
                  <c:v>11 metų</c:v>
                </c:pt>
              </c:strCache>
            </c:strRef>
          </c:cat>
          <c:val>
            <c:numRef>
              <c:f>Lapas1!$C$2:$C$6</c:f>
              <c:numCache>
                <c:formatCode>General</c:formatCode>
                <c:ptCount val="5"/>
                <c:pt idx="0">
                  <c:v>36.36</c:v>
                </c:pt>
                <c:pt idx="1">
                  <c:v>23.26</c:v>
                </c:pt>
                <c:pt idx="2">
                  <c:v>1.61</c:v>
                </c:pt>
                <c:pt idx="3">
                  <c:v>18.97</c:v>
                </c:pt>
                <c:pt idx="4">
                  <c:v>25.1</c:v>
                </c:pt>
              </c:numCache>
            </c:numRef>
          </c:val>
          <c:extLst>
            <c:ext xmlns:c16="http://schemas.microsoft.com/office/drawing/2014/chart" uri="{C3380CC4-5D6E-409C-BE32-E72D297353CC}">
              <c16:uniqueId val="{00000001-5B62-41C0-BB45-EE02699E8E21}"/>
            </c:ext>
          </c:extLst>
        </c:ser>
        <c:ser>
          <c:idx val="2"/>
          <c:order val="2"/>
          <c:tx>
            <c:strRef>
              <c:f>Lapas1!$D$1</c:f>
              <c:strCache>
                <c:ptCount val="1"/>
                <c:pt idx="0">
                  <c:v>Sveikatos rizikos zona</c:v>
                </c:pt>
              </c:strCache>
            </c:strRef>
          </c:tx>
          <c:spPr>
            <a:solidFill>
              <a:srgbClr val="FF000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7 metų</c:v>
                </c:pt>
                <c:pt idx="1">
                  <c:v>8 metų</c:v>
                </c:pt>
                <c:pt idx="2">
                  <c:v>9 metų</c:v>
                </c:pt>
                <c:pt idx="3">
                  <c:v>10 metų</c:v>
                </c:pt>
                <c:pt idx="4">
                  <c:v>11 metų</c:v>
                </c:pt>
              </c:strCache>
            </c:strRef>
          </c:cat>
          <c:val>
            <c:numRef>
              <c:f>Lapas1!$D$2:$D$6</c:f>
              <c:numCache>
                <c:formatCode>General</c:formatCode>
                <c:ptCount val="5"/>
                <c:pt idx="0">
                  <c:v>4.55</c:v>
                </c:pt>
                <c:pt idx="1">
                  <c:v>2.33</c:v>
                </c:pt>
                <c:pt idx="2">
                  <c:v>32.26</c:v>
                </c:pt>
                <c:pt idx="3">
                  <c:v>1.72</c:v>
                </c:pt>
                <c:pt idx="4">
                  <c:v>0</c:v>
                </c:pt>
              </c:numCache>
            </c:numRef>
          </c:val>
          <c:extLst>
            <c:ext xmlns:c16="http://schemas.microsoft.com/office/drawing/2014/chart" uri="{C3380CC4-5D6E-409C-BE32-E72D297353CC}">
              <c16:uniqueId val="{00000002-5B62-41C0-BB45-EE02699E8E21}"/>
            </c:ext>
          </c:extLst>
        </c:ser>
        <c:dLbls>
          <c:dLblPos val="outEnd"/>
          <c:showLegendKey val="0"/>
          <c:showVal val="1"/>
          <c:showCatName val="0"/>
          <c:showSerName val="0"/>
          <c:showPercent val="0"/>
          <c:showBubbleSize val="0"/>
        </c:dLbls>
        <c:gapWidth val="80"/>
        <c:overlap val="25"/>
        <c:axId val="457004632"/>
        <c:axId val="457013632"/>
      </c:barChart>
      <c:catAx>
        <c:axId val="457004632"/>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cap="none" spc="20" normalizeH="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457013632"/>
        <c:crosses val="autoZero"/>
        <c:auto val="1"/>
        <c:lblAlgn val="ctr"/>
        <c:lblOffset val="100"/>
        <c:noMultiLvlLbl val="0"/>
      </c:catAx>
      <c:valAx>
        <c:axId val="457013632"/>
        <c:scaling>
          <c:orientation val="minMax"/>
        </c:scaling>
        <c:delete val="0"/>
        <c:axPos val="l"/>
        <c:majorGridlines>
          <c:spPr>
            <a:ln w="9525" cap="flat" cmpd="sng" algn="ctr">
              <a:solidFill>
                <a:schemeClr val="tx1">
                  <a:lumMod val="5000"/>
                  <a:lumOff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spc="20" baseline="0">
                <a:solidFill>
                  <a:schemeClr val="tx1">
                    <a:lumMod val="65000"/>
                    <a:lumOff val="35000"/>
                  </a:schemeClr>
                </a:solidFill>
                <a:latin typeface="+mn-lt"/>
                <a:ea typeface="+mn-ea"/>
                <a:cs typeface="+mn-cs"/>
              </a:defRPr>
            </a:pPr>
            <a:endParaRPr lang="lt-LT"/>
          </a:p>
        </c:txPr>
        <c:crossAx val="4570046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0" i="0" u="none" strike="noStrike" kern="1200" cap="none" spc="50" normalizeH="0" baseline="0">
                <a:solidFill>
                  <a:schemeClr val="tx1"/>
                </a:solidFill>
                <a:latin typeface="Times New Roman" panose="02020603050405020304" pitchFamily="18" charset="0"/>
                <a:ea typeface="+mj-ea"/>
                <a:cs typeface="Times New Roman" panose="02020603050405020304" pitchFamily="18" charset="0"/>
              </a:defRPr>
            </a:pPr>
            <a:r>
              <a:rPr lang="lt-LT" dirty="0">
                <a:solidFill>
                  <a:schemeClr val="tx1"/>
                </a:solidFill>
                <a:latin typeface="Times New Roman" panose="02020603050405020304" pitchFamily="18" charset="0"/>
                <a:cs typeface="Times New Roman" panose="02020603050405020304" pitchFamily="18" charset="0"/>
              </a:rPr>
              <a:t>Flamingas</a:t>
            </a:r>
            <a:r>
              <a:rPr lang="lt-LT" baseline="0" dirty="0">
                <a:solidFill>
                  <a:schemeClr val="tx1"/>
                </a:solidFill>
                <a:latin typeface="Times New Roman" panose="02020603050405020304" pitchFamily="18" charset="0"/>
                <a:cs typeface="Times New Roman" panose="02020603050405020304" pitchFamily="18" charset="0"/>
              </a:rPr>
              <a:t> (užlipimų ant </a:t>
            </a:r>
            <a:r>
              <a:rPr lang="lt-LT" baseline="0" dirty="0" err="1">
                <a:solidFill>
                  <a:schemeClr val="tx1"/>
                </a:solidFill>
                <a:latin typeface="Times New Roman" panose="02020603050405020304" pitchFamily="18" charset="0"/>
                <a:cs typeface="Times New Roman" panose="02020603050405020304" pitchFamily="18" charset="0"/>
              </a:rPr>
              <a:t>buomelio</a:t>
            </a:r>
            <a:r>
              <a:rPr lang="lt-LT" baseline="0" dirty="0">
                <a:solidFill>
                  <a:schemeClr val="tx1"/>
                </a:solidFill>
                <a:latin typeface="Times New Roman" panose="02020603050405020304" pitchFamily="18" charset="0"/>
                <a:cs typeface="Times New Roman" panose="02020603050405020304" pitchFamily="18" charset="0"/>
              </a:rPr>
              <a:t> sk./1 min.).</a:t>
            </a:r>
            <a:endParaRPr lang="lt-LT"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128" b="0" i="0" u="none" strike="noStrike" kern="1200" cap="none" spc="50" normalizeH="0" baseline="0">
              <a:solidFill>
                <a:schemeClr val="tx1"/>
              </a:solidFill>
              <a:latin typeface="Times New Roman" panose="02020603050405020304" pitchFamily="18" charset="0"/>
              <a:ea typeface="+mj-ea"/>
              <a:cs typeface="Times New Roman" panose="02020603050405020304" pitchFamily="18" charset="0"/>
            </a:defRPr>
          </a:pPr>
          <a:endParaRPr lang="lt-LT"/>
        </a:p>
      </c:txPr>
    </c:title>
    <c:autoTitleDeleted val="0"/>
    <c:plotArea>
      <c:layout/>
      <c:barChart>
        <c:barDir val="col"/>
        <c:grouping val="clustered"/>
        <c:varyColors val="0"/>
        <c:ser>
          <c:idx val="0"/>
          <c:order val="0"/>
          <c:tx>
            <c:strRef>
              <c:f>Lapas1!$B$1</c:f>
              <c:strCache>
                <c:ptCount val="1"/>
                <c:pt idx="0">
                  <c:v>Sveikatai palankaus FP zona</c:v>
                </c:pt>
              </c:strCache>
            </c:strRef>
          </c:tx>
          <c:spPr>
            <a:solidFill>
              <a:srgbClr val="00B05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Lapas1!$B$2:$B$6</c:f>
              <c:numCache>
                <c:formatCode>General</c:formatCode>
                <c:ptCount val="5"/>
                <c:pt idx="0">
                  <c:v>64.62</c:v>
                </c:pt>
                <c:pt idx="1">
                  <c:v>39.39</c:v>
                </c:pt>
                <c:pt idx="2">
                  <c:v>57.35</c:v>
                </c:pt>
                <c:pt idx="3">
                  <c:v>81.36</c:v>
                </c:pt>
                <c:pt idx="4">
                  <c:v>100</c:v>
                </c:pt>
              </c:numCache>
            </c:numRef>
          </c:val>
          <c:extLst>
            <c:ext xmlns:c16="http://schemas.microsoft.com/office/drawing/2014/chart" uri="{C3380CC4-5D6E-409C-BE32-E72D297353CC}">
              <c16:uniqueId val="{00000000-B693-43A9-A805-0F90A0E6F3CD}"/>
            </c:ext>
          </c:extLst>
        </c:ser>
        <c:ser>
          <c:idx val="1"/>
          <c:order val="1"/>
          <c:tx>
            <c:strRef>
              <c:f>Lapas1!$C$1</c:f>
              <c:strCache>
                <c:ptCount val="1"/>
                <c:pt idx="0">
                  <c:v>Tobulėjimo zona</c:v>
                </c:pt>
              </c:strCache>
            </c:strRef>
          </c:tx>
          <c:spPr>
            <a:solidFill>
              <a:srgbClr val="FFFF0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Lapas1!$C$2:$C$6</c:f>
              <c:numCache>
                <c:formatCode>General</c:formatCode>
                <c:ptCount val="5"/>
                <c:pt idx="0">
                  <c:v>21.54</c:v>
                </c:pt>
                <c:pt idx="1">
                  <c:v>30.3</c:v>
                </c:pt>
                <c:pt idx="2">
                  <c:v>26.57</c:v>
                </c:pt>
                <c:pt idx="3">
                  <c:v>13.56</c:v>
                </c:pt>
                <c:pt idx="4">
                  <c:v>0</c:v>
                </c:pt>
              </c:numCache>
            </c:numRef>
          </c:val>
          <c:extLst>
            <c:ext xmlns:c16="http://schemas.microsoft.com/office/drawing/2014/chart" uri="{C3380CC4-5D6E-409C-BE32-E72D297353CC}">
              <c16:uniqueId val="{00000001-B693-43A9-A805-0F90A0E6F3CD}"/>
            </c:ext>
          </c:extLst>
        </c:ser>
        <c:ser>
          <c:idx val="2"/>
          <c:order val="2"/>
          <c:tx>
            <c:strRef>
              <c:f>Lapas1!$D$1</c:f>
              <c:strCache>
                <c:ptCount val="1"/>
                <c:pt idx="0">
                  <c:v>Sveikatos rizikos zona</c:v>
                </c:pt>
              </c:strCache>
            </c:strRef>
          </c:tx>
          <c:spPr>
            <a:solidFill>
              <a:srgbClr val="FF000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Lapas1!$D$2:$D$6</c:f>
              <c:numCache>
                <c:formatCode>General</c:formatCode>
                <c:ptCount val="5"/>
                <c:pt idx="0">
                  <c:v>13.85</c:v>
                </c:pt>
                <c:pt idx="1">
                  <c:v>30.3</c:v>
                </c:pt>
                <c:pt idx="2">
                  <c:v>16.18</c:v>
                </c:pt>
                <c:pt idx="3">
                  <c:v>5.08</c:v>
                </c:pt>
                <c:pt idx="4">
                  <c:v>0</c:v>
                </c:pt>
              </c:numCache>
            </c:numRef>
          </c:val>
          <c:extLst>
            <c:ext xmlns:c16="http://schemas.microsoft.com/office/drawing/2014/chart" uri="{C3380CC4-5D6E-409C-BE32-E72D297353CC}">
              <c16:uniqueId val="{00000002-B693-43A9-A805-0F90A0E6F3CD}"/>
            </c:ext>
          </c:extLst>
        </c:ser>
        <c:dLbls>
          <c:dLblPos val="outEnd"/>
          <c:showLegendKey val="0"/>
          <c:showVal val="1"/>
          <c:showCatName val="0"/>
          <c:showSerName val="0"/>
          <c:showPercent val="0"/>
          <c:showBubbleSize val="0"/>
        </c:dLbls>
        <c:gapWidth val="80"/>
        <c:overlap val="25"/>
        <c:axId val="464672480"/>
        <c:axId val="464670320"/>
      </c:barChart>
      <c:catAx>
        <c:axId val="464672480"/>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cap="none" spc="20" normalizeH="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464670320"/>
        <c:crosses val="autoZero"/>
        <c:auto val="1"/>
        <c:lblAlgn val="ctr"/>
        <c:lblOffset val="100"/>
        <c:noMultiLvlLbl val="0"/>
      </c:catAx>
      <c:valAx>
        <c:axId val="464670320"/>
        <c:scaling>
          <c:orientation val="minMax"/>
        </c:scaling>
        <c:delete val="0"/>
        <c:axPos val="l"/>
        <c:majorGridlines>
          <c:spPr>
            <a:ln w="9525" cap="flat" cmpd="sng" algn="ctr">
              <a:solidFill>
                <a:schemeClr val="tx1">
                  <a:lumMod val="5000"/>
                  <a:lumOff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spc="20" baseline="0">
                <a:solidFill>
                  <a:schemeClr val="tx1">
                    <a:lumMod val="65000"/>
                    <a:lumOff val="35000"/>
                  </a:schemeClr>
                </a:solidFill>
                <a:latin typeface="+mn-lt"/>
                <a:ea typeface="+mn-ea"/>
                <a:cs typeface="+mn-cs"/>
              </a:defRPr>
            </a:pPr>
            <a:endParaRPr lang="lt-LT"/>
          </a:p>
        </c:txPr>
        <c:crossAx val="4646724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0" i="0" u="none" strike="noStrike" kern="1200" cap="none" spc="50" normalizeH="0" baseline="0">
                <a:solidFill>
                  <a:schemeClr val="tx1">
                    <a:lumMod val="65000"/>
                    <a:lumOff val="35000"/>
                  </a:schemeClr>
                </a:solidFill>
                <a:latin typeface="+mj-lt"/>
                <a:ea typeface="+mj-ea"/>
                <a:cs typeface="+mj-cs"/>
              </a:defRPr>
            </a:pPr>
            <a:r>
              <a:rPr lang="lt-LT" dirty="0">
                <a:solidFill>
                  <a:schemeClr val="tx1"/>
                </a:solidFill>
                <a:latin typeface="Times New Roman" panose="02020603050405020304" pitchFamily="18" charset="0"/>
                <a:cs typeface="Times New Roman" panose="02020603050405020304" pitchFamily="18" charset="0"/>
              </a:rPr>
              <a:t>Sėstis</a:t>
            </a:r>
            <a:r>
              <a:rPr lang="lt-LT" baseline="0" dirty="0">
                <a:solidFill>
                  <a:schemeClr val="tx1"/>
                </a:solidFill>
                <a:latin typeface="Times New Roman" panose="02020603050405020304" pitchFamily="18" charset="0"/>
                <a:cs typeface="Times New Roman" panose="02020603050405020304" pitchFamily="18" charset="0"/>
              </a:rPr>
              <a:t> ir siekti (cm)</a:t>
            </a:r>
            <a:endParaRPr lang="lt-LT"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128" b="0" i="0" u="none" strike="noStrike" kern="1200" cap="none" spc="50" normalizeH="0" baseline="0">
              <a:solidFill>
                <a:schemeClr val="tx1">
                  <a:lumMod val="65000"/>
                  <a:lumOff val="35000"/>
                </a:schemeClr>
              </a:solidFill>
              <a:latin typeface="+mj-lt"/>
              <a:ea typeface="+mj-ea"/>
              <a:cs typeface="+mj-cs"/>
            </a:defRPr>
          </a:pPr>
          <a:endParaRPr lang="lt-LT"/>
        </a:p>
      </c:txPr>
    </c:title>
    <c:autoTitleDeleted val="0"/>
    <c:plotArea>
      <c:layout/>
      <c:barChart>
        <c:barDir val="col"/>
        <c:grouping val="clustered"/>
        <c:varyColors val="0"/>
        <c:ser>
          <c:idx val="0"/>
          <c:order val="0"/>
          <c:tx>
            <c:strRef>
              <c:f>Lapas1!$B$1</c:f>
              <c:strCache>
                <c:ptCount val="1"/>
                <c:pt idx="0">
                  <c:v>Sveikatai palankaus FP zona</c:v>
                </c:pt>
              </c:strCache>
            </c:strRef>
          </c:tx>
          <c:spPr>
            <a:solidFill>
              <a:srgbClr val="00B05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Lapas1!$B$2:$B$6</c:f>
              <c:numCache>
                <c:formatCode>General</c:formatCode>
                <c:ptCount val="5"/>
                <c:pt idx="0">
                  <c:v>91.07</c:v>
                </c:pt>
                <c:pt idx="1">
                  <c:v>87.23</c:v>
                </c:pt>
                <c:pt idx="2">
                  <c:v>82.81</c:v>
                </c:pt>
                <c:pt idx="3">
                  <c:v>93.22</c:v>
                </c:pt>
                <c:pt idx="4">
                  <c:v>100</c:v>
                </c:pt>
              </c:numCache>
            </c:numRef>
          </c:val>
          <c:extLst>
            <c:ext xmlns:c16="http://schemas.microsoft.com/office/drawing/2014/chart" uri="{C3380CC4-5D6E-409C-BE32-E72D297353CC}">
              <c16:uniqueId val="{00000000-37A5-4221-A7D0-1515D78F1B5E}"/>
            </c:ext>
          </c:extLst>
        </c:ser>
        <c:ser>
          <c:idx val="1"/>
          <c:order val="1"/>
          <c:tx>
            <c:strRef>
              <c:f>Lapas1!$C$1</c:f>
              <c:strCache>
                <c:ptCount val="1"/>
                <c:pt idx="0">
                  <c:v>Tobulėjimo zona</c:v>
                </c:pt>
              </c:strCache>
            </c:strRef>
          </c:tx>
          <c:spPr>
            <a:solidFill>
              <a:srgbClr val="FFFF0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Lapas1!$C$2:$C$6</c:f>
              <c:numCache>
                <c:formatCode>General</c:formatCode>
                <c:ptCount val="5"/>
                <c:pt idx="0">
                  <c:v>8.93</c:v>
                </c:pt>
                <c:pt idx="1">
                  <c:v>12.77</c:v>
                </c:pt>
                <c:pt idx="2">
                  <c:v>15.63</c:v>
                </c:pt>
                <c:pt idx="3">
                  <c:v>5.08</c:v>
                </c:pt>
                <c:pt idx="4">
                  <c:v>0</c:v>
                </c:pt>
              </c:numCache>
            </c:numRef>
          </c:val>
          <c:extLst>
            <c:ext xmlns:c16="http://schemas.microsoft.com/office/drawing/2014/chart" uri="{C3380CC4-5D6E-409C-BE32-E72D297353CC}">
              <c16:uniqueId val="{00000001-37A5-4221-A7D0-1515D78F1B5E}"/>
            </c:ext>
          </c:extLst>
        </c:ser>
        <c:ser>
          <c:idx val="2"/>
          <c:order val="2"/>
          <c:tx>
            <c:strRef>
              <c:f>Lapas1!$D$1</c:f>
              <c:strCache>
                <c:ptCount val="1"/>
                <c:pt idx="0">
                  <c:v>Sveikatos rizikos zona</c:v>
                </c:pt>
              </c:strCache>
            </c:strRef>
          </c:tx>
          <c:spPr>
            <a:solidFill>
              <a:srgbClr val="FF000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Lapas1!$D$2:$D$6</c:f>
              <c:numCache>
                <c:formatCode>General</c:formatCode>
                <c:ptCount val="5"/>
                <c:pt idx="0">
                  <c:v>0</c:v>
                </c:pt>
                <c:pt idx="1">
                  <c:v>0</c:v>
                </c:pt>
                <c:pt idx="2">
                  <c:v>1.56</c:v>
                </c:pt>
                <c:pt idx="3">
                  <c:v>1.68</c:v>
                </c:pt>
                <c:pt idx="4">
                  <c:v>0</c:v>
                </c:pt>
              </c:numCache>
            </c:numRef>
          </c:val>
          <c:extLst>
            <c:ext xmlns:c16="http://schemas.microsoft.com/office/drawing/2014/chart" uri="{C3380CC4-5D6E-409C-BE32-E72D297353CC}">
              <c16:uniqueId val="{00000002-37A5-4221-A7D0-1515D78F1B5E}"/>
            </c:ext>
          </c:extLst>
        </c:ser>
        <c:dLbls>
          <c:dLblPos val="outEnd"/>
          <c:showLegendKey val="0"/>
          <c:showVal val="1"/>
          <c:showCatName val="0"/>
          <c:showSerName val="0"/>
          <c:showPercent val="0"/>
          <c:showBubbleSize val="0"/>
        </c:dLbls>
        <c:gapWidth val="80"/>
        <c:overlap val="25"/>
        <c:axId val="432961592"/>
        <c:axId val="432959432"/>
      </c:barChart>
      <c:catAx>
        <c:axId val="432961592"/>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cap="none" spc="20" normalizeH="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432959432"/>
        <c:crosses val="autoZero"/>
        <c:auto val="1"/>
        <c:lblAlgn val="ctr"/>
        <c:lblOffset val="100"/>
        <c:noMultiLvlLbl val="0"/>
      </c:catAx>
      <c:valAx>
        <c:axId val="432959432"/>
        <c:scaling>
          <c:orientation val="minMax"/>
        </c:scaling>
        <c:delete val="0"/>
        <c:axPos val="l"/>
        <c:majorGridlines>
          <c:spPr>
            <a:ln w="9525" cap="flat" cmpd="sng" algn="ctr">
              <a:solidFill>
                <a:schemeClr val="tx1">
                  <a:lumMod val="5000"/>
                  <a:lumOff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spc="20" baseline="0">
                <a:solidFill>
                  <a:schemeClr val="tx1">
                    <a:lumMod val="65000"/>
                    <a:lumOff val="35000"/>
                  </a:schemeClr>
                </a:solidFill>
                <a:latin typeface="+mn-lt"/>
                <a:ea typeface="+mn-ea"/>
                <a:cs typeface="+mn-cs"/>
              </a:defRPr>
            </a:pPr>
            <a:endParaRPr lang="lt-LT"/>
          </a:p>
        </c:txPr>
        <c:crossAx val="4329615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0" i="0" u="none" strike="noStrike" kern="1200" cap="none" spc="50" normalizeH="0" baseline="0">
                <a:solidFill>
                  <a:schemeClr val="tx1"/>
                </a:solidFill>
                <a:latin typeface="Times New Roman" panose="02020603050405020304" pitchFamily="18" charset="0"/>
                <a:ea typeface="+mj-ea"/>
                <a:cs typeface="Times New Roman" panose="02020603050405020304" pitchFamily="18" charset="0"/>
              </a:defRPr>
            </a:pPr>
            <a:r>
              <a:rPr lang="lt-LT" dirty="0">
                <a:solidFill>
                  <a:schemeClr val="tx1"/>
                </a:solidFill>
                <a:latin typeface="Times New Roman" panose="02020603050405020304" pitchFamily="18" charset="0"/>
                <a:cs typeface="Times New Roman" panose="02020603050405020304" pitchFamily="18" charset="0"/>
              </a:rPr>
              <a:t>Sėstis</a:t>
            </a:r>
            <a:r>
              <a:rPr lang="lt-LT" baseline="0" dirty="0">
                <a:solidFill>
                  <a:schemeClr val="tx1"/>
                </a:solidFill>
                <a:latin typeface="Times New Roman" panose="02020603050405020304" pitchFamily="18" charset="0"/>
                <a:cs typeface="Times New Roman" panose="02020603050405020304" pitchFamily="18" charset="0"/>
              </a:rPr>
              <a:t> ir siekti (cm).</a:t>
            </a:r>
            <a:endParaRPr lang="lt-LT"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128" b="0" i="0" u="none" strike="noStrike" kern="1200" cap="none" spc="50" normalizeH="0" baseline="0">
              <a:solidFill>
                <a:schemeClr val="tx1"/>
              </a:solidFill>
              <a:latin typeface="Times New Roman" panose="02020603050405020304" pitchFamily="18" charset="0"/>
              <a:ea typeface="+mj-ea"/>
              <a:cs typeface="Times New Roman" panose="02020603050405020304" pitchFamily="18" charset="0"/>
            </a:defRPr>
          </a:pPr>
          <a:endParaRPr lang="lt-LT"/>
        </a:p>
      </c:txPr>
    </c:title>
    <c:autoTitleDeleted val="0"/>
    <c:plotArea>
      <c:layout/>
      <c:barChart>
        <c:barDir val="col"/>
        <c:grouping val="clustered"/>
        <c:varyColors val="0"/>
        <c:ser>
          <c:idx val="0"/>
          <c:order val="0"/>
          <c:tx>
            <c:strRef>
              <c:f>Lapas1!$B$1</c:f>
              <c:strCache>
                <c:ptCount val="1"/>
                <c:pt idx="0">
                  <c:v>Sveikatai palankaus FP zona</c:v>
                </c:pt>
              </c:strCache>
            </c:strRef>
          </c:tx>
          <c:spPr>
            <a:solidFill>
              <a:srgbClr val="00B05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Lapas1!$B$2:$B$6</c:f>
              <c:numCache>
                <c:formatCode>General</c:formatCode>
                <c:ptCount val="5"/>
                <c:pt idx="0">
                  <c:v>86.15</c:v>
                </c:pt>
                <c:pt idx="1">
                  <c:v>93.94</c:v>
                </c:pt>
                <c:pt idx="2">
                  <c:v>89.71</c:v>
                </c:pt>
                <c:pt idx="3">
                  <c:v>93.22</c:v>
                </c:pt>
                <c:pt idx="4">
                  <c:v>75</c:v>
                </c:pt>
              </c:numCache>
            </c:numRef>
          </c:val>
          <c:extLst>
            <c:ext xmlns:c16="http://schemas.microsoft.com/office/drawing/2014/chart" uri="{C3380CC4-5D6E-409C-BE32-E72D297353CC}">
              <c16:uniqueId val="{00000000-9DF9-4805-890A-688508A0DC67}"/>
            </c:ext>
          </c:extLst>
        </c:ser>
        <c:ser>
          <c:idx val="1"/>
          <c:order val="1"/>
          <c:tx>
            <c:strRef>
              <c:f>Lapas1!$C$1</c:f>
              <c:strCache>
                <c:ptCount val="1"/>
                <c:pt idx="0">
                  <c:v>Tobulėjimo zona</c:v>
                </c:pt>
              </c:strCache>
            </c:strRef>
          </c:tx>
          <c:spPr>
            <a:solidFill>
              <a:srgbClr val="FFFF0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Lapas1!$C$2:$C$6</c:f>
              <c:numCache>
                <c:formatCode>General</c:formatCode>
                <c:ptCount val="5"/>
                <c:pt idx="0">
                  <c:v>13.85</c:v>
                </c:pt>
                <c:pt idx="1">
                  <c:v>6.06</c:v>
                </c:pt>
                <c:pt idx="2">
                  <c:v>8.82</c:v>
                </c:pt>
                <c:pt idx="3">
                  <c:v>6.78</c:v>
                </c:pt>
                <c:pt idx="4">
                  <c:v>25</c:v>
                </c:pt>
              </c:numCache>
            </c:numRef>
          </c:val>
          <c:extLst>
            <c:ext xmlns:c16="http://schemas.microsoft.com/office/drawing/2014/chart" uri="{C3380CC4-5D6E-409C-BE32-E72D297353CC}">
              <c16:uniqueId val="{00000001-9DF9-4805-890A-688508A0DC67}"/>
            </c:ext>
          </c:extLst>
        </c:ser>
        <c:ser>
          <c:idx val="2"/>
          <c:order val="2"/>
          <c:tx>
            <c:strRef>
              <c:f>Lapas1!$D$1</c:f>
              <c:strCache>
                <c:ptCount val="1"/>
                <c:pt idx="0">
                  <c:v>Sveikatos rizikos zona</c:v>
                </c:pt>
              </c:strCache>
            </c:strRef>
          </c:tx>
          <c:spPr>
            <a:solidFill>
              <a:srgbClr val="FF000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Lapas1!$D$2:$D$6</c:f>
              <c:numCache>
                <c:formatCode>General</c:formatCode>
                <c:ptCount val="5"/>
                <c:pt idx="0">
                  <c:v>0</c:v>
                </c:pt>
                <c:pt idx="1">
                  <c:v>0</c:v>
                </c:pt>
                <c:pt idx="2">
                  <c:v>1.47</c:v>
                </c:pt>
                <c:pt idx="3">
                  <c:v>0</c:v>
                </c:pt>
              </c:numCache>
            </c:numRef>
          </c:val>
          <c:extLst>
            <c:ext xmlns:c16="http://schemas.microsoft.com/office/drawing/2014/chart" uri="{C3380CC4-5D6E-409C-BE32-E72D297353CC}">
              <c16:uniqueId val="{00000002-9DF9-4805-890A-688508A0DC67}"/>
            </c:ext>
          </c:extLst>
        </c:ser>
        <c:dLbls>
          <c:dLblPos val="outEnd"/>
          <c:showLegendKey val="0"/>
          <c:showVal val="1"/>
          <c:showCatName val="0"/>
          <c:showSerName val="0"/>
          <c:showPercent val="0"/>
          <c:showBubbleSize val="0"/>
        </c:dLbls>
        <c:gapWidth val="80"/>
        <c:overlap val="25"/>
        <c:axId val="63805192"/>
        <c:axId val="63800152"/>
      </c:barChart>
      <c:catAx>
        <c:axId val="63805192"/>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cap="none" spc="20" normalizeH="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63800152"/>
        <c:crosses val="autoZero"/>
        <c:auto val="1"/>
        <c:lblAlgn val="ctr"/>
        <c:lblOffset val="100"/>
        <c:noMultiLvlLbl val="0"/>
      </c:catAx>
      <c:valAx>
        <c:axId val="63800152"/>
        <c:scaling>
          <c:orientation val="minMax"/>
        </c:scaling>
        <c:delete val="0"/>
        <c:axPos val="l"/>
        <c:majorGridlines>
          <c:spPr>
            <a:ln w="9525" cap="flat" cmpd="sng" algn="ctr">
              <a:solidFill>
                <a:schemeClr val="tx1">
                  <a:lumMod val="5000"/>
                  <a:lumOff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spc="20" baseline="0">
                <a:solidFill>
                  <a:schemeClr val="tx1">
                    <a:lumMod val="65000"/>
                    <a:lumOff val="35000"/>
                  </a:schemeClr>
                </a:solidFill>
                <a:latin typeface="+mn-lt"/>
                <a:ea typeface="+mn-ea"/>
                <a:cs typeface="+mn-cs"/>
              </a:defRPr>
            </a:pPr>
            <a:endParaRPr lang="lt-LT"/>
          </a:p>
        </c:txPr>
        <c:crossAx val="638051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0" i="0" u="none" strike="noStrike" kern="1200" cap="none" spc="50" normalizeH="0" baseline="0">
                <a:solidFill>
                  <a:schemeClr val="tx1"/>
                </a:solidFill>
                <a:latin typeface="Times New Roman" panose="02020603050405020304" pitchFamily="18" charset="0"/>
                <a:ea typeface="+mj-ea"/>
                <a:cs typeface="Times New Roman" panose="02020603050405020304" pitchFamily="18" charset="0"/>
              </a:defRPr>
            </a:pPr>
            <a:r>
              <a:rPr lang="lt-LT" dirty="0">
                <a:solidFill>
                  <a:schemeClr val="tx1"/>
                </a:solidFill>
                <a:latin typeface="Times New Roman" panose="02020603050405020304" pitchFamily="18" charset="0"/>
                <a:cs typeface="Times New Roman" panose="02020603050405020304" pitchFamily="18" charset="0"/>
              </a:rPr>
              <a:t>Šuolis</a:t>
            </a:r>
            <a:r>
              <a:rPr lang="lt-LT" baseline="0" dirty="0">
                <a:solidFill>
                  <a:schemeClr val="tx1"/>
                </a:solidFill>
                <a:latin typeface="Times New Roman" panose="02020603050405020304" pitchFamily="18" charset="0"/>
                <a:cs typeface="Times New Roman" panose="02020603050405020304" pitchFamily="18" charset="0"/>
              </a:rPr>
              <a:t> į tolį iš vietos (cm).</a:t>
            </a:r>
            <a:endParaRPr lang="lt-LT"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128" b="0" i="0" u="none" strike="noStrike" kern="1200" cap="none" spc="50" normalizeH="0" baseline="0">
              <a:solidFill>
                <a:schemeClr val="tx1"/>
              </a:solidFill>
              <a:latin typeface="Times New Roman" panose="02020603050405020304" pitchFamily="18" charset="0"/>
              <a:ea typeface="+mj-ea"/>
              <a:cs typeface="Times New Roman" panose="02020603050405020304" pitchFamily="18" charset="0"/>
            </a:defRPr>
          </a:pPr>
          <a:endParaRPr lang="lt-LT"/>
        </a:p>
      </c:txPr>
    </c:title>
    <c:autoTitleDeleted val="0"/>
    <c:plotArea>
      <c:layout/>
      <c:barChart>
        <c:barDir val="col"/>
        <c:grouping val="clustered"/>
        <c:varyColors val="0"/>
        <c:ser>
          <c:idx val="0"/>
          <c:order val="0"/>
          <c:tx>
            <c:strRef>
              <c:f>Lapas1!$B$1</c:f>
              <c:strCache>
                <c:ptCount val="1"/>
                <c:pt idx="0">
                  <c:v>Sveikatai palankaus FP zona</c:v>
                </c:pt>
              </c:strCache>
            </c:strRef>
          </c:tx>
          <c:spPr>
            <a:solidFill>
              <a:srgbClr val="00B05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Lapas1!$B$2:$B$6</c:f>
              <c:numCache>
                <c:formatCode>General</c:formatCode>
                <c:ptCount val="5"/>
                <c:pt idx="0">
                  <c:v>42.86</c:v>
                </c:pt>
                <c:pt idx="1">
                  <c:v>51.06</c:v>
                </c:pt>
                <c:pt idx="2">
                  <c:v>56.25</c:v>
                </c:pt>
                <c:pt idx="3">
                  <c:v>49.15</c:v>
                </c:pt>
                <c:pt idx="4">
                  <c:v>33.33</c:v>
                </c:pt>
              </c:numCache>
            </c:numRef>
          </c:val>
          <c:extLst>
            <c:ext xmlns:c16="http://schemas.microsoft.com/office/drawing/2014/chart" uri="{C3380CC4-5D6E-409C-BE32-E72D297353CC}">
              <c16:uniqueId val="{00000000-9628-495B-B7EB-75121F68897E}"/>
            </c:ext>
          </c:extLst>
        </c:ser>
        <c:ser>
          <c:idx val="1"/>
          <c:order val="1"/>
          <c:tx>
            <c:strRef>
              <c:f>Lapas1!$C$1</c:f>
              <c:strCache>
                <c:ptCount val="1"/>
                <c:pt idx="0">
                  <c:v>Tobulėjimo zona</c:v>
                </c:pt>
              </c:strCache>
            </c:strRef>
          </c:tx>
          <c:spPr>
            <a:solidFill>
              <a:srgbClr val="FFFF0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Lapas1!$C$2:$C$6</c:f>
              <c:numCache>
                <c:formatCode>General</c:formatCode>
                <c:ptCount val="5"/>
                <c:pt idx="0">
                  <c:v>37.5</c:v>
                </c:pt>
                <c:pt idx="1">
                  <c:v>29.79</c:v>
                </c:pt>
                <c:pt idx="2">
                  <c:v>31.25</c:v>
                </c:pt>
                <c:pt idx="3">
                  <c:v>44.07</c:v>
                </c:pt>
                <c:pt idx="4">
                  <c:v>66.67</c:v>
                </c:pt>
              </c:numCache>
            </c:numRef>
          </c:val>
          <c:extLst>
            <c:ext xmlns:c16="http://schemas.microsoft.com/office/drawing/2014/chart" uri="{C3380CC4-5D6E-409C-BE32-E72D297353CC}">
              <c16:uniqueId val="{00000001-9628-495B-B7EB-75121F68897E}"/>
            </c:ext>
          </c:extLst>
        </c:ser>
        <c:ser>
          <c:idx val="2"/>
          <c:order val="2"/>
          <c:tx>
            <c:strRef>
              <c:f>Lapas1!$D$1</c:f>
              <c:strCache>
                <c:ptCount val="1"/>
                <c:pt idx="0">
                  <c:v>Sveikatos rizikos zona</c:v>
                </c:pt>
              </c:strCache>
            </c:strRef>
          </c:tx>
          <c:spPr>
            <a:solidFill>
              <a:srgbClr val="FF000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Lapas1!$D$2:$D$6</c:f>
              <c:numCache>
                <c:formatCode>General</c:formatCode>
                <c:ptCount val="5"/>
                <c:pt idx="0">
                  <c:v>19.64</c:v>
                </c:pt>
                <c:pt idx="1">
                  <c:v>19.5</c:v>
                </c:pt>
                <c:pt idx="2">
                  <c:v>12.5</c:v>
                </c:pt>
                <c:pt idx="3">
                  <c:v>6.78</c:v>
                </c:pt>
                <c:pt idx="4">
                  <c:v>0</c:v>
                </c:pt>
              </c:numCache>
            </c:numRef>
          </c:val>
          <c:extLst>
            <c:ext xmlns:c16="http://schemas.microsoft.com/office/drawing/2014/chart" uri="{C3380CC4-5D6E-409C-BE32-E72D297353CC}">
              <c16:uniqueId val="{00000002-9628-495B-B7EB-75121F68897E}"/>
            </c:ext>
          </c:extLst>
        </c:ser>
        <c:dLbls>
          <c:dLblPos val="outEnd"/>
          <c:showLegendKey val="0"/>
          <c:showVal val="1"/>
          <c:showCatName val="0"/>
          <c:showSerName val="0"/>
          <c:showPercent val="0"/>
          <c:showBubbleSize val="0"/>
        </c:dLbls>
        <c:gapWidth val="80"/>
        <c:overlap val="25"/>
        <c:axId val="63810592"/>
        <c:axId val="63801952"/>
      </c:barChart>
      <c:catAx>
        <c:axId val="63810592"/>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cap="none" spc="20" normalizeH="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63801952"/>
        <c:crosses val="autoZero"/>
        <c:auto val="1"/>
        <c:lblAlgn val="ctr"/>
        <c:lblOffset val="100"/>
        <c:noMultiLvlLbl val="0"/>
      </c:catAx>
      <c:valAx>
        <c:axId val="63801952"/>
        <c:scaling>
          <c:orientation val="minMax"/>
        </c:scaling>
        <c:delete val="0"/>
        <c:axPos val="l"/>
        <c:majorGridlines>
          <c:spPr>
            <a:ln w="9525" cap="flat" cmpd="sng" algn="ctr">
              <a:solidFill>
                <a:schemeClr val="tx1">
                  <a:lumMod val="5000"/>
                  <a:lumOff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spc="20" baseline="0">
                <a:solidFill>
                  <a:schemeClr val="tx1">
                    <a:lumMod val="65000"/>
                    <a:lumOff val="35000"/>
                  </a:schemeClr>
                </a:solidFill>
                <a:latin typeface="+mn-lt"/>
                <a:ea typeface="+mn-ea"/>
                <a:cs typeface="+mn-cs"/>
              </a:defRPr>
            </a:pPr>
            <a:endParaRPr lang="lt-LT"/>
          </a:p>
        </c:txPr>
        <c:crossAx val="638105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0" i="0" u="none" strike="noStrike" kern="1200" cap="none" spc="50" normalizeH="0" baseline="0">
                <a:solidFill>
                  <a:schemeClr val="tx1"/>
                </a:solidFill>
                <a:latin typeface="Times New Roman" panose="02020603050405020304" pitchFamily="18" charset="0"/>
                <a:ea typeface="+mj-ea"/>
                <a:cs typeface="Times New Roman" panose="02020603050405020304" pitchFamily="18" charset="0"/>
              </a:defRPr>
            </a:pPr>
            <a:r>
              <a:rPr lang="lt-LT" dirty="0">
                <a:solidFill>
                  <a:schemeClr val="tx1"/>
                </a:solidFill>
                <a:latin typeface="Times New Roman" panose="02020603050405020304" pitchFamily="18" charset="0"/>
                <a:cs typeface="Times New Roman" panose="02020603050405020304" pitchFamily="18" charset="0"/>
              </a:rPr>
              <a:t>Šuolis</a:t>
            </a:r>
            <a:r>
              <a:rPr lang="lt-LT" baseline="0" dirty="0">
                <a:solidFill>
                  <a:schemeClr val="tx1"/>
                </a:solidFill>
                <a:latin typeface="Times New Roman" panose="02020603050405020304" pitchFamily="18" charset="0"/>
                <a:cs typeface="Times New Roman" panose="02020603050405020304" pitchFamily="18" charset="0"/>
              </a:rPr>
              <a:t> į tolį iš vietos (cm).</a:t>
            </a:r>
            <a:endParaRPr lang="lt-LT"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128" b="0" i="0" u="none" strike="noStrike" kern="1200" cap="none" spc="50" normalizeH="0" baseline="0">
              <a:solidFill>
                <a:schemeClr val="tx1"/>
              </a:solidFill>
              <a:latin typeface="Times New Roman" panose="02020603050405020304" pitchFamily="18" charset="0"/>
              <a:ea typeface="+mj-ea"/>
              <a:cs typeface="Times New Roman" panose="02020603050405020304" pitchFamily="18" charset="0"/>
            </a:defRPr>
          </a:pPr>
          <a:endParaRPr lang="lt-LT"/>
        </a:p>
      </c:txPr>
    </c:title>
    <c:autoTitleDeleted val="0"/>
    <c:plotArea>
      <c:layout>
        <c:manualLayout>
          <c:layoutTarget val="inner"/>
          <c:xMode val="edge"/>
          <c:yMode val="edge"/>
          <c:x val="3.7542253241072139E-2"/>
          <c:y val="0.12558800315706392"/>
          <c:w val="0.94856885787003897"/>
          <c:h val="0.68973196030054251"/>
        </c:manualLayout>
      </c:layout>
      <c:barChart>
        <c:barDir val="col"/>
        <c:grouping val="clustered"/>
        <c:varyColors val="0"/>
        <c:ser>
          <c:idx val="0"/>
          <c:order val="0"/>
          <c:tx>
            <c:strRef>
              <c:f>Lapas1!$B$1</c:f>
              <c:strCache>
                <c:ptCount val="1"/>
                <c:pt idx="0">
                  <c:v>Sveikatai palankaus FP zona</c:v>
                </c:pt>
              </c:strCache>
            </c:strRef>
          </c:tx>
          <c:spPr>
            <a:solidFill>
              <a:srgbClr val="00B05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Lapas1!$B$2:$B$6</c:f>
              <c:numCache>
                <c:formatCode>General</c:formatCode>
                <c:ptCount val="5"/>
                <c:pt idx="0">
                  <c:v>27.69</c:v>
                </c:pt>
                <c:pt idx="1">
                  <c:v>51.52</c:v>
                </c:pt>
                <c:pt idx="2">
                  <c:v>41.18</c:v>
                </c:pt>
                <c:pt idx="3">
                  <c:v>61.02</c:v>
                </c:pt>
                <c:pt idx="4">
                  <c:v>75</c:v>
                </c:pt>
              </c:numCache>
            </c:numRef>
          </c:val>
          <c:extLst>
            <c:ext xmlns:c16="http://schemas.microsoft.com/office/drawing/2014/chart" uri="{C3380CC4-5D6E-409C-BE32-E72D297353CC}">
              <c16:uniqueId val="{00000000-926A-4586-9C41-A17B337C0816}"/>
            </c:ext>
          </c:extLst>
        </c:ser>
        <c:ser>
          <c:idx val="1"/>
          <c:order val="1"/>
          <c:tx>
            <c:strRef>
              <c:f>Lapas1!$C$1</c:f>
              <c:strCache>
                <c:ptCount val="1"/>
                <c:pt idx="0">
                  <c:v>Tobulėjimo zona</c:v>
                </c:pt>
              </c:strCache>
            </c:strRef>
          </c:tx>
          <c:spPr>
            <a:solidFill>
              <a:srgbClr val="FFFF0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Lapas1!$C$2:$C$6</c:f>
              <c:numCache>
                <c:formatCode>General</c:formatCode>
                <c:ptCount val="5"/>
                <c:pt idx="0">
                  <c:v>46.15</c:v>
                </c:pt>
                <c:pt idx="1">
                  <c:v>42.42</c:v>
                </c:pt>
                <c:pt idx="2">
                  <c:v>32.35</c:v>
                </c:pt>
                <c:pt idx="3">
                  <c:v>30.51</c:v>
                </c:pt>
                <c:pt idx="4">
                  <c:v>25</c:v>
                </c:pt>
              </c:numCache>
            </c:numRef>
          </c:val>
          <c:extLst>
            <c:ext xmlns:c16="http://schemas.microsoft.com/office/drawing/2014/chart" uri="{C3380CC4-5D6E-409C-BE32-E72D297353CC}">
              <c16:uniqueId val="{00000001-926A-4586-9C41-A17B337C0816}"/>
            </c:ext>
          </c:extLst>
        </c:ser>
        <c:ser>
          <c:idx val="2"/>
          <c:order val="2"/>
          <c:tx>
            <c:strRef>
              <c:f>Lapas1!$D$1</c:f>
              <c:strCache>
                <c:ptCount val="1"/>
                <c:pt idx="0">
                  <c:v>Sveikatos rizikos zona</c:v>
                </c:pt>
              </c:strCache>
            </c:strRef>
          </c:tx>
          <c:spPr>
            <a:solidFill>
              <a:srgbClr val="FF000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Lapas1!$D$2:$D$6</c:f>
              <c:numCache>
                <c:formatCode>General</c:formatCode>
                <c:ptCount val="5"/>
                <c:pt idx="0">
                  <c:v>26.15</c:v>
                </c:pt>
                <c:pt idx="1">
                  <c:v>6.06</c:v>
                </c:pt>
                <c:pt idx="2">
                  <c:v>26.47</c:v>
                </c:pt>
                <c:pt idx="3">
                  <c:v>8.4700000000000006</c:v>
                </c:pt>
                <c:pt idx="4">
                  <c:v>0</c:v>
                </c:pt>
              </c:numCache>
            </c:numRef>
          </c:val>
          <c:extLst>
            <c:ext xmlns:c16="http://schemas.microsoft.com/office/drawing/2014/chart" uri="{C3380CC4-5D6E-409C-BE32-E72D297353CC}">
              <c16:uniqueId val="{00000002-926A-4586-9C41-A17B337C0816}"/>
            </c:ext>
          </c:extLst>
        </c:ser>
        <c:dLbls>
          <c:dLblPos val="outEnd"/>
          <c:showLegendKey val="0"/>
          <c:showVal val="1"/>
          <c:showCatName val="0"/>
          <c:showSerName val="0"/>
          <c:showPercent val="0"/>
          <c:showBubbleSize val="0"/>
        </c:dLbls>
        <c:gapWidth val="80"/>
        <c:overlap val="25"/>
        <c:axId val="63808792"/>
        <c:axId val="63807712"/>
      </c:barChart>
      <c:catAx>
        <c:axId val="63808792"/>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cap="none" spc="20" normalizeH="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63807712"/>
        <c:crosses val="autoZero"/>
        <c:auto val="1"/>
        <c:lblAlgn val="ctr"/>
        <c:lblOffset val="100"/>
        <c:noMultiLvlLbl val="0"/>
      </c:catAx>
      <c:valAx>
        <c:axId val="63807712"/>
        <c:scaling>
          <c:orientation val="minMax"/>
        </c:scaling>
        <c:delete val="0"/>
        <c:axPos val="l"/>
        <c:majorGridlines>
          <c:spPr>
            <a:ln w="9525" cap="flat" cmpd="sng" algn="ctr">
              <a:solidFill>
                <a:schemeClr val="tx1">
                  <a:lumMod val="5000"/>
                  <a:lumOff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spc="20" baseline="0">
                <a:solidFill>
                  <a:schemeClr val="tx1">
                    <a:lumMod val="65000"/>
                    <a:lumOff val="35000"/>
                  </a:schemeClr>
                </a:solidFill>
                <a:latin typeface="+mn-lt"/>
                <a:ea typeface="+mn-ea"/>
                <a:cs typeface="+mn-cs"/>
              </a:defRPr>
            </a:pPr>
            <a:endParaRPr lang="lt-LT"/>
          </a:p>
        </c:txPr>
        <c:crossAx val="638087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0" i="0" u="none" strike="noStrike" kern="1200" cap="none" spc="50" normalizeH="0" baseline="0">
                <a:solidFill>
                  <a:schemeClr val="tx1"/>
                </a:solidFill>
                <a:latin typeface="Times New Roman" panose="02020603050405020304" pitchFamily="18" charset="0"/>
                <a:ea typeface="+mj-ea"/>
                <a:cs typeface="Times New Roman" panose="02020603050405020304" pitchFamily="18" charset="0"/>
              </a:defRPr>
            </a:pPr>
            <a:r>
              <a:rPr lang="lt-LT" dirty="0">
                <a:solidFill>
                  <a:schemeClr val="tx1"/>
                </a:solidFill>
                <a:latin typeface="Times New Roman" panose="02020603050405020304" pitchFamily="18" charset="0"/>
                <a:cs typeface="Times New Roman" panose="02020603050405020304" pitchFamily="18" charset="0"/>
              </a:rPr>
              <a:t>Kybojimas</a:t>
            </a:r>
            <a:r>
              <a:rPr lang="lt-LT" baseline="0" dirty="0">
                <a:solidFill>
                  <a:schemeClr val="tx1"/>
                </a:solidFill>
                <a:latin typeface="Times New Roman" panose="02020603050405020304" pitchFamily="18" charset="0"/>
                <a:cs typeface="Times New Roman" panose="02020603050405020304" pitchFamily="18" charset="0"/>
              </a:rPr>
              <a:t> sulenktomis rankomis (s).</a:t>
            </a:r>
            <a:endParaRPr lang="lt-LT"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128" b="0" i="0" u="none" strike="noStrike" kern="1200" cap="none" spc="50" normalizeH="0" baseline="0">
              <a:solidFill>
                <a:schemeClr val="tx1"/>
              </a:solidFill>
              <a:latin typeface="Times New Roman" panose="02020603050405020304" pitchFamily="18" charset="0"/>
              <a:ea typeface="+mj-ea"/>
              <a:cs typeface="Times New Roman" panose="02020603050405020304" pitchFamily="18" charset="0"/>
            </a:defRPr>
          </a:pPr>
          <a:endParaRPr lang="lt-LT"/>
        </a:p>
      </c:txPr>
    </c:title>
    <c:autoTitleDeleted val="0"/>
    <c:plotArea>
      <c:layout/>
      <c:barChart>
        <c:barDir val="col"/>
        <c:grouping val="clustered"/>
        <c:varyColors val="0"/>
        <c:ser>
          <c:idx val="0"/>
          <c:order val="0"/>
          <c:tx>
            <c:strRef>
              <c:f>Lapas1!$B$1</c:f>
              <c:strCache>
                <c:ptCount val="1"/>
                <c:pt idx="0">
                  <c:v>Sveikatai palankaus FP zona</c:v>
                </c:pt>
              </c:strCache>
            </c:strRef>
          </c:tx>
          <c:spPr>
            <a:solidFill>
              <a:srgbClr val="00B05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Lapas1!$B$2:$B$6</c:f>
              <c:numCache>
                <c:formatCode>General</c:formatCode>
                <c:ptCount val="5"/>
                <c:pt idx="0">
                  <c:v>33.93</c:v>
                </c:pt>
                <c:pt idx="1">
                  <c:v>38.299999999999997</c:v>
                </c:pt>
                <c:pt idx="2">
                  <c:v>48.44</c:v>
                </c:pt>
                <c:pt idx="3">
                  <c:v>50.85</c:v>
                </c:pt>
                <c:pt idx="4">
                  <c:v>16.670000000000002</c:v>
                </c:pt>
              </c:numCache>
            </c:numRef>
          </c:val>
          <c:extLst>
            <c:ext xmlns:c16="http://schemas.microsoft.com/office/drawing/2014/chart" uri="{C3380CC4-5D6E-409C-BE32-E72D297353CC}">
              <c16:uniqueId val="{00000000-51EF-4DC8-A28D-D2CCDBAD11DF}"/>
            </c:ext>
          </c:extLst>
        </c:ser>
        <c:ser>
          <c:idx val="1"/>
          <c:order val="1"/>
          <c:tx>
            <c:strRef>
              <c:f>Lapas1!$C$1</c:f>
              <c:strCache>
                <c:ptCount val="1"/>
                <c:pt idx="0">
                  <c:v>Tobulėjimo zona</c:v>
                </c:pt>
              </c:strCache>
            </c:strRef>
          </c:tx>
          <c:spPr>
            <a:solidFill>
              <a:srgbClr val="FFFF0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Lapas1!$C$2:$C$6</c:f>
              <c:numCache>
                <c:formatCode>General</c:formatCode>
                <c:ptCount val="5"/>
                <c:pt idx="0">
                  <c:v>35.71</c:v>
                </c:pt>
                <c:pt idx="1">
                  <c:v>48.94</c:v>
                </c:pt>
                <c:pt idx="2">
                  <c:v>39</c:v>
                </c:pt>
                <c:pt idx="3">
                  <c:v>42.37</c:v>
                </c:pt>
                <c:pt idx="4">
                  <c:v>66.67</c:v>
                </c:pt>
              </c:numCache>
            </c:numRef>
          </c:val>
          <c:extLst>
            <c:ext xmlns:c16="http://schemas.microsoft.com/office/drawing/2014/chart" uri="{C3380CC4-5D6E-409C-BE32-E72D297353CC}">
              <c16:uniqueId val="{00000001-51EF-4DC8-A28D-D2CCDBAD11DF}"/>
            </c:ext>
          </c:extLst>
        </c:ser>
        <c:ser>
          <c:idx val="2"/>
          <c:order val="2"/>
          <c:tx>
            <c:strRef>
              <c:f>Lapas1!$D$1</c:f>
              <c:strCache>
                <c:ptCount val="1"/>
                <c:pt idx="0">
                  <c:v>Sveikatos rizikos zona</c:v>
                </c:pt>
              </c:strCache>
            </c:strRef>
          </c:tx>
          <c:spPr>
            <a:solidFill>
              <a:srgbClr val="FF000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Lapas1!$D$2:$D$6</c:f>
              <c:numCache>
                <c:formatCode>General</c:formatCode>
                <c:ptCount val="5"/>
                <c:pt idx="0">
                  <c:v>30.36</c:v>
                </c:pt>
                <c:pt idx="1">
                  <c:v>12.77</c:v>
                </c:pt>
                <c:pt idx="2">
                  <c:v>12.5</c:v>
                </c:pt>
                <c:pt idx="3">
                  <c:v>6.78</c:v>
                </c:pt>
                <c:pt idx="4">
                  <c:v>16.670000000000002</c:v>
                </c:pt>
              </c:numCache>
            </c:numRef>
          </c:val>
          <c:extLst>
            <c:ext xmlns:c16="http://schemas.microsoft.com/office/drawing/2014/chart" uri="{C3380CC4-5D6E-409C-BE32-E72D297353CC}">
              <c16:uniqueId val="{00000002-51EF-4DC8-A28D-D2CCDBAD11DF}"/>
            </c:ext>
          </c:extLst>
        </c:ser>
        <c:dLbls>
          <c:dLblPos val="outEnd"/>
          <c:showLegendKey val="0"/>
          <c:showVal val="1"/>
          <c:showCatName val="0"/>
          <c:showSerName val="0"/>
          <c:showPercent val="0"/>
          <c:showBubbleSize val="0"/>
        </c:dLbls>
        <c:gapWidth val="80"/>
        <c:overlap val="25"/>
        <c:axId val="479605536"/>
        <c:axId val="479613096"/>
      </c:barChart>
      <c:catAx>
        <c:axId val="479605536"/>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cap="none" spc="20" normalizeH="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479613096"/>
        <c:crosses val="autoZero"/>
        <c:auto val="1"/>
        <c:lblAlgn val="ctr"/>
        <c:lblOffset val="100"/>
        <c:noMultiLvlLbl val="0"/>
      </c:catAx>
      <c:valAx>
        <c:axId val="479613096"/>
        <c:scaling>
          <c:orientation val="minMax"/>
        </c:scaling>
        <c:delete val="0"/>
        <c:axPos val="l"/>
        <c:majorGridlines>
          <c:spPr>
            <a:ln w="9525" cap="flat" cmpd="sng" algn="ctr">
              <a:solidFill>
                <a:schemeClr val="tx1">
                  <a:lumMod val="5000"/>
                  <a:lumOff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spc="20" baseline="0">
                <a:solidFill>
                  <a:schemeClr val="tx1">
                    <a:lumMod val="65000"/>
                    <a:lumOff val="35000"/>
                  </a:schemeClr>
                </a:solidFill>
                <a:latin typeface="+mn-lt"/>
                <a:ea typeface="+mn-ea"/>
                <a:cs typeface="+mn-cs"/>
              </a:defRPr>
            </a:pPr>
            <a:endParaRPr lang="lt-LT"/>
          </a:p>
        </c:txPr>
        <c:crossAx val="4796055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0" i="0" u="none" strike="noStrike" kern="1200" cap="none" spc="50" normalizeH="0" baseline="0">
                <a:solidFill>
                  <a:schemeClr val="tx1"/>
                </a:solidFill>
                <a:latin typeface="Times New Roman" panose="02020603050405020304" pitchFamily="18" charset="0"/>
                <a:ea typeface="+mj-ea"/>
                <a:cs typeface="Times New Roman" panose="02020603050405020304" pitchFamily="18" charset="0"/>
              </a:defRPr>
            </a:pPr>
            <a:r>
              <a:rPr lang="lt-LT" dirty="0">
                <a:solidFill>
                  <a:schemeClr val="tx1"/>
                </a:solidFill>
                <a:latin typeface="Times New Roman" panose="02020603050405020304" pitchFamily="18" charset="0"/>
                <a:cs typeface="Times New Roman" panose="02020603050405020304" pitchFamily="18" charset="0"/>
              </a:rPr>
              <a:t>Kybojimas</a:t>
            </a:r>
            <a:r>
              <a:rPr lang="lt-LT" baseline="0" dirty="0">
                <a:solidFill>
                  <a:schemeClr val="tx1"/>
                </a:solidFill>
                <a:latin typeface="Times New Roman" panose="02020603050405020304" pitchFamily="18" charset="0"/>
                <a:cs typeface="Times New Roman" panose="02020603050405020304" pitchFamily="18" charset="0"/>
              </a:rPr>
              <a:t> sulenktomis rankomis (s).</a:t>
            </a:r>
            <a:endParaRPr lang="lt-LT"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128" b="0" i="0" u="none" strike="noStrike" kern="1200" cap="none" spc="50" normalizeH="0" baseline="0">
              <a:solidFill>
                <a:schemeClr val="tx1"/>
              </a:solidFill>
              <a:latin typeface="Times New Roman" panose="02020603050405020304" pitchFamily="18" charset="0"/>
              <a:ea typeface="+mj-ea"/>
              <a:cs typeface="Times New Roman" panose="02020603050405020304" pitchFamily="18" charset="0"/>
            </a:defRPr>
          </a:pPr>
          <a:endParaRPr lang="lt-LT"/>
        </a:p>
      </c:txPr>
    </c:title>
    <c:autoTitleDeleted val="0"/>
    <c:plotArea>
      <c:layout/>
      <c:barChart>
        <c:barDir val="col"/>
        <c:grouping val="clustered"/>
        <c:varyColors val="0"/>
        <c:ser>
          <c:idx val="0"/>
          <c:order val="0"/>
          <c:tx>
            <c:strRef>
              <c:f>Lapas1!$B$1</c:f>
              <c:strCache>
                <c:ptCount val="1"/>
                <c:pt idx="0">
                  <c:v>Sveikatai palankaus FP zona</c:v>
                </c:pt>
              </c:strCache>
            </c:strRef>
          </c:tx>
          <c:spPr>
            <a:solidFill>
              <a:srgbClr val="00B05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Lapas1!$B$2:$B$6</c:f>
              <c:numCache>
                <c:formatCode>General</c:formatCode>
                <c:ptCount val="5"/>
                <c:pt idx="0">
                  <c:v>32.31</c:v>
                </c:pt>
                <c:pt idx="1">
                  <c:v>42.42</c:v>
                </c:pt>
                <c:pt idx="2">
                  <c:v>42.62</c:v>
                </c:pt>
                <c:pt idx="3">
                  <c:v>74.58</c:v>
                </c:pt>
                <c:pt idx="4">
                  <c:v>75</c:v>
                </c:pt>
              </c:numCache>
            </c:numRef>
          </c:val>
          <c:extLst>
            <c:ext xmlns:c16="http://schemas.microsoft.com/office/drawing/2014/chart" uri="{C3380CC4-5D6E-409C-BE32-E72D297353CC}">
              <c16:uniqueId val="{00000000-3CE1-4F8A-8BD7-5D0B39DDA6C2}"/>
            </c:ext>
          </c:extLst>
        </c:ser>
        <c:ser>
          <c:idx val="1"/>
          <c:order val="1"/>
          <c:tx>
            <c:strRef>
              <c:f>Lapas1!$C$1</c:f>
              <c:strCache>
                <c:ptCount val="1"/>
                <c:pt idx="0">
                  <c:v>Tobulėjimo zona</c:v>
                </c:pt>
              </c:strCache>
            </c:strRef>
          </c:tx>
          <c:spPr>
            <a:solidFill>
              <a:srgbClr val="FFFF0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Lapas1!$C$2:$C$6</c:f>
              <c:numCache>
                <c:formatCode>General</c:formatCode>
                <c:ptCount val="5"/>
                <c:pt idx="0">
                  <c:v>33.85</c:v>
                </c:pt>
                <c:pt idx="1">
                  <c:v>33.33</c:v>
                </c:pt>
                <c:pt idx="2">
                  <c:v>42.65</c:v>
                </c:pt>
                <c:pt idx="3">
                  <c:v>18.64</c:v>
                </c:pt>
                <c:pt idx="4">
                  <c:v>25</c:v>
                </c:pt>
              </c:numCache>
            </c:numRef>
          </c:val>
          <c:extLst>
            <c:ext xmlns:c16="http://schemas.microsoft.com/office/drawing/2014/chart" uri="{C3380CC4-5D6E-409C-BE32-E72D297353CC}">
              <c16:uniqueId val="{00000001-3CE1-4F8A-8BD7-5D0B39DDA6C2}"/>
            </c:ext>
          </c:extLst>
        </c:ser>
        <c:ser>
          <c:idx val="2"/>
          <c:order val="2"/>
          <c:tx>
            <c:strRef>
              <c:f>Lapas1!$D$1</c:f>
              <c:strCache>
                <c:ptCount val="1"/>
                <c:pt idx="0">
                  <c:v>Sveikatos rizikos zona</c:v>
                </c:pt>
              </c:strCache>
            </c:strRef>
          </c:tx>
          <c:spPr>
            <a:solidFill>
              <a:srgbClr val="FF000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Lapas1!$D$2:$D$6</c:f>
              <c:numCache>
                <c:formatCode>General</c:formatCode>
                <c:ptCount val="5"/>
                <c:pt idx="0">
                  <c:v>33.85</c:v>
                </c:pt>
                <c:pt idx="1">
                  <c:v>24.24</c:v>
                </c:pt>
                <c:pt idx="2">
                  <c:v>14.71</c:v>
                </c:pt>
                <c:pt idx="3">
                  <c:v>6.78</c:v>
                </c:pt>
                <c:pt idx="4">
                  <c:v>0</c:v>
                </c:pt>
              </c:numCache>
            </c:numRef>
          </c:val>
          <c:extLst>
            <c:ext xmlns:c16="http://schemas.microsoft.com/office/drawing/2014/chart" uri="{C3380CC4-5D6E-409C-BE32-E72D297353CC}">
              <c16:uniqueId val="{00000002-3CE1-4F8A-8BD7-5D0B39DDA6C2}"/>
            </c:ext>
          </c:extLst>
        </c:ser>
        <c:dLbls>
          <c:dLblPos val="outEnd"/>
          <c:showLegendKey val="0"/>
          <c:showVal val="1"/>
          <c:showCatName val="0"/>
          <c:showSerName val="0"/>
          <c:showPercent val="0"/>
          <c:showBubbleSize val="0"/>
        </c:dLbls>
        <c:gapWidth val="80"/>
        <c:overlap val="25"/>
        <c:axId val="438532256"/>
        <c:axId val="438536576"/>
      </c:barChart>
      <c:catAx>
        <c:axId val="438532256"/>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cap="none" spc="20" normalizeH="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438536576"/>
        <c:crosses val="autoZero"/>
        <c:auto val="1"/>
        <c:lblAlgn val="ctr"/>
        <c:lblOffset val="100"/>
        <c:noMultiLvlLbl val="0"/>
      </c:catAx>
      <c:valAx>
        <c:axId val="438536576"/>
        <c:scaling>
          <c:orientation val="minMax"/>
        </c:scaling>
        <c:delete val="0"/>
        <c:axPos val="l"/>
        <c:majorGridlines>
          <c:spPr>
            <a:ln w="9525" cap="flat" cmpd="sng" algn="ctr">
              <a:solidFill>
                <a:schemeClr val="tx1">
                  <a:lumMod val="5000"/>
                  <a:lumOff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spc="20" baseline="0">
                <a:solidFill>
                  <a:schemeClr val="tx1">
                    <a:lumMod val="65000"/>
                    <a:lumOff val="35000"/>
                  </a:schemeClr>
                </a:solidFill>
                <a:latin typeface="+mn-lt"/>
                <a:ea typeface="+mn-ea"/>
                <a:cs typeface="+mn-cs"/>
              </a:defRPr>
            </a:pPr>
            <a:endParaRPr lang="lt-LT"/>
          </a:p>
        </c:txPr>
        <c:crossAx val="4385322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0" i="0" u="none" strike="noStrike" kern="1200" cap="none" spc="50" normalizeH="0" baseline="0">
                <a:solidFill>
                  <a:schemeClr val="tx1"/>
                </a:solidFill>
                <a:latin typeface="Times New Roman" panose="02020603050405020304" pitchFamily="18" charset="0"/>
                <a:ea typeface="+mj-ea"/>
                <a:cs typeface="Times New Roman" panose="02020603050405020304" pitchFamily="18" charset="0"/>
              </a:defRPr>
            </a:pPr>
            <a:r>
              <a:rPr lang="lt-LT">
                <a:solidFill>
                  <a:schemeClr val="tx1"/>
                </a:solidFill>
                <a:latin typeface="Times New Roman" panose="02020603050405020304" pitchFamily="18" charset="0"/>
                <a:cs typeface="Times New Roman" panose="02020603050405020304" pitchFamily="18" charset="0"/>
              </a:rPr>
              <a:t>10x5 m. bėgimas šaudykle (s).</a:t>
            </a:r>
          </a:p>
        </c:rich>
      </c:tx>
      <c:overlay val="0"/>
      <c:spPr>
        <a:noFill/>
        <a:ln>
          <a:noFill/>
        </a:ln>
        <a:effectLst/>
      </c:spPr>
      <c:txPr>
        <a:bodyPr rot="0" spcFirstLastPara="1" vertOverflow="ellipsis" vert="horz" wrap="square" anchor="ctr" anchorCtr="1"/>
        <a:lstStyle/>
        <a:p>
          <a:pPr>
            <a:defRPr sz="2128" b="0" i="0" u="none" strike="noStrike" kern="1200" cap="none" spc="50" normalizeH="0" baseline="0">
              <a:solidFill>
                <a:schemeClr val="tx1"/>
              </a:solidFill>
              <a:latin typeface="Times New Roman" panose="02020603050405020304" pitchFamily="18" charset="0"/>
              <a:ea typeface="+mj-ea"/>
              <a:cs typeface="Times New Roman" panose="02020603050405020304" pitchFamily="18" charset="0"/>
            </a:defRPr>
          </a:pPr>
          <a:endParaRPr lang="lt-LT"/>
        </a:p>
      </c:txPr>
    </c:title>
    <c:autoTitleDeleted val="0"/>
    <c:plotArea>
      <c:layout/>
      <c:barChart>
        <c:barDir val="col"/>
        <c:grouping val="clustered"/>
        <c:varyColors val="0"/>
        <c:ser>
          <c:idx val="0"/>
          <c:order val="0"/>
          <c:tx>
            <c:strRef>
              <c:f>Lapas1!$B$1</c:f>
              <c:strCache>
                <c:ptCount val="1"/>
                <c:pt idx="0">
                  <c:v>Sveikatai palankaus FP zona</c:v>
                </c:pt>
              </c:strCache>
            </c:strRef>
          </c:tx>
          <c:spPr>
            <a:solidFill>
              <a:srgbClr val="00B05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Lapas1!$B$2:$B$6</c:f>
              <c:numCache>
                <c:formatCode>General</c:formatCode>
                <c:ptCount val="5"/>
                <c:pt idx="0">
                  <c:v>16.07</c:v>
                </c:pt>
                <c:pt idx="1">
                  <c:v>51.06</c:v>
                </c:pt>
                <c:pt idx="2">
                  <c:v>29.69</c:v>
                </c:pt>
                <c:pt idx="3">
                  <c:v>32.200000000000003</c:v>
                </c:pt>
                <c:pt idx="4">
                  <c:v>16.670000000000002</c:v>
                </c:pt>
              </c:numCache>
            </c:numRef>
          </c:val>
          <c:extLst>
            <c:ext xmlns:c16="http://schemas.microsoft.com/office/drawing/2014/chart" uri="{C3380CC4-5D6E-409C-BE32-E72D297353CC}">
              <c16:uniqueId val="{00000000-5144-49D7-A3E5-0F04017BCB6A}"/>
            </c:ext>
          </c:extLst>
        </c:ser>
        <c:ser>
          <c:idx val="1"/>
          <c:order val="1"/>
          <c:tx>
            <c:strRef>
              <c:f>Lapas1!$C$1</c:f>
              <c:strCache>
                <c:ptCount val="1"/>
                <c:pt idx="0">
                  <c:v>Tobulėjimo zona</c:v>
                </c:pt>
              </c:strCache>
            </c:strRef>
          </c:tx>
          <c:spPr>
            <a:solidFill>
              <a:srgbClr val="FFFF0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Lapas1!$C$2:$C$6</c:f>
              <c:numCache>
                <c:formatCode>General</c:formatCode>
                <c:ptCount val="5"/>
                <c:pt idx="0">
                  <c:v>58.93</c:v>
                </c:pt>
                <c:pt idx="1">
                  <c:v>42.55</c:v>
                </c:pt>
                <c:pt idx="2">
                  <c:v>43.75</c:v>
                </c:pt>
                <c:pt idx="3">
                  <c:v>50.85</c:v>
                </c:pt>
                <c:pt idx="4">
                  <c:v>83.33</c:v>
                </c:pt>
              </c:numCache>
            </c:numRef>
          </c:val>
          <c:extLst>
            <c:ext xmlns:c16="http://schemas.microsoft.com/office/drawing/2014/chart" uri="{C3380CC4-5D6E-409C-BE32-E72D297353CC}">
              <c16:uniqueId val="{00000001-5144-49D7-A3E5-0F04017BCB6A}"/>
            </c:ext>
          </c:extLst>
        </c:ser>
        <c:ser>
          <c:idx val="2"/>
          <c:order val="2"/>
          <c:tx>
            <c:strRef>
              <c:f>Lapas1!$D$1</c:f>
              <c:strCache>
                <c:ptCount val="1"/>
                <c:pt idx="0">
                  <c:v>Sveikats rizikos zona</c:v>
                </c:pt>
              </c:strCache>
            </c:strRef>
          </c:tx>
          <c:spPr>
            <a:solidFill>
              <a:srgbClr val="FF000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Lapas1!$D$2:$D$6</c:f>
              <c:numCache>
                <c:formatCode>General</c:formatCode>
                <c:ptCount val="5"/>
                <c:pt idx="0">
                  <c:v>25</c:v>
                </c:pt>
                <c:pt idx="1">
                  <c:v>6.38</c:v>
                </c:pt>
                <c:pt idx="2">
                  <c:v>26.56</c:v>
                </c:pt>
                <c:pt idx="3">
                  <c:v>16.95</c:v>
                </c:pt>
                <c:pt idx="4">
                  <c:v>0</c:v>
                </c:pt>
              </c:numCache>
            </c:numRef>
          </c:val>
          <c:extLst>
            <c:ext xmlns:c16="http://schemas.microsoft.com/office/drawing/2014/chart" uri="{C3380CC4-5D6E-409C-BE32-E72D297353CC}">
              <c16:uniqueId val="{00000002-5144-49D7-A3E5-0F04017BCB6A}"/>
            </c:ext>
          </c:extLst>
        </c:ser>
        <c:dLbls>
          <c:dLblPos val="outEnd"/>
          <c:showLegendKey val="0"/>
          <c:showVal val="1"/>
          <c:showCatName val="0"/>
          <c:showSerName val="0"/>
          <c:showPercent val="0"/>
          <c:showBubbleSize val="0"/>
        </c:dLbls>
        <c:gapWidth val="80"/>
        <c:overlap val="25"/>
        <c:axId val="449905424"/>
        <c:axId val="449899664"/>
      </c:barChart>
      <c:catAx>
        <c:axId val="449905424"/>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cap="none" spc="20" normalizeH="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449899664"/>
        <c:crosses val="autoZero"/>
        <c:auto val="1"/>
        <c:lblAlgn val="ctr"/>
        <c:lblOffset val="100"/>
        <c:noMultiLvlLbl val="0"/>
      </c:catAx>
      <c:valAx>
        <c:axId val="449899664"/>
        <c:scaling>
          <c:orientation val="minMax"/>
        </c:scaling>
        <c:delete val="0"/>
        <c:axPos val="l"/>
        <c:majorGridlines>
          <c:spPr>
            <a:ln w="9525" cap="flat" cmpd="sng" algn="ctr">
              <a:solidFill>
                <a:schemeClr val="tx1">
                  <a:lumMod val="5000"/>
                  <a:lumOff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spc="20" baseline="0">
                <a:solidFill>
                  <a:schemeClr val="tx1">
                    <a:lumMod val="65000"/>
                    <a:lumOff val="35000"/>
                  </a:schemeClr>
                </a:solidFill>
                <a:latin typeface="+mn-lt"/>
                <a:ea typeface="+mn-ea"/>
                <a:cs typeface="+mn-cs"/>
              </a:defRPr>
            </a:pPr>
            <a:endParaRPr lang="lt-LT"/>
          </a:p>
        </c:txPr>
        <c:crossAx val="4499054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0" i="0" u="none" strike="noStrike" kern="1200" cap="none" spc="50" normalizeH="0" baseline="0">
                <a:solidFill>
                  <a:schemeClr val="tx1"/>
                </a:solidFill>
                <a:latin typeface="Times New Roman" panose="02020603050405020304" pitchFamily="18" charset="0"/>
                <a:ea typeface="+mj-ea"/>
                <a:cs typeface="Times New Roman" panose="02020603050405020304" pitchFamily="18" charset="0"/>
              </a:defRPr>
            </a:pPr>
            <a:r>
              <a:rPr lang="lt-LT" dirty="0">
                <a:solidFill>
                  <a:schemeClr val="tx1"/>
                </a:solidFill>
                <a:latin typeface="Times New Roman" panose="02020603050405020304" pitchFamily="18" charset="0"/>
                <a:cs typeface="Times New Roman" panose="02020603050405020304" pitchFamily="18" charset="0"/>
              </a:rPr>
              <a:t>10x5</a:t>
            </a:r>
            <a:r>
              <a:rPr lang="lt-LT" baseline="0" dirty="0">
                <a:solidFill>
                  <a:schemeClr val="tx1"/>
                </a:solidFill>
                <a:latin typeface="Times New Roman" panose="02020603050405020304" pitchFamily="18" charset="0"/>
                <a:cs typeface="Times New Roman" panose="02020603050405020304" pitchFamily="18" charset="0"/>
              </a:rPr>
              <a:t> bėgimas šaudykle (s).</a:t>
            </a:r>
            <a:endParaRPr lang="lt-LT"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128" b="0" i="0" u="none" strike="noStrike" kern="1200" cap="none" spc="50" normalizeH="0" baseline="0">
              <a:solidFill>
                <a:schemeClr val="tx1"/>
              </a:solidFill>
              <a:latin typeface="Times New Roman" panose="02020603050405020304" pitchFamily="18" charset="0"/>
              <a:ea typeface="+mj-ea"/>
              <a:cs typeface="Times New Roman" panose="02020603050405020304" pitchFamily="18" charset="0"/>
            </a:defRPr>
          </a:pPr>
          <a:endParaRPr lang="lt-LT"/>
        </a:p>
      </c:txPr>
    </c:title>
    <c:autoTitleDeleted val="0"/>
    <c:plotArea>
      <c:layout/>
      <c:barChart>
        <c:barDir val="col"/>
        <c:grouping val="clustered"/>
        <c:varyColors val="0"/>
        <c:ser>
          <c:idx val="0"/>
          <c:order val="0"/>
          <c:tx>
            <c:strRef>
              <c:f>Lapas1!$B$1</c:f>
              <c:strCache>
                <c:ptCount val="1"/>
                <c:pt idx="0">
                  <c:v>Sveikatai palankaus FP zona</c:v>
                </c:pt>
              </c:strCache>
            </c:strRef>
          </c:tx>
          <c:spPr>
            <a:solidFill>
              <a:srgbClr val="00B05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Lapas1!$B$2:$B$6</c:f>
              <c:numCache>
                <c:formatCode>General</c:formatCode>
                <c:ptCount val="5"/>
                <c:pt idx="0">
                  <c:v>21.54</c:v>
                </c:pt>
                <c:pt idx="1">
                  <c:v>30.3</c:v>
                </c:pt>
                <c:pt idx="2">
                  <c:v>22.06</c:v>
                </c:pt>
                <c:pt idx="3">
                  <c:v>35.590000000000003</c:v>
                </c:pt>
                <c:pt idx="4">
                  <c:v>25</c:v>
                </c:pt>
              </c:numCache>
            </c:numRef>
          </c:val>
          <c:extLst>
            <c:ext xmlns:c16="http://schemas.microsoft.com/office/drawing/2014/chart" uri="{C3380CC4-5D6E-409C-BE32-E72D297353CC}">
              <c16:uniqueId val="{00000000-FD22-4A65-8461-50E1D0EAC719}"/>
            </c:ext>
          </c:extLst>
        </c:ser>
        <c:ser>
          <c:idx val="1"/>
          <c:order val="1"/>
          <c:tx>
            <c:strRef>
              <c:f>Lapas1!$C$1</c:f>
              <c:strCache>
                <c:ptCount val="1"/>
                <c:pt idx="0">
                  <c:v>Tobulėjimo zona</c:v>
                </c:pt>
              </c:strCache>
            </c:strRef>
          </c:tx>
          <c:spPr>
            <a:solidFill>
              <a:srgbClr val="FFFF0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Lapas1!$C$2:$C$6</c:f>
              <c:numCache>
                <c:formatCode>General</c:formatCode>
                <c:ptCount val="5"/>
                <c:pt idx="0">
                  <c:v>38.46</c:v>
                </c:pt>
                <c:pt idx="1">
                  <c:v>45.45</c:v>
                </c:pt>
                <c:pt idx="2">
                  <c:v>45.59</c:v>
                </c:pt>
                <c:pt idx="3">
                  <c:v>50.88</c:v>
                </c:pt>
                <c:pt idx="4">
                  <c:v>50</c:v>
                </c:pt>
              </c:numCache>
            </c:numRef>
          </c:val>
          <c:extLst>
            <c:ext xmlns:c16="http://schemas.microsoft.com/office/drawing/2014/chart" uri="{C3380CC4-5D6E-409C-BE32-E72D297353CC}">
              <c16:uniqueId val="{00000001-FD22-4A65-8461-50E1D0EAC719}"/>
            </c:ext>
          </c:extLst>
        </c:ser>
        <c:ser>
          <c:idx val="2"/>
          <c:order val="2"/>
          <c:tx>
            <c:strRef>
              <c:f>Lapas1!$D$1</c:f>
              <c:strCache>
                <c:ptCount val="1"/>
                <c:pt idx="0">
                  <c:v>Sveikatos rizikos zona</c:v>
                </c:pt>
              </c:strCache>
            </c:strRef>
          </c:tx>
          <c:spPr>
            <a:solidFill>
              <a:srgbClr val="FF000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Lapas1!$D$2:$D$6</c:f>
              <c:numCache>
                <c:formatCode>General</c:formatCode>
                <c:ptCount val="5"/>
                <c:pt idx="0">
                  <c:v>40</c:v>
                </c:pt>
                <c:pt idx="1">
                  <c:v>24.24</c:v>
                </c:pt>
                <c:pt idx="2">
                  <c:v>32.35</c:v>
                </c:pt>
                <c:pt idx="3">
                  <c:v>13.56</c:v>
                </c:pt>
                <c:pt idx="4">
                  <c:v>25</c:v>
                </c:pt>
              </c:numCache>
            </c:numRef>
          </c:val>
          <c:extLst>
            <c:ext xmlns:c16="http://schemas.microsoft.com/office/drawing/2014/chart" uri="{C3380CC4-5D6E-409C-BE32-E72D297353CC}">
              <c16:uniqueId val="{00000002-FD22-4A65-8461-50E1D0EAC719}"/>
            </c:ext>
          </c:extLst>
        </c:ser>
        <c:dLbls>
          <c:dLblPos val="outEnd"/>
          <c:showLegendKey val="0"/>
          <c:showVal val="1"/>
          <c:showCatName val="0"/>
          <c:showSerName val="0"/>
          <c:showPercent val="0"/>
          <c:showBubbleSize val="0"/>
        </c:dLbls>
        <c:gapWidth val="80"/>
        <c:overlap val="25"/>
        <c:axId val="449895344"/>
        <c:axId val="449900024"/>
      </c:barChart>
      <c:catAx>
        <c:axId val="449895344"/>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cap="none" spc="20" normalizeH="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449900024"/>
        <c:crosses val="autoZero"/>
        <c:auto val="1"/>
        <c:lblAlgn val="ctr"/>
        <c:lblOffset val="100"/>
        <c:noMultiLvlLbl val="0"/>
      </c:catAx>
      <c:valAx>
        <c:axId val="449900024"/>
        <c:scaling>
          <c:orientation val="minMax"/>
        </c:scaling>
        <c:delete val="0"/>
        <c:axPos val="l"/>
        <c:majorGridlines>
          <c:spPr>
            <a:ln w="9525" cap="flat" cmpd="sng" algn="ctr">
              <a:solidFill>
                <a:schemeClr val="tx1">
                  <a:lumMod val="5000"/>
                  <a:lumOff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spc="20" baseline="0">
                <a:solidFill>
                  <a:schemeClr val="tx1">
                    <a:lumMod val="65000"/>
                    <a:lumOff val="35000"/>
                  </a:schemeClr>
                </a:solidFill>
                <a:latin typeface="+mn-lt"/>
                <a:ea typeface="+mn-ea"/>
                <a:cs typeface="+mn-cs"/>
              </a:defRPr>
            </a:pPr>
            <a:endParaRPr lang="lt-LT"/>
          </a:p>
        </c:txPr>
        <c:crossAx val="4498953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0" i="0" u="none" strike="noStrike" kern="1200" cap="none" spc="50" normalizeH="0" baseline="0">
                <a:solidFill>
                  <a:schemeClr val="tx1"/>
                </a:solidFill>
                <a:latin typeface="Times New Roman" panose="02020603050405020304" pitchFamily="18" charset="0"/>
                <a:ea typeface="+mj-ea"/>
                <a:cs typeface="Times New Roman" panose="02020603050405020304" pitchFamily="18" charset="0"/>
              </a:defRPr>
            </a:pPr>
            <a:r>
              <a:rPr lang="lt-LT">
                <a:solidFill>
                  <a:schemeClr val="tx1"/>
                </a:solidFill>
                <a:latin typeface="Times New Roman" panose="02020603050405020304" pitchFamily="18" charset="0"/>
                <a:cs typeface="Times New Roman" panose="02020603050405020304" pitchFamily="18" charset="0"/>
              </a:rPr>
              <a:t>20 m. bėgimas šaudykle (min.).</a:t>
            </a:r>
          </a:p>
        </c:rich>
      </c:tx>
      <c:overlay val="0"/>
      <c:spPr>
        <a:noFill/>
        <a:ln>
          <a:noFill/>
        </a:ln>
        <a:effectLst/>
      </c:spPr>
      <c:txPr>
        <a:bodyPr rot="0" spcFirstLastPara="1" vertOverflow="ellipsis" vert="horz" wrap="square" anchor="ctr" anchorCtr="1"/>
        <a:lstStyle/>
        <a:p>
          <a:pPr>
            <a:defRPr sz="2128" b="0" i="0" u="none" strike="noStrike" kern="1200" cap="none" spc="50" normalizeH="0" baseline="0">
              <a:solidFill>
                <a:schemeClr val="tx1"/>
              </a:solidFill>
              <a:latin typeface="Times New Roman" panose="02020603050405020304" pitchFamily="18" charset="0"/>
              <a:ea typeface="+mj-ea"/>
              <a:cs typeface="Times New Roman" panose="02020603050405020304" pitchFamily="18" charset="0"/>
            </a:defRPr>
          </a:pPr>
          <a:endParaRPr lang="lt-LT"/>
        </a:p>
      </c:txPr>
    </c:title>
    <c:autoTitleDeleted val="0"/>
    <c:plotArea>
      <c:layout/>
      <c:barChart>
        <c:barDir val="col"/>
        <c:grouping val="clustered"/>
        <c:varyColors val="0"/>
        <c:ser>
          <c:idx val="0"/>
          <c:order val="0"/>
          <c:tx>
            <c:strRef>
              <c:f>Lapas1!$B$1</c:f>
              <c:strCache>
                <c:ptCount val="1"/>
                <c:pt idx="0">
                  <c:v>Sveikatai palankaus FP zona</c:v>
                </c:pt>
              </c:strCache>
            </c:strRef>
          </c:tx>
          <c:spPr>
            <a:solidFill>
              <a:srgbClr val="00B05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Lapas1!$B$2:$B$6</c:f>
              <c:numCache>
                <c:formatCode>General</c:formatCode>
                <c:ptCount val="5"/>
                <c:pt idx="0">
                  <c:v>48.21</c:v>
                </c:pt>
                <c:pt idx="1">
                  <c:v>36.17</c:v>
                </c:pt>
                <c:pt idx="2">
                  <c:v>35.94</c:v>
                </c:pt>
                <c:pt idx="3">
                  <c:v>45.76</c:v>
                </c:pt>
                <c:pt idx="4">
                  <c:v>0</c:v>
                </c:pt>
              </c:numCache>
            </c:numRef>
          </c:val>
          <c:extLst>
            <c:ext xmlns:c16="http://schemas.microsoft.com/office/drawing/2014/chart" uri="{C3380CC4-5D6E-409C-BE32-E72D297353CC}">
              <c16:uniqueId val="{00000000-BAC0-4DCF-8F2E-385D3D3CC4B3}"/>
            </c:ext>
          </c:extLst>
        </c:ser>
        <c:ser>
          <c:idx val="1"/>
          <c:order val="1"/>
          <c:tx>
            <c:strRef>
              <c:f>Lapas1!$C$1</c:f>
              <c:strCache>
                <c:ptCount val="1"/>
                <c:pt idx="0">
                  <c:v>Tobulėjimo zona</c:v>
                </c:pt>
              </c:strCache>
            </c:strRef>
          </c:tx>
          <c:spPr>
            <a:solidFill>
              <a:srgbClr val="FFFF0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Lapas1!$C$2:$C$6</c:f>
              <c:numCache>
                <c:formatCode>General</c:formatCode>
                <c:ptCount val="5"/>
                <c:pt idx="0">
                  <c:v>46.43</c:v>
                </c:pt>
                <c:pt idx="1">
                  <c:v>55.32</c:v>
                </c:pt>
                <c:pt idx="2">
                  <c:v>56.25</c:v>
                </c:pt>
                <c:pt idx="3">
                  <c:v>45.76</c:v>
                </c:pt>
                <c:pt idx="4">
                  <c:v>100</c:v>
                </c:pt>
              </c:numCache>
            </c:numRef>
          </c:val>
          <c:extLst>
            <c:ext xmlns:c16="http://schemas.microsoft.com/office/drawing/2014/chart" uri="{C3380CC4-5D6E-409C-BE32-E72D297353CC}">
              <c16:uniqueId val="{00000001-BAC0-4DCF-8F2E-385D3D3CC4B3}"/>
            </c:ext>
          </c:extLst>
        </c:ser>
        <c:ser>
          <c:idx val="2"/>
          <c:order val="2"/>
          <c:tx>
            <c:strRef>
              <c:f>Lapas1!$D$1</c:f>
              <c:strCache>
                <c:ptCount val="1"/>
                <c:pt idx="0">
                  <c:v>Sveikatos rizikos zona</c:v>
                </c:pt>
              </c:strCache>
            </c:strRef>
          </c:tx>
          <c:spPr>
            <a:solidFill>
              <a:srgbClr val="FF000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Lapas1!$D$2:$D$6</c:f>
              <c:numCache>
                <c:formatCode>General</c:formatCode>
                <c:ptCount val="5"/>
                <c:pt idx="0">
                  <c:v>5.36</c:v>
                </c:pt>
                <c:pt idx="1">
                  <c:v>8.51</c:v>
                </c:pt>
                <c:pt idx="2">
                  <c:v>7.81</c:v>
                </c:pt>
                <c:pt idx="3">
                  <c:v>8.4700000000000006</c:v>
                </c:pt>
                <c:pt idx="4">
                  <c:v>0</c:v>
                </c:pt>
              </c:numCache>
            </c:numRef>
          </c:val>
          <c:extLst>
            <c:ext xmlns:c16="http://schemas.microsoft.com/office/drawing/2014/chart" uri="{C3380CC4-5D6E-409C-BE32-E72D297353CC}">
              <c16:uniqueId val="{00000002-BAC0-4DCF-8F2E-385D3D3CC4B3}"/>
            </c:ext>
          </c:extLst>
        </c:ser>
        <c:dLbls>
          <c:dLblPos val="outEnd"/>
          <c:showLegendKey val="0"/>
          <c:showVal val="1"/>
          <c:showCatName val="0"/>
          <c:showSerName val="0"/>
          <c:showPercent val="0"/>
          <c:showBubbleSize val="0"/>
        </c:dLbls>
        <c:gapWidth val="80"/>
        <c:overlap val="25"/>
        <c:axId val="358012648"/>
        <c:axId val="358008688"/>
      </c:barChart>
      <c:catAx>
        <c:axId val="358012648"/>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cap="none" spc="20" normalizeH="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358008688"/>
        <c:crosses val="autoZero"/>
        <c:auto val="1"/>
        <c:lblAlgn val="ctr"/>
        <c:lblOffset val="100"/>
        <c:noMultiLvlLbl val="0"/>
      </c:catAx>
      <c:valAx>
        <c:axId val="358008688"/>
        <c:scaling>
          <c:orientation val="minMax"/>
        </c:scaling>
        <c:delete val="0"/>
        <c:axPos val="l"/>
        <c:majorGridlines>
          <c:spPr>
            <a:ln w="9525" cap="flat" cmpd="sng" algn="ctr">
              <a:solidFill>
                <a:schemeClr val="tx1">
                  <a:lumMod val="5000"/>
                  <a:lumOff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spc="20" baseline="0">
                <a:solidFill>
                  <a:schemeClr val="tx1">
                    <a:lumMod val="65000"/>
                    <a:lumOff val="35000"/>
                  </a:schemeClr>
                </a:solidFill>
                <a:latin typeface="+mn-lt"/>
                <a:ea typeface="+mn-ea"/>
                <a:cs typeface="+mn-cs"/>
              </a:defRPr>
            </a:pPr>
            <a:endParaRPr lang="lt-LT"/>
          </a:p>
        </c:txPr>
        <c:crossAx val="3580126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0" i="0" u="none" strike="noStrike" kern="1200" cap="none" spc="50" normalizeH="0" baseline="0">
                <a:solidFill>
                  <a:schemeClr val="tx1">
                    <a:lumMod val="65000"/>
                    <a:lumOff val="35000"/>
                  </a:schemeClr>
                </a:solidFill>
                <a:latin typeface="+mj-lt"/>
                <a:ea typeface="+mj-ea"/>
                <a:cs typeface="+mj-cs"/>
              </a:defRPr>
            </a:pPr>
            <a:r>
              <a:rPr lang="lt-LT" dirty="0">
                <a:solidFill>
                  <a:schemeClr val="tx1"/>
                </a:solidFill>
                <a:latin typeface="Times New Roman" panose="02020603050405020304" pitchFamily="18" charset="0"/>
                <a:cs typeface="Times New Roman" panose="02020603050405020304" pitchFamily="18" charset="0"/>
              </a:rPr>
              <a:t>Šuolis</a:t>
            </a:r>
            <a:r>
              <a:rPr lang="lt-LT" baseline="0" dirty="0">
                <a:solidFill>
                  <a:schemeClr val="tx1"/>
                </a:solidFill>
                <a:latin typeface="Times New Roman" panose="02020603050405020304" pitchFamily="18" charset="0"/>
                <a:cs typeface="Times New Roman" panose="02020603050405020304" pitchFamily="18" charset="0"/>
              </a:rPr>
              <a:t> iš vietos į tolį</a:t>
            </a:r>
            <a:endParaRPr lang="lt-LT"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128" b="0" i="0" u="none" strike="noStrike" kern="1200" cap="none" spc="50" normalizeH="0" baseline="0">
              <a:solidFill>
                <a:schemeClr val="tx1">
                  <a:lumMod val="65000"/>
                  <a:lumOff val="35000"/>
                </a:schemeClr>
              </a:solidFill>
              <a:latin typeface="+mj-lt"/>
              <a:ea typeface="+mj-ea"/>
              <a:cs typeface="+mj-cs"/>
            </a:defRPr>
          </a:pPr>
          <a:endParaRPr lang="lt-LT"/>
        </a:p>
      </c:txPr>
    </c:title>
    <c:autoTitleDeleted val="0"/>
    <c:plotArea>
      <c:layout/>
      <c:barChart>
        <c:barDir val="col"/>
        <c:grouping val="clustered"/>
        <c:varyColors val="0"/>
        <c:ser>
          <c:idx val="0"/>
          <c:order val="0"/>
          <c:tx>
            <c:strRef>
              <c:f>Lapas1!$B$1</c:f>
              <c:strCache>
                <c:ptCount val="1"/>
                <c:pt idx="0">
                  <c:v>Sveikatai palankaus FP zona</c:v>
                </c:pt>
              </c:strCache>
            </c:strRef>
          </c:tx>
          <c:spPr>
            <a:solidFill>
              <a:srgbClr val="00B05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7 metų</c:v>
                </c:pt>
                <c:pt idx="1">
                  <c:v>8 metų</c:v>
                </c:pt>
                <c:pt idx="2">
                  <c:v>9 metų</c:v>
                </c:pt>
                <c:pt idx="3">
                  <c:v>10 metų</c:v>
                </c:pt>
                <c:pt idx="4">
                  <c:v>11 metų</c:v>
                </c:pt>
              </c:strCache>
            </c:strRef>
          </c:cat>
          <c:val>
            <c:numRef>
              <c:f>Lapas1!$B$2:$B$6</c:f>
              <c:numCache>
                <c:formatCode>General</c:formatCode>
                <c:ptCount val="5"/>
                <c:pt idx="0">
                  <c:v>66.67</c:v>
                </c:pt>
                <c:pt idx="1">
                  <c:v>65.790000000000006</c:v>
                </c:pt>
                <c:pt idx="2">
                  <c:v>57.45</c:v>
                </c:pt>
                <c:pt idx="3">
                  <c:v>54.17</c:v>
                </c:pt>
                <c:pt idx="4">
                  <c:v>80</c:v>
                </c:pt>
              </c:numCache>
            </c:numRef>
          </c:val>
          <c:extLst>
            <c:ext xmlns:c16="http://schemas.microsoft.com/office/drawing/2014/chart" uri="{C3380CC4-5D6E-409C-BE32-E72D297353CC}">
              <c16:uniqueId val="{00000000-B1FF-477A-B515-D7026D7B8409}"/>
            </c:ext>
          </c:extLst>
        </c:ser>
        <c:ser>
          <c:idx val="1"/>
          <c:order val="1"/>
          <c:tx>
            <c:strRef>
              <c:f>Lapas1!$C$1</c:f>
              <c:strCache>
                <c:ptCount val="1"/>
                <c:pt idx="0">
                  <c:v>Tobulėjimo zona</c:v>
                </c:pt>
              </c:strCache>
            </c:strRef>
          </c:tx>
          <c:spPr>
            <a:solidFill>
              <a:srgbClr val="FFFF0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7 metų</c:v>
                </c:pt>
                <c:pt idx="1">
                  <c:v>8 metų</c:v>
                </c:pt>
                <c:pt idx="2">
                  <c:v>9 metų</c:v>
                </c:pt>
                <c:pt idx="3">
                  <c:v>10 metų</c:v>
                </c:pt>
                <c:pt idx="4">
                  <c:v>11 metų</c:v>
                </c:pt>
              </c:strCache>
            </c:strRef>
          </c:cat>
          <c:val>
            <c:numRef>
              <c:f>Lapas1!$C$2:$C$6</c:f>
              <c:numCache>
                <c:formatCode>General</c:formatCode>
                <c:ptCount val="5"/>
                <c:pt idx="0">
                  <c:v>33.33</c:v>
                </c:pt>
                <c:pt idx="1">
                  <c:v>26.32</c:v>
                </c:pt>
                <c:pt idx="2">
                  <c:v>36.17</c:v>
                </c:pt>
                <c:pt idx="3">
                  <c:v>38.89</c:v>
                </c:pt>
                <c:pt idx="4">
                  <c:v>20</c:v>
                </c:pt>
              </c:numCache>
            </c:numRef>
          </c:val>
          <c:extLst>
            <c:ext xmlns:c16="http://schemas.microsoft.com/office/drawing/2014/chart" uri="{C3380CC4-5D6E-409C-BE32-E72D297353CC}">
              <c16:uniqueId val="{00000001-B1FF-477A-B515-D7026D7B8409}"/>
            </c:ext>
          </c:extLst>
        </c:ser>
        <c:ser>
          <c:idx val="2"/>
          <c:order val="2"/>
          <c:tx>
            <c:strRef>
              <c:f>Lapas1!$D$1</c:f>
              <c:strCache>
                <c:ptCount val="1"/>
                <c:pt idx="0">
                  <c:v>Sveikatos rizikos zona</c:v>
                </c:pt>
              </c:strCache>
            </c:strRef>
          </c:tx>
          <c:spPr>
            <a:solidFill>
              <a:srgbClr val="FF000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7 metų</c:v>
                </c:pt>
                <c:pt idx="1">
                  <c:v>8 metų</c:v>
                </c:pt>
                <c:pt idx="2">
                  <c:v>9 metų</c:v>
                </c:pt>
                <c:pt idx="3">
                  <c:v>10 metų</c:v>
                </c:pt>
                <c:pt idx="4">
                  <c:v>11 metų</c:v>
                </c:pt>
              </c:strCache>
            </c:strRef>
          </c:cat>
          <c:val>
            <c:numRef>
              <c:f>Lapas1!$D$2:$D$6</c:f>
              <c:numCache>
                <c:formatCode>General</c:formatCode>
                <c:ptCount val="5"/>
                <c:pt idx="0">
                  <c:v>0</c:v>
                </c:pt>
                <c:pt idx="1">
                  <c:v>7.89</c:v>
                </c:pt>
                <c:pt idx="2">
                  <c:v>4.26</c:v>
                </c:pt>
                <c:pt idx="3">
                  <c:v>6.94</c:v>
                </c:pt>
                <c:pt idx="4">
                  <c:v>0</c:v>
                </c:pt>
              </c:numCache>
            </c:numRef>
          </c:val>
          <c:extLst>
            <c:ext xmlns:c16="http://schemas.microsoft.com/office/drawing/2014/chart" uri="{C3380CC4-5D6E-409C-BE32-E72D297353CC}">
              <c16:uniqueId val="{00000002-B1FF-477A-B515-D7026D7B8409}"/>
            </c:ext>
          </c:extLst>
        </c:ser>
        <c:dLbls>
          <c:dLblPos val="outEnd"/>
          <c:showLegendKey val="0"/>
          <c:showVal val="1"/>
          <c:showCatName val="0"/>
          <c:showSerName val="0"/>
          <c:showPercent val="0"/>
          <c:showBubbleSize val="0"/>
        </c:dLbls>
        <c:gapWidth val="80"/>
        <c:overlap val="25"/>
        <c:axId val="359778072"/>
        <c:axId val="359781672"/>
      </c:barChart>
      <c:catAx>
        <c:axId val="359778072"/>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cap="none" spc="20" normalizeH="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359781672"/>
        <c:crosses val="autoZero"/>
        <c:auto val="1"/>
        <c:lblAlgn val="ctr"/>
        <c:lblOffset val="100"/>
        <c:noMultiLvlLbl val="0"/>
      </c:catAx>
      <c:valAx>
        <c:axId val="359781672"/>
        <c:scaling>
          <c:orientation val="minMax"/>
        </c:scaling>
        <c:delete val="0"/>
        <c:axPos val="l"/>
        <c:majorGridlines>
          <c:spPr>
            <a:ln w="9525" cap="flat" cmpd="sng" algn="ctr">
              <a:solidFill>
                <a:schemeClr val="tx1">
                  <a:lumMod val="5000"/>
                  <a:lumOff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spc="20" baseline="0">
                <a:solidFill>
                  <a:schemeClr val="tx1">
                    <a:lumMod val="65000"/>
                    <a:lumOff val="35000"/>
                  </a:schemeClr>
                </a:solidFill>
                <a:latin typeface="+mn-lt"/>
                <a:ea typeface="+mn-ea"/>
                <a:cs typeface="+mn-cs"/>
              </a:defRPr>
            </a:pPr>
            <a:endParaRPr lang="lt-LT"/>
          </a:p>
        </c:txPr>
        <c:crossAx val="359778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0" i="0" u="none" strike="noStrike" kern="1200" cap="none" spc="50" normalizeH="0" baseline="0">
                <a:solidFill>
                  <a:schemeClr val="tx1"/>
                </a:solidFill>
                <a:latin typeface="Times New Roman" panose="02020603050405020304" pitchFamily="18" charset="0"/>
                <a:ea typeface="+mj-ea"/>
                <a:cs typeface="Times New Roman" panose="02020603050405020304" pitchFamily="18" charset="0"/>
              </a:defRPr>
            </a:pPr>
            <a:r>
              <a:rPr lang="lt-LT">
                <a:solidFill>
                  <a:schemeClr val="tx1"/>
                </a:solidFill>
                <a:latin typeface="Times New Roman" panose="02020603050405020304" pitchFamily="18" charset="0"/>
                <a:cs typeface="Times New Roman" panose="02020603050405020304" pitchFamily="18" charset="0"/>
              </a:rPr>
              <a:t>20 m. bėgimas šaudykle (min.).</a:t>
            </a:r>
          </a:p>
        </c:rich>
      </c:tx>
      <c:overlay val="0"/>
      <c:spPr>
        <a:noFill/>
        <a:ln>
          <a:noFill/>
        </a:ln>
        <a:effectLst/>
      </c:spPr>
      <c:txPr>
        <a:bodyPr rot="0" spcFirstLastPara="1" vertOverflow="ellipsis" vert="horz" wrap="square" anchor="ctr" anchorCtr="1"/>
        <a:lstStyle/>
        <a:p>
          <a:pPr>
            <a:defRPr sz="2128" b="0" i="0" u="none" strike="noStrike" kern="1200" cap="none" spc="50" normalizeH="0" baseline="0">
              <a:solidFill>
                <a:schemeClr val="tx1"/>
              </a:solidFill>
              <a:latin typeface="Times New Roman" panose="02020603050405020304" pitchFamily="18" charset="0"/>
              <a:ea typeface="+mj-ea"/>
              <a:cs typeface="Times New Roman" panose="02020603050405020304" pitchFamily="18" charset="0"/>
            </a:defRPr>
          </a:pPr>
          <a:endParaRPr lang="lt-LT"/>
        </a:p>
      </c:txPr>
    </c:title>
    <c:autoTitleDeleted val="0"/>
    <c:plotArea>
      <c:layout/>
      <c:barChart>
        <c:barDir val="col"/>
        <c:grouping val="clustered"/>
        <c:varyColors val="0"/>
        <c:ser>
          <c:idx val="0"/>
          <c:order val="0"/>
          <c:tx>
            <c:strRef>
              <c:f>Lapas1!$B$1</c:f>
              <c:strCache>
                <c:ptCount val="1"/>
                <c:pt idx="0">
                  <c:v>Sveikatai palankaus FP zona</c:v>
                </c:pt>
              </c:strCache>
            </c:strRef>
          </c:tx>
          <c:spPr>
            <a:solidFill>
              <a:srgbClr val="00B05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Lapas1!$B$2:$B$6</c:f>
              <c:numCache>
                <c:formatCode>General</c:formatCode>
                <c:ptCount val="5"/>
                <c:pt idx="0">
                  <c:v>33.85</c:v>
                </c:pt>
                <c:pt idx="1">
                  <c:v>66.67</c:v>
                </c:pt>
                <c:pt idx="2">
                  <c:v>61.76</c:v>
                </c:pt>
                <c:pt idx="3">
                  <c:v>11.86</c:v>
                </c:pt>
                <c:pt idx="4">
                  <c:v>0</c:v>
                </c:pt>
              </c:numCache>
            </c:numRef>
          </c:val>
          <c:extLst>
            <c:ext xmlns:c16="http://schemas.microsoft.com/office/drawing/2014/chart" uri="{C3380CC4-5D6E-409C-BE32-E72D297353CC}">
              <c16:uniqueId val="{00000000-ADC1-47A0-8212-6AD1B47C784A}"/>
            </c:ext>
          </c:extLst>
        </c:ser>
        <c:ser>
          <c:idx val="1"/>
          <c:order val="1"/>
          <c:tx>
            <c:strRef>
              <c:f>Lapas1!$C$1</c:f>
              <c:strCache>
                <c:ptCount val="1"/>
                <c:pt idx="0">
                  <c:v>Tobulėjimo zona</c:v>
                </c:pt>
              </c:strCache>
            </c:strRef>
          </c:tx>
          <c:spPr>
            <a:solidFill>
              <a:srgbClr val="FFFF0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Lapas1!$C$2:$C$6</c:f>
              <c:numCache>
                <c:formatCode>General</c:formatCode>
                <c:ptCount val="5"/>
                <c:pt idx="0">
                  <c:v>60</c:v>
                </c:pt>
                <c:pt idx="1">
                  <c:v>21.21</c:v>
                </c:pt>
                <c:pt idx="2">
                  <c:v>30.88</c:v>
                </c:pt>
                <c:pt idx="3">
                  <c:v>74.58</c:v>
                </c:pt>
                <c:pt idx="4">
                  <c:v>100</c:v>
                </c:pt>
              </c:numCache>
            </c:numRef>
          </c:val>
          <c:extLst>
            <c:ext xmlns:c16="http://schemas.microsoft.com/office/drawing/2014/chart" uri="{C3380CC4-5D6E-409C-BE32-E72D297353CC}">
              <c16:uniqueId val="{00000001-ADC1-47A0-8212-6AD1B47C784A}"/>
            </c:ext>
          </c:extLst>
        </c:ser>
        <c:ser>
          <c:idx val="2"/>
          <c:order val="2"/>
          <c:tx>
            <c:strRef>
              <c:f>Lapas1!$D$1</c:f>
              <c:strCache>
                <c:ptCount val="1"/>
                <c:pt idx="0">
                  <c:v>Sveikatos rizikos zona</c:v>
                </c:pt>
              </c:strCache>
            </c:strRef>
          </c:tx>
          <c:spPr>
            <a:solidFill>
              <a:srgbClr val="FF000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Lapas1!$D$2:$D$6</c:f>
              <c:numCache>
                <c:formatCode>General</c:formatCode>
                <c:ptCount val="5"/>
                <c:pt idx="0">
                  <c:v>6.15</c:v>
                </c:pt>
                <c:pt idx="1">
                  <c:v>12.12</c:v>
                </c:pt>
                <c:pt idx="2">
                  <c:v>7.35</c:v>
                </c:pt>
                <c:pt idx="3">
                  <c:v>13.56</c:v>
                </c:pt>
              </c:numCache>
            </c:numRef>
          </c:val>
          <c:extLst>
            <c:ext xmlns:c16="http://schemas.microsoft.com/office/drawing/2014/chart" uri="{C3380CC4-5D6E-409C-BE32-E72D297353CC}">
              <c16:uniqueId val="{00000002-ADC1-47A0-8212-6AD1B47C784A}"/>
            </c:ext>
          </c:extLst>
        </c:ser>
        <c:dLbls>
          <c:dLblPos val="outEnd"/>
          <c:showLegendKey val="0"/>
          <c:showVal val="1"/>
          <c:showCatName val="0"/>
          <c:showSerName val="0"/>
          <c:showPercent val="0"/>
          <c:showBubbleSize val="0"/>
        </c:dLbls>
        <c:gapWidth val="80"/>
        <c:overlap val="25"/>
        <c:axId val="356790192"/>
        <c:axId val="356790912"/>
      </c:barChart>
      <c:catAx>
        <c:axId val="356790192"/>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cap="none" spc="20" normalizeH="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356790912"/>
        <c:crosses val="autoZero"/>
        <c:auto val="1"/>
        <c:lblAlgn val="ctr"/>
        <c:lblOffset val="100"/>
        <c:noMultiLvlLbl val="0"/>
      </c:catAx>
      <c:valAx>
        <c:axId val="356790912"/>
        <c:scaling>
          <c:orientation val="minMax"/>
        </c:scaling>
        <c:delete val="0"/>
        <c:axPos val="l"/>
        <c:majorGridlines>
          <c:spPr>
            <a:ln w="9525" cap="flat" cmpd="sng" algn="ctr">
              <a:solidFill>
                <a:schemeClr val="tx1">
                  <a:lumMod val="5000"/>
                  <a:lumOff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spc="20" baseline="0">
                <a:solidFill>
                  <a:schemeClr val="tx1">
                    <a:lumMod val="65000"/>
                    <a:lumOff val="35000"/>
                  </a:schemeClr>
                </a:solidFill>
                <a:latin typeface="+mn-lt"/>
                <a:ea typeface="+mn-ea"/>
                <a:cs typeface="+mn-cs"/>
              </a:defRPr>
            </a:pPr>
            <a:endParaRPr lang="lt-LT"/>
          </a:p>
        </c:txPr>
        <c:crossAx val="3567901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0" i="0" u="none" strike="noStrike" kern="1200" cap="none" spc="50" normalizeH="0" baseline="0">
                <a:solidFill>
                  <a:schemeClr val="tx1">
                    <a:lumMod val="65000"/>
                    <a:lumOff val="35000"/>
                  </a:schemeClr>
                </a:solidFill>
                <a:latin typeface="+mj-lt"/>
                <a:ea typeface="+mj-ea"/>
                <a:cs typeface="+mj-cs"/>
              </a:defRPr>
            </a:pPr>
            <a:r>
              <a:rPr lang="lt-LT" dirty="0">
                <a:solidFill>
                  <a:schemeClr val="tx1"/>
                </a:solidFill>
                <a:latin typeface="Times New Roman" panose="02020603050405020304" pitchFamily="18" charset="0"/>
                <a:cs typeface="Times New Roman" panose="02020603050405020304" pitchFamily="18" charset="0"/>
              </a:rPr>
              <a:t>Teniso</a:t>
            </a:r>
            <a:r>
              <a:rPr lang="lt-LT" baseline="0" dirty="0">
                <a:solidFill>
                  <a:schemeClr val="tx1"/>
                </a:solidFill>
                <a:latin typeface="Times New Roman" panose="02020603050405020304" pitchFamily="18" charset="0"/>
                <a:cs typeface="Times New Roman" panose="02020603050405020304" pitchFamily="18" charset="0"/>
              </a:rPr>
              <a:t> kamuoliuko metimas</a:t>
            </a:r>
            <a:endParaRPr lang="lt-LT"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128" b="0" i="0" u="none" strike="noStrike" kern="1200" cap="none" spc="50" normalizeH="0" baseline="0">
              <a:solidFill>
                <a:schemeClr val="tx1">
                  <a:lumMod val="65000"/>
                  <a:lumOff val="35000"/>
                </a:schemeClr>
              </a:solidFill>
              <a:latin typeface="+mj-lt"/>
              <a:ea typeface="+mj-ea"/>
              <a:cs typeface="+mj-cs"/>
            </a:defRPr>
          </a:pPr>
          <a:endParaRPr lang="lt-LT"/>
        </a:p>
      </c:txPr>
    </c:title>
    <c:autoTitleDeleted val="0"/>
    <c:plotArea>
      <c:layout/>
      <c:barChart>
        <c:barDir val="col"/>
        <c:grouping val="clustered"/>
        <c:varyColors val="0"/>
        <c:ser>
          <c:idx val="0"/>
          <c:order val="0"/>
          <c:tx>
            <c:strRef>
              <c:f>Lapas1!$B$1</c:f>
              <c:strCache>
                <c:ptCount val="1"/>
                <c:pt idx="0">
                  <c:v>Sveikatai palankaus FP zona</c:v>
                </c:pt>
              </c:strCache>
            </c:strRef>
          </c:tx>
          <c:spPr>
            <a:solidFill>
              <a:srgbClr val="00B05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7 metų</c:v>
                </c:pt>
                <c:pt idx="1">
                  <c:v>8 metų</c:v>
                </c:pt>
                <c:pt idx="2">
                  <c:v>9 metų</c:v>
                </c:pt>
                <c:pt idx="3">
                  <c:v>10 metų</c:v>
                </c:pt>
                <c:pt idx="4">
                  <c:v>11 metų</c:v>
                </c:pt>
              </c:strCache>
            </c:strRef>
          </c:cat>
          <c:val>
            <c:numRef>
              <c:f>Lapas1!$B$2:$B$6</c:f>
              <c:numCache>
                <c:formatCode>General</c:formatCode>
                <c:ptCount val="5"/>
                <c:pt idx="0">
                  <c:v>81.819999999999993</c:v>
                </c:pt>
                <c:pt idx="1">
                  <c:v>60.47</c:v>
                </c:pt>
                <c:pt idx="2">
                  <c:v>70.97</c:v>
                </c:pt>
                <c:pt idx="3">
                  <c:v>75.86</c:v>
                </c:pt>
                <c:pt idx="4">
                  <c:v>50</c:v>
                </c:pt>
              </c:numCache>
            </c:numRef>
          </c:val>
          <c:extLst>
            <c:ext xmlns:c16="http://schemas.microsoft.com/office/drawing/2014/chart" uri="{C3380CC4-5D6E-409C-BE32-E72D297353CC}">
              <c16:uniqueId val="{00000000-24F0-4189-B2FA-8F43F628F6C2}"/>
            </c:ext>
          </c:extLst>
        </c:ser>
        <c:ser>
          <c:idx val="1"/>
          <c:order val="1"/>
          <c:tx>
            <c:strRef>
              <c:f>Lapas1!$C$1</c:f>
              <c:strCache>
                <c:ptCount val="1"/>
                <c:pt idx="0">
                  <c:v>Tobuėjimo zona</c:v>
                </c:pt>
              </c:strCache>
            </c:strRef>
          </c:tx>
          <c:spPr>
            <a:solidFill>
              <a:srgbClr val="FFFF0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7 metų</c:v>
                </c:pt>
                <c:pt idx="1">
                  <c:v>8 metų</c:v>
                </c:pt>
                <c:pt idx="2">
                  <c:v>9 metų</c:v>
                </c:pt>
                <c:pt idx="3">
                  <c:v>10 metų</c:v>
                </c:pt>
                <c:pt idx="4">
                  <c:v>11 metų</c:v>
                </c:pt>
              </c:strCache>
            </c:strRef>
          </c:cat>
          <c:val>
            <c:numRef>
              <c:f>Lapas1!$C$2:$C$6</c:f>
              <c:numCache>
                <c:formatCode>General</c:formatCode>
                <c:ptCount val="5"/>
                <c:pt idx="0">
                  <c:v>13.64</c:v>
                </c:pt>
                <c:pt idx="1">
                  <c:v>32.56</c:v>
                </c:pt>
                <c:pt idx="2">
                  <c:v>25.81</c:v>
                </c:pt>
                <c:pt idx="3">
                  <c:v>20.69</c:v>
                </c:pt>
                <c:pt idx="4">
                  <c:v>50</c:v>
                </c:pt>
              </c:numCache>
            </c:numRef>
          </c:val>
          <c:extLst>
            <c:ext xmlns:c16="http://schemas.microsoft.com/office/drawing/2014/chart" uri="{C3380CC4-5D6E-409C-BE32-E72D297353CC}">
              <c16:uniqueId val="{00000001-24F0-4189-B2FA-8F43F628F6C2}"/>
            </c:ext>
          </c:extLst>
        </c:ser>
        <c:ser>
          <c:idx val="2"/>
          <c:order val="2"/>
          <c:tx>
            <c:strRef>
              <c:f>Lapas1!$D$1</c:f>
              <c:strCache>
                <c:ptCount val="1"/>
                <c:pt idx="0">
                  <c:v>Sveikatos rizikos zona</c:v>
                </c:pt>
              </c:strCache>
            </c:strRef>
          </c:tx>
          <c:spPr>
            <a:solidFill>
              <a:srgbClr val="FF000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7 metų</c:v>
                </c:pt>
                <c:pt idx="1">
                  <c:v>8 metų</c:v>
                </c:pt>
                <c:pt idx="2">
                  <c:v>9 metų</c:v>
                </c:pt>
                <c:pt idx="3">
                  <c:v>10 metų</c:v>
                </c:pt>
                <c:pt idx="4">
                  <c:v>11 metų</c:v>
                </c:pt>
              </c:strCache>
            </c:strRef>
          </c:cat>
          <c:val>
            <c:numRef>
              <c:f>Lapas1!$D$2:$D$6</c:f>
              <c:numCache>
                <c:formatCode>General</c:formatCode>
                <c:ptCount val="5"/>
                <c:pt idx="0">
                  <c:v>4.55</c:v>
                </c:pt>
                <c:pt idx="1">
                  <c:v>6.98</c:v>
                </c:pt>
                <c:pt idx="2">
                  <c:v>3.23</c:v>
                </c:pt>
                <c:pt idx="3">
                  <c:v>3.45</c:v>
                </c:pt>
                <c:pt idx="4">
                  <c:v>0</c:v>
                </c:pt>
              </c:numCache>
            </c:numRef>
          </c:val>
          <c:extLst>
            <c:ext xmlns:c16="http://schemas.microsoft.com/office/drawing/2014/chart" uri="{C3380CC4-5D6E-409C-BE32-E72D297353CC}">
              <c16:uniqueId val="{00000002-24F0-4189-B2FA-8F43F628F6C2}"/>
            </c:ext>
          </c:extLst>
        </c:ser>
        <c:dLbls>
          <c:dLblPos val="outEnd"/>
          <c:showLegendKey val="0"/>
          <c:showVal val="1"/>
          <c:showCatName val="0"/>
          <c:showSerName val="0"/>
          <c:showPercent val="0"/>
          <c:showBubbleSize val="0"/>
        </c:dLbls>
        <c:gapWidth val="80"/>
        <c:overlap val="25"/>
        <c:axId val="368973160"/>
        <c:axId val="368973520"/>
      </c:barChart>
      <c:catAx>
        <c:axId val="368973160"/>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cap="none" spc="20" normalizeH="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368973520"/>
        <c:crosses val="autoZero"/>
        <c:auto val="1"/>
        <c:lblAlgn val="ctr"/>
        <c:lblOffset val="100"/>
        <c:noMultiLvlLbl val="0"/>
      </c:catAx>
      <c:valAx>
        <c:axId val="368973520"/>
        <c:scaling>
          <c:orientation val="minMax"/>
        </c:scaling>
        <c:delete val="0"/>
        <c:axPos val="l"/>
        <c:majorGridlines>
          <c:spPr>
            <a:ln w="9525" cap="flat" cmpd="sng" algn="ctr">
              <a:solidFill>
                <a:schemeClr val="tx1">
                  <a:lumMod val="5000"/>
                  <a:lumOff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spc="20" baseline="0">
                <a:solidFill>
                  <a:schemeClr val="tx1">
                    <a:lumMod val="65000"/>
                    <a:lumOff val="35000"/>
                  </a:schemeClr>
                </a:solidFill>
                <a:latin typeface="+mn-lt"/>
                <a:ea typeface="+mn-ea"/>
                <a:cs typeface="+mn-cs"/>
              </a:defRPr>
            </a:pPr>
            <a:endParaRPr lang="lt-LT"/>
          </a:p>
        </c:txPr>
        <c:crossAx val="3689731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0" i="0" u="none" strike="noStrike" kern="1200" cap="none" spc="50" normalizeH="0" baseline="0">
                <a:solidFill>
                  <a:schemeClr val="tx1">
                    <a:lumMod val="65000"/>
                    <a:lumOff val="35000"/>
                  </a:schemeClr>
                </a:solidFill>
                <a:latin typeface="+mj-lt"/>
                <a:ea typeface="+mj-ea"/>
                <a:cs typeface="+mj-cs"/>
              </a:defRPr>
            </a:pPr>
            <a:r>
              <a:rPr lang="lt-LT" dirty="0">
                <a:solidFill>
                  <a:schemeClr val="tx1"/>
                </a:solidFill>
                <a:latin typeface="Times New Roman" panose="02020603050405020304" pitchFamily="18" charset="0"/>
                <a:cs typeface="Times New Roman" panose="02020603050405020304" pitchFamily="18" charset="0"/>
              </a:rPr>
              <a:t>Teniso</a:t>
            </a:r>
            <a:r>
              <a:rPr lang="lt-LT" baseline="0" dirty="0">
                <a:solidFill>
                  <a:schemeClr val="tx1"/>
                </a:solidFill>
                <a:latin typeface="Times New Roman" panose="02020603050405020304" pitchFamily="18" charset="0"/>
                <a:cs typeface="Times New Roman" panose="02020603050405020304" pitchFamily="18" charset="0"/>
              </a:rPr>
              <a:t> kamuoliuko metimas</a:t>
            </a:r>
            <a:endParaRPr lang="lt-LT"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128" b="0" i="0" u="none" strike="noStrike" kern="1200" cap="none" spc="50" normalizeH="0" baseline="0">
              <a:solidFill>
                <a:schemeClr val="tx1">
                  <a:lumMod val="65000"/>
                  <a:lumOff val="35000"/>
                </a:schemeClr>
              </a:solidFill>
              <a:latin typeface="+mj-lt"/>
              <a:ea typeface="+mj-ea"/>
              <a:cs typeface="+mj-cs"/>
            </a:defRPr>
          </a:pPr>
          <a:endParaRPr lang="lt-LT"/>
        </a:p>
      </c:txPr>
    </c:title>
    <c:autoTitleDeleted val="0"/>
    <c:plotArea>
      <c:layout/>
      <c:barChart>
        <c:barDir val="col"/>
        <c:grouping val="clustered"/>
        <c:varyColors val="0"/>
        <c:ser>
          <c:idx val="0"/>
          <c:order val="0"/>
          <c:tx>
            <c:strRef>
              <c:f>Lapas1!$B$1</c:f>
              <c:strCache>
                <c:ptCount val="1"/>
                <c:pt idx="0">
                  <c:v>Sveikatai palankaus FP zona</c:v>
                </c:pt>
              </c:strCache>
            </c:strRef>
          </c:tx>
          <c:spPr>
            <a:solidFill>
              <a:schemeClr val="accent1">
                <a:alpha val="70000"/>
              </a:schemeClr>
            </a:solidFill>
            <a:ln>
              <a:noFill/>
            </a:ln>
            <a:effectLst/>
          </c:spPr>
          <c:invertIfNegative val="0"/>
          <c:dPt>
            <c:idx val="0"/>
            <c:invertIfNegative val="0"/>
            <c:bubble3D val="0"/>
            <c:spPr>
              <a:solidFill>
                <a:srgbClr val="00B050">
                  <a:alpha val="70000"/>
                </a:srgbClr>
              </a:solidFill>
              <a:ln>
                <a:noFill/>
              </a:ln>
              <a:effectLst/>
            </c:spPr>
            <c:extLst>
              <c:ext xmlns:c16="http://schemas.microsoft.com/office/drawing/2014/chart" uri="{C3380CC4-5D6E-409C-BE32-E72D297353CC}">
                <c16:uniqueId val="{00000003-E499-4B49-93F3-08B1AFD5B697}"/>
              </c:ext>
            </c:extLst>
          </c:dPt>
          <c:dPt>
            <c:idx val="1"/>
            <c:invertIfNegative val="0"/>
            <c:bubble3D val="0"/>
            <c:spPr>
              <a:solidFill>
                <a:srgbClr val="00B050">
                  <a:alpha val="70000"/>
                </a:srgbClr>
              </a:solidFill>
              <a:ln>
                <a:noFill/>
              </a:ln>
              <a:effectLst/>
            </c:spPr>
            <c:extLst>
              <c:ext xmlns:c16="http://schemas.microsoft.com/office/drawing/2014/chart" uri="{C3380CC4-5D6E-409C-BE32-E72D297353CC}">
                <c16:uniqueId val="{00000004-E499-4B49-93F3-08B1AFD5B697}"/>
              </c:ext>
            </c:extLst>
          </c:dPt>
          <c:dPt>
            <c:idx val="2"/>
            <c:invertIfNegative val="0"/>
            <c:bubble3D val="0"/>
            <c:spPr>
              <a:solidFill>
                <a:srgbClr val="00B050">
                  <a:alpha val="70000"/>
                </a:srgbClr>
              </a:solidFill>
              <a:ln>
                <a:noFill/>
              </a:ln>
              <a:effectLst/>
            </c:spPr>
            <c:extLst>
              <c:ext xmlns:c16="http://schemas.microsoft.com/office/drawing/2014/chart" uri="{C3380CC4-5D6E-409C-BE32-E72D297353CC}">
                <c16:uniqueId val="{00000005-E499-4B49-93F3-08B1AFD5B697}"/>
              </c:ext>
            </c:extLst>
          </c:dPt>
          <c:dPt>
            <c:idx val="3"/>
            <c:invertIfNegative val="0"/>
            <c:bubble3D val="0"/>
            <c:spPr>
              <a:solidFill>
                <a:srgbClr val="00B050">
                  <a:alpha val="70000"/>
                </a:srgbClr>
              </a:solidFill>
              <a:ln>
                <a:noFill/>
              </a:ln>
              <a:effectLst/>
            </c:spPr>
            <c:extLst>
              <c:ext xmlns:c16="http://schemas.microsoft.com/office/drawing/2014/chart" uri="{C3380CC4-5D6E-409C-BE32-E72D297353CC}">
                <c16:uniqueId val="{00000006-E499-4B49-93F3-08B1AFD5B697}"/>
              </c:ext>
            </c:extLst>
          </c:dPt>
          <c:dPt>
            <c:idx val="4"/>
            <c:invertIfNegative val="0"/>
            <c:bubble3D val="0"/>
            <c:spPr>
              <a:solidFill>
                <a:srgbClr val="00B050">
                  <a:alpha val="70000"/>
                </a:srgbClr>
              </a:solidFill>
              <a:ln>
                <a:noFill/>
              </a:ln>
              <a:effectLst/>
            </c:spPr>
            <c:extLst>
              <c:ext xmlns:c16="http://schemas.microsoft.com/office/drawing/2014/chart" uri="{C3380CC4-5D6E-409C-BE32-E72D297353CC}">
                <c16:uniqueId val="{00000007-E499-4B49-93F3-08B1AFD5B697}"/>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7 metų</c:v>
                </c:pt>
                <c:pt idx="1">
                  <c:v>8 metų</c:v>
                </c:pt>
                <c:pt idx="2">
                  <c:v>9 metų</c:v>
                </c:pt>
                <c:pt idx="3">
                  <c:v>10 metų</c:v>
                </c:pt>
                <c:pt idx="4">
                  <c:v>11 metų</c:v>
                </c:pt>
              </c:strCache>
            </c:strRef>
          </c:cat>
          <c:val>
            <c:numRef>
              <c:f>Lapas1!$B$2:$B$6</c:f>
              <c:numCache>
                <c:formatCode>General</c:formatCode>
                <c:ptCount val="5"/>
                <c:pt idx="0">
                  <c:v>83.33</c:v>
                </c:pt>
                <c:pt idx="1">
                  <c:v>63.16</c:v>
                </c:pt>
                <c:pt idx="2">
                  <c:v>74.47</c:v>
                </c:pt>
                <c:pt idx="3">
                  <c:v>68.06</c:v>
                </c:pt>
                <c:pt idx="4">
                  <c:v>40</c:v>
                </c:pt>
              </c:numCache>
            </c:numRef>
          </c:val>
          <c:extLst>
            <c:ext xmlns:c16="http://schemas.microsoft.com/office/drawing/2014/chart" uri="{C3380CC4-5D6E-409C-BE32-E72D297353CC}">
              <c16:uniqueId val="{00000000-E499-4B49-93F3-08B1AFD5B697}"/>
            </c:ext>
          </c:extLst>
        </c:ser>
        <c:ser>
          <c:idx val="1"/>
          <c:order val="1"/>
          <c:tx>
            <c:strRef>
              <c:f>Lapas1!$C$1</c:f>
              <c:strCache>
                <c:ptCount val="1"/>
                <c:pt idx="0">
                  <c:v>Tobulėjimo zona</c:v>
                </c:pt>
              </c:strCache>
            </c:strRef>
          </c:tx>
          <c:spPr>
            <a:solidFill>
              <a:srgbClr val="FFFF0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7 metų</c:v>
                </c:pt>
                <c:pt idx="1">
                  <c:v>8 metų</c:v>
                </c:pt>
                <c:pt idx="2">
                  <c:v>9 metų</c:v>
                </c:pt>
                <c:pt idx="3">
                  <c:v>10 metų</c:v>
                </c:pt>
                <c:pt idx="4">
                  <c:v>11 metų</c:v>
                </c:pt>
              </c:strCache>
            </c:strRef>
          </c:cat>
          <c:val>
            <c:numRef>
              <c:f>Lapas1!$C$2:$C$6</c:f>
              <c:numCache>
                <c:formatCode>General</c:formatCode>
                <c:ptCount val="5"/>
                <c:pt idx="0">
                  <c:v>0</c:v>
                </c:pt>
                <c:pt idx="1">
                  <c:v>23.68</c:v>
                </c:pt>
                <c:pt idx="2">
                  <c:v>23.4</c:v>
                </c:pt>
                <c:pt idx="3">
                  <c:v>27.78</c:v>
                </c:pt>
                <c:pt idx="4">
                  <c:v>60</c:v>
                </c:pt>
              </c:numCache>
            </c:numRef>
          </c:val>
          <c:extLst>
            <c:ext xmlns:c16="http://schemas.microsoft.com/office/drawing/2014/chart" uri="{C3380CC4-5D6E-409C-BE32-E72D297353CC}">
              <c16:uniqueId val="{00000001-E499-4B49-93F3-08B1AFD5B697}"/>
            </c:ext>
          </c:extLst>
        </c:ser>
        <c:ser>
          <c:idx val="2"/>
          <c:order val="2"/>
          <c:tx>
            <c:strRef>
              <c:f>Lapas1!$D$1</c:f>
              <c:strCache>
                <c:ptCount val="1"/>
                <c:pt idx="0">
                  <c:v>Sveikatos rizikos zona</c:v>
                </c:pt>
              </c:strCache>
            </c:strRef>
          </c:tx>
          <c:spPr>
            <a:solidFill>
              <a:srgbClr val="FF000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7 metų</c:v>
                </c:pt>
                <c:pt idx="1">
                  <c:v>8 metų</c:v>
                </c:pt>
                <c:pt idx="2">
                  <c:v>9 metų</c:v>
                </c:pt>
                <c:pt idx="3">
                  <c:v>10 metų</c:v>
                </c:pt>
                <c:pt idx="4">
                  <c:v>11 metų</c:v>
                </c:pt>
              </c:strCache>
            </c:strRef>
          </c:cat>
          <c:val>
            <c:numRef>
              <c:f>Lapas1!$D$2:$D$6</c:f>
              <c:numCache>
                <c:formatCode>General</c:formatCode>
                <c:ptCount val="5"/>
                <c:pt idx="0">
                  <c:v>16.670000000000002</c:v>
                </c:pt>
                <c:pt idx="1">
                  <c:v>13.16</c:v>
                </c:pt>
                <c:pt idx="2">
                  <c:v>2.13</c:v>
                </c:pt>
                <c:pt idx="3">
                  <c:v>4.17</c:v>
                </c:pt>
                <c:pt idx="4">
                  <c:v>0</c:v>
                </c:pt>
              </c:numCache>
            </c:numRef>
          </c:val>
          <c:extLst>
            <c:ext xmlns:c16="http://schemas.microsoft.com/office/drawing/2014/chart" uri="{C3380CC4-5D6E-409C-BE32-E72D297353CC}">
              <c16:uniqueId val="{00000002-E499-4B49-93F3-08B1AFD5B697}"/>
            </c:ext>
          </c:extLst>
        </c:ser>
        <c:dLbls>
          <c:dLblPos val="outEnd"/>
          <c:showLegendKey val="0"/>
          <c:showVal val="1"/>
          <c:showCatName val="0"/>
          <c:showSerName val="0"/>
          <c:showPercent val="0"/>
          <c:showBubbleSize val="0"/>
        </c:dLbls>
        <c:gapWidth val="80"/>
        <c:overlap val="25"/>
        <c:axId val="358537000"/>
        <c:axId val="358537360"/>
      </c:barChart>
      <c:catAx>
        <c:axId val="358537000"/>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cap="none" spc="20" normalizeH="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358537360"/>
        <c:crosses val="autoZero"/>
        <c:auto val="1"/>
        <c:lblAlgn val="ctr"/>
        <c:lblOffset val="100"/>
        <c:noMultiLvlLbl val="0"/>
      </c:catAx>
      <c:valAx>
        <c:axId val="358537360"/>
        <c:scaling>
          <c:orientation val="minMax"/>
        </c:scaling>
        <c:delete val="0"/>
        <c:axPos val="l"/>
        <c:majorGridlines>
          <c:spPr>
            <a:ln w="9525" cap="flat" cmpd="sng" algn="ctr">
              <a:solidFill>
                <a:schemeClr val="tx1">
                  <a:lumMod val="5000"/>
                  <a:lumOff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spc="20" baseline="0">
                <a:solidFill>
                  <a:schemeClr val="tx1">
                    <a:lumMod val="65000"/>
                    <a:lumOff val="35000"/>
                  </a:schemeClr>
                </a:solidFill>
                <a:latin typeface="+mn-lt"/>
                <a:ea typeface="+mn-ea"/>
                <a:cs typeface="+mn-cs"/>
              </a:defRPr>
            </a:pPr>
            <a:endParaRPr lang="lt-LT"/>
          </a:p>
        </c:txPr>
        <c:crossAx val="3585370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0" i="0" u="none" strike="noStrike" kern="1200" cap="none" spc="50" normalizeH="0" baseline="0">
                <a:solidFill>
                  <a:schemeClr val="tx1">
                    <a:lumMod val="65000"/>
                    <a:lumOff val="35000"/>
                  </a:schemeClr>
                </a:solidFill>
                <a:latin typeface="+mj-lt"/>
                <a:ea typeface="+mj-ea"/>
                <a:cs typeface="+mj-cs"/>
              </a:defRPr>
            </a:pPr>
            <a:r>
              <a:rPr lang="lt-LT" dirty="0">
                <a:solidFill>
                  <a:schemeClr val="tx1"/>
                </a:solidFill>
                <a:latin typeface="Times New Roman" panose="02020603050405020304" pitchFamily="18" charset="0"/>
                <a:cs typeface="Times New Roman" panose="02020603050405020304" pitchFamily="18" charset="0"/>
              </a:rPr>
              <a:t>10x5</a:t>
            </a:r>
            <a:r>
              <a:rPr lang="lt-LT" baseline="0" dirty="0">
                <a:solidFill>
                  <a:schemeClr val="tx1"/>
                </a:solidFill>
                <a:latin typeface="Times New Roman" panose="02020603050405020304" pitchFamily="18" charset="0"/>
                <a:cs typeface="Times New Roman" panose="02020603050405020304" pitchFamily="18" charset="0"/>
              </a:rPr>
              <a:t> m. bėgimas šaudykle</a:t>
            </a:r>
            <a:endParaRPr lang="lt-LT"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128" b="0" i="0" u="none" strike="noStrike" kern="1200" cap="none" spc="50" normalizeH="0" baseline="0">
              <a:solidFill>
                <a:schemeClr val="tx1">
                  <a:lumMod val="65000"/>
                  <a:lumOff val="35000"/>
                </a:schemeClr>
              </a:solidFill>
              <a:latin typeface="+mj-lt"/>
              <a:ea typeface="+mj-ea"/>
              <a:cs typeface="+mj-cs"/>
            </a:defRPr>
          </a:pPr>
          <a:endParaRPr lang="lt-LT"/>
        </a:p>
      </c:txPr>
    </c:title>
    <c:autoTitleDeleted val="0"/>
    <c:plotArea>
      <c:layout>
        <c:manualLayout>
          <c:layoutTarget val="inner"/>
          <c:xMode val="edge"/>
          <c:yMode val="edge"/>
          <c:x val="4.0067505766324667E-2"/>
          <c:y val="0.12243093922651935"/>
          <c:w val="0.94856885787003897"/>
          <c:h val="0.68973196030054251"/>
        </c:manualLayout>
      </c:layout>
      <c:barChart>
        <c:barDir val="col"/>
        <c:grouping val="clustered"/>
        <c:varyColors val="0"/>
        <c:ser>
          <c:idx val="0"/>
          <c:order val="0"/>
          <c:tx>
            <c:strRef>
              <c:f>Lapas1!$B$1</c:f>
              <c:strCache>
                <c:ptCount val="1"/>
                <c:pt idx="0">
                  <c:v>Sveikatai palankaus FP zona</c:v>
                </c:pt>
              </c:strCache>
            </c:strRef>
          </c:tx>
          <c:spPr>
            <a:solidFill>
              <a:srgbClr val="00B05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7 metų</c:v>
                </c:pt>
                <c:pt idx="1">
                  <c:v>8 metų</c:v>
                </c:pt>
                <c:pt idx="2">
                  <c:v>9 metų</c:v>
                </c:pt>
                <c:pt idx="3">
                  <c:v>10 metų</c:v>
                </c:pt>
                <c:pt idx="4">
                  <c:v>11 metų</c:v>
                </c:pt>
              </c:strCache>
            </c:strRef>
          </c:cat>
          <c:val>
            <c:numRef>
              <c:f>Lapas1!$B$2:$B$6</c:f>
              <c:numCache>
                <c:formatCode>General</c:formatCode>
                <c:ptCount val="5"/>
                <c:pt idx="0">
                  <c:v>50</c:v>
                </c:pt>
                <c:pt idx="1">
                  <c:v>37.21</c:v>
                </c:pt>
                <c:pt idx="2">
                  <c:v>66.13</c:v>
                </c:pt>
                <c:pt idx="3">
                  <c:v>55.17</c:v>
                </c:pt>
                <c:pt idx="4">
                  <c:v>75</c:v>
                </c:pt>
              </c:numCache>
            </c:numRef>
          </c:val>
          <c:extLst>
            <c:ext xmlns:c16="http://schemas.microsoft.com/office/drawing/2014/chart" uri="{C3380CC4-5D6E-409C-BE32-E72D297353CC}">
              <c16:uniqueId val="{00000000-98A4-4F6C-87B6-AE352D3A9338}"/>
            </c:ext>
          </c:extLst>
        </c:ser>
        <c:ser>
          <c:idx val="1"/>
          <c:order val="1"/>
          <c:tx>
            <c:strRef>
              <c:f>Lapas1!$C$1</c:f>
              <c:strCache>
                <c:ptCount val="1"/>
                <c:pt idx="0">
                  <c:v>Tobulėjimo zona</c:v>
                </c:pt>
              </c:strCache>
            </c:strRef>
          </c:tx>
          <c:spPr>
            <a:solidFill>
              <a:srgbClr val="FFFF0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7 metų</c:v>
                </c:pt>
                <c:pt idx="1">
                  <c:v>8 metų</c:v>
                </c:pt>
                <c:pt idx="2">
                  <c:v>9 metų</c:v>
                </c:pt>
                <c:pt idx="3">
                  <c:v>10 metų</c:v>
                </c:pt>
                <c:pt idx="4">
                  <c:v>11 metų</c:v>
                </c:pt>
              </c:strCache>
            </c:strRef>
          </c:cat>
          <c:val>
            <c:numRef>
              <c:f>Lapas1!$C$2:$C$6</c:f>
              <c:numCache>
                <c:formatCode>General</c:formatCode>
                <c:ptCount val="5"/>
                <c:pt idx="0">
                  <c:v>22.73</c:v>
                </c:pt>
                <c:pt idx="1">
                  <c:v>23.26</c:v>
                </c:pt>
                <c:pt idx="2">
                  <c:v>25.81</c:v>
                </c:pt>
                <c:pt idx="3">
                  <c:v>22.41</c:v>
                </c:pt>
                <c:pt idx="4">
                  <c:v>0</c:v>
                </c:pt>
              </c:numCache>
            </c:numRef>
          </c:val>
          <c:extLst>
            <c:ext xmlns:c16="http://schemas.microsoft.com/office/drawing/2014/chart" uri="{C3380CC4-5D6E-409C-BE32-E72D297353CC}">
              <c16:uniqueId val="{00000001-98A4-4F6C-87B6-AE352D3A9338}"/>
            </c:ext>
          </c:extLst>
        </c:ser>
        <c:ser>
          <c:idx val="2"/>
          <c:order val="2"/>
          <c:tx>
            <c:strRef>
              <c:f>Lapas1!$D$1</c:f>
              <c:strCache>
                <c:ptCount val="1"/>
                <c:pt idx="0">
                  <c:v>Sveikatos rizikos zona</c:v>
                </c:pt>
              </c:strCache>
            </c:strRef>
          </c:tx>
          <c:spPr>
            <a:solidFill>
              <a:srgbClr val="FF000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7 metų</c:v>
                </c:pt>
                <c:pt idx="1">
                  <c:v>8 metų</c:v>
                </c:pt>
                <c:pt idx="2">
                  <c:v>9 metų</c:v>
                </c:pt>
                <c:pt idx="3">
                  <c:v>10 metų</c:v>
                </c:pt>
                <c:pt idx="4">
                  <c:v>11 metų</c:v>
                </c:pt>
              </c:strCache>
            </c:strRef>
          </c:cat>
          <c:val>
            <c:numRef>
              <c:f>Lapas1!$D$2:$D$6</c:f>
              <c:numCache>
                <c:formatCode>General</c:formatCode>
                <c:ptCount val="5"/>
                <c:pt idx="0">
                  <c:v>27.27</c:v>
                </c:pt>
                <c:pt idx="1">
                  <c:v>39.53</c:v>
                </c:pt>
                <c:pt idx="2">
                  <c:v>8.06</c:v>
                </c:pt>
                <c:pt idx="3">
                  <c:v>22.41</c:v>
                </c:pt>
                <c:pt idx="4">
                  <c:v>25</c:v>
                </c:pt>
              </c:numCache>
            </c:numRef>
          </c:val>
          <c:extLst>
            <c:ext xmlns:c16="http://schemas.microsoft.com/office/drawing/2014/chart" uri="{C3380CC4-5D6E-409C-BE32-E72D297353CC}">
              <c16:uniqueId val="{00000002-98A4-4F6C-87B6-AE352D3A9338}"/>
            </c:ext>
          </c:extLst>
        </c:ser>
        <c:dLbls>
          <c:dLblPos val="outEnd"/>
          <c:showLegendKey val="0"/>
          <c:showVal val="1"/>
          <c:showCatName val="0"/>
          <c:showSerName val="0"/>
          <c:showPercent val="0"/>
          <c:showBubbleSize val="0"/>
        </c:dLbls>
        <c:gapWidth val="80"/>
        <c:overlap val="25"/>
        <c:axId val="368983600"/>
        <c:axId val="368976760"/>
      </c:barChart>
      <c:catAx>
        <c:axId val="368983600"/>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cap="none" spc="20" normalizeH="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368976760"/>
        <c:crosses val="autoZero"/>
        <c:auto val="1"/>
        <c:lblAlgn val="ctr"/>
        <c:lblOffset val="100"/>
        <c:noMultiLvlLbl val="0"/>
      </c:catAx>
      <c:valAx>
        <c:axId val="368976760"/>
        <c:scaling>
          <c:orientation val="minMax"/>
        </c:scaling>
        <c:delete val="0"/>
        <c:axPos val="l"/>
        <c:majorGridlines>
          <c:spPr>
            <a:ln w="9525" cap="flat" cmpd="sng" algn="ctr">
              <a:solidFill>
                <a:schemeClr val="tx1">
                  <a:lumMod val="5000"/>
                  <a:lumOff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spc="20" baseline="0">
                <a:solidFill>
                  <a:schemeClr val="tx1">
                    <a:lumMod val="65000"/>
                    <a:lumOff val="35000"/>
                  </a:schemeClr>
                </a:solidFill>
                <a:latin typeface="+mn-lt"/>
                <a:ea typeface="+mn-ea"/>
                <a:cs typeface="+mn-cs"/>
              </a:defRPr>
            </a:pPr>
            <a:endParaRPr lang="lt-LT"/>
          </a:p>
        </c:txPr>
        <c:crossAx val="3689836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0" i="0" u="none" strike="noStrike" kern="1200" cap="none" spc="50" normalizeH="0" baseline="0">
                <a:solidFill>
                  <a:schemeClr val="tx1">
                    <a:lumMod val="65000"/>
                    <a:lumOff val="35000"/>
                  </a:schemeClr>
                </a:solidFill>
                <a:latin typeface="+mj-lt"/>
                <a:ea typeface="+mj-ea"/>
                <a:cs typeface="+mj-cs"/>
              </a:defRPr>
            </a:pPr>
            <a:r>
              <a:rPr lang="lt-LT" dirty="0">
                <a:solidFill>
                  <a:schemeClr val="tx1"/>
                </a:solidFill>
                <a:latin typeface="Times New Roman" panose="02020603050405020304" pitchFamily="18" charset="0"/>
                <a:cs typeface="Times New Roman" panose="02020603050405020304" pitchFamily="18" charset="0"/>
              </a:rPr>
              <a:t>10x5</a:t>
            </a:r>
            <a:r>
              <a:rPr lang="lt-LT" baseline="0" dirty="0">
                <a:solidFill>
                  <a:schemeClr val="tx1"/>
                </a:solidFill>
                <a:latin typeface="Times New Roman" panose="02020603050405020304" pitchFamily="18" charset="0"/>
                <a:cs typeface="Times New Roman" panose="02020603050405020304" pitchFamily="18" charset="0"/>
              </a:rPr>
              <a:t> bėgimas šaudykle</a:t>
            </a:r>
            <a:endParaRPr lang="lt-LT"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128" b="0" i="0" u="none" strike="noStrike" kern="1200" cap="none" spc="50" normalizeH="0" baseline="0">
              <a:solidFill>
                <a:schemeClr val="tx1">
                  <a:lumMod val="65000"/>
                  <a:lumOff val="35000"/>
                </a:schemeClr>
              </a:solidFill>
              <a:latin typeface="+mj-lt"/>
              <a:ea typeface="+mj-ea"/>
              <a:cs typeface="+mj-cs"/>
            </a:defRPr>
          </a:pPr>
          <a:endParaRPr lang="lt-LT"/>
        </a:p>
      </c:txPr>
    </c:title>
    <c:autoTitleDeleted val="0"/>
    <c:plotArea>
      <c:layout/>
      <c:barChart>
        <c:barDir val="col"/>
        <c:grouping val="clustered"/>
        <c:varyColors val="0"/>
        <c:ser>
          <c:idx val="0"/>
          <c:order val="0"/>
          <c:tx>
            <c:strRef>
              <c:f>Lapas1!$B$1</c:f>
              <c:strCache>
                <c:ptCount val="1"/>
                <c:pt idx="0">
                  <c:v>Sveikatai palankaus FP zona</c:v>
                </c:pt>
              </c:strCache>
            </c:strRef>
          </c:tx>
          <c:spPr>
            <a:solidFill>
              <a:srgbClr val="00B05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7 metų</c:v>
                </c:pt>
                <c:pt idx="1">
                  <c:v>8 metų</c:v>
                </c:pt>
                <c:pt idx="2">
                  <c:v>9 metų</c:v>
                </c:pt>
                <c:pt idx="3">
                  <c:v>10 metų</c:v>
                </c:pt>
                <c:pt idx="4">
                  <c:v>11 metų</c:v>
                </c:pt>
              </c:strCache>
            </c:strRef>
          </c:cat>
          <c:val>
            <c:numRef>
              <c:f>Lapas1!$B$2:$B$6</c:f>
              <c:numCache>
                <c:formatCode>General</c:formatCode>
                <c:ptCount val="5"/>
                <c:pt idx="0">
                  <c:v>66.67</c:v>
                </c:pt>
                <c:pt idx="1">
                  <c:v>47.37</c:v>
                </c:pt>
                <c:pt idx="2">
                  <c:v>44.68</c:v>
                </c:pt>
                <c:pt idx="3">
                  <c:v>54.17</c:v>
                </c:pt>
                <c:pt idx="4">
                  <c:v>40</c:v>
                </c:pt>
              </c:numCache>
            </c:numRef>
          </c:val>
          <c:extLst>
            <c:ext xmlns:c16="http://schemas.microsoft.com/office/drawing/2014/chart" uri="{C3380CC4-5D6E-409C-BE32-E72D297353CC}">
              <c16:uniqueId val="{00000000-8124-4F26-A8CB-AAAE09110E3E}"/>
            </c:ext>
          </c:extLst>
        </c:ser>
        <c:ser>
          <c:idx val="1"/>
          <c:order val="1"/>
          <c:tx>
            <c:strRef>
              <c:f>Lapas1!$C$1</c:f>
              <c:strCache>
                <c:ptCount val="1"/>
                <c:pt idx="0">
                  <c:v>Tobulėjimo zona</c:v>
                </c:pt>
              </c:strCache>
            </c:strRef>
          </c:tx>
          <c:spPr>
            <a:solidFill>
              <a:srgbClr val="FF000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7 metų</c:v>
                </c:pt>
                <c:pt idx="1">
                  <c:v>8 metų</c:v>
                </c:pt>
                <c:pt idx="2">
                  <c:v>9 metų</c:v>
                </c:pt>
                <c:pt idx="3">
                  <c:v>10 metų</c:v>
                </c:pt>
                <c:pt idx="4">
                  <c:v>11 metų</c:v>
                </c:pt>
              </c:strCache>
            </c:strRef>
          </c:cat>
          <c:val>
            <c:numRef>
              <c:f>Lapas1!$C$2:$C$6</c:f>
              <c:numCache>
                <c:formatCode>General</c:formatCode>
                <c:ptCount val="5"/>
                <c:pt idx="0">
                  <c:v>0</c:v>
                </c:pt>
                <c:pt idx="1">
                  <c:v>18.420000000000002</c:v>
                </c:pt>
                <c:pt idx="2">
                  <c:v>51.06</c:v>
                </c:pt>
                <c:pt idx="3">
                  <c:v>36.11</c:v>
                </c:pt>
                <c:pt idx="4">
                  <c:v>60</c:v>
                </c:pt>
              </c:numCache>
            </c:numRef>
          </c:val>
          <c:extLst>
            <c:ext xmlns:c16="http://schemas.microsoft.com/office/drawing/2014/chart" uri="{C3380CC4-5D6E-409C-BE32-E72D297353CC}">
              <c16:uniqueId val="{00000001-8124-4F26-A8CB-AAAE09110E3E}"/>
            </c:ext>
          </c:extLst>
        </c:ser>
        <c:ser>
          <c:idx val="2"/>
          <c:order val="2"/>
          <c:tx>
            <c:strRef>
              <c:f>Lapas1!$D$1</c:f>
              <c:strCache>
                <c:ptCount val="1"/>
                <c:pt idx="0">
                  <c:v>Sveikatos rizikos zona</c:v>
                </c:pt>
              </c:strCache>
            </c:strRef>
          </c:tx>
          <c:spPr>
            <a:solidFill>
              <a:srgbClr val="FFFF0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7 metų</c:v>
                </c:pt>
                <c:pt idx="1">
                  <c:v>8 metų</c:v>
                </c:pt>
                <c:pt idx="2">
                  <c:v>9 metų</c:v>
                </c:pt>
                <c:pt idx="3">
                  <c:v>10 metų</c:v>
                </c:pt>
                <c:pt idx="4">
                  <c:v>11 metų</c:v>
                </c:pt>
              </c:strCache>
            </c:strRef>
          </c:cat>
          <c:val>
            <c:numRef>
              <c:f>Lapas1!$D$2:$D$6</c:f>
              <c:numCache>
                <c:formatCode>General</c:formatCode>
                <c:ptCount val="5"/>
                <c:pt idx="0">
                  <c:v>33.33</c:v>
                </c:pt>
                <c:pt idx="1">
                  <c:v>34.21</c:v>
                </c:pt>
                <c:pt idx="2">
                  <c:v>4.26</c:v>
                </c:pt>
                <c:pt idx="3">
                  <c:v>9.7200000000000006</c:v>
                </c:pt>
                <c:pt idx="4">
                  <c:v>0</c:v>
                </c:pt>
              </c:numCache>
            </c:numRef>
          </c:val>
          <c:extLst>
            <c:ext xmlns:c16="http://schemas.microsoft.com/office/drawing/2014/chart" uri="{C3380CC4-5D6E-409C-BE32-E72D297353CC}">
              <c16:uniqueId val="{00000002-8124-4F26-A8CB-AAAE09110E3E}"/>
            </c:ext>
          </c:extLst>
        </c:ser>
        <c:dLbls>
          <c:dLblPos val="outEnd"/>
          <c:showLegendKey val="0"/>
          <c:showVal val="1"/>
          <c:showCatName val="0"/>
          <c:showSerName val="0"/>
          <c:showPercent val="0"/>
          <c:showBubbleSize val="0"/>
        </c:dLbls>
        <c:gapWidth val="80"/>
        <c:overlap val="25"/>
        <c:axId val="457007152"/>
        <c:axId val="457013272"/>
      </c:barChart>
      <c:catAx>
        <c:axId val="457007152"/>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cap="none" spc="20" normalizeH="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457013272"/>
        <c:crosses val="autoZero"/>
        <c:auto val="1"/>
        <c:lblAlgn val="ctr"/>
        <c:lblOffset val="100"/>
        <c:noMultiLvlLbl val="0"/>
      </c:catAx>
      <c:valAx>
        <c:axId val="457013272"/>
        <c:scaling>
          <c:orientation val="minMax"/>
        </c:scaling>
        <c:delete val="0"/>
        <c:axPos val="l"/>
        <c:majorGridlines>
          <c:spPr>
            <a:ln w="9525" cap="flat" cmpd="sng" algn="ctr">
              <a:solidFill>
                <a:schemeClr val="tx1">
                  <a:lumMod val="5000"/>
                  <a:lumOff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spc="20" baseline="0">
                <a:solidFill>
                  <a:schemeClr val="tx1">
                    <a:lumMod val="65000"/>
                    <a:lumOff val="35000"/>
                  </a:schemeClr>
                </a:solidFill>
                <a:latin typeface="+mn-lt"/>
                <a:ea typeface="+mn-ea"/>
                <a:cs typeface="+mn-cs"/>
              </a:defRPr>
            </a:pPr>
            <a:endParaRPr lang="lt-LT"/>
          </a:p>
        </c:txPr>
        <c:crossAx val="4570071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0" i="0" u="none" strike="noStrike" kern="1200" cap="none" spc="50" normalizeH="0" baseline="0">
                <a:solidFill>
                  <a:schemeClr val="tx1">
                    <a:lumMod val="65000"/>
                    <a:lumOff val="35000"/>
                  </a:schemeClr>
                </a:solidFill>
                <a:latin typeface="+mj-lt"/>
                <a:ea typeface="+mj-ea"/>
                <a:cs typeface="+mj-cs"/>
              </a:defRPr>
            </a:pPr>
            <a:r>
              <a:rPr lang="lt-LT" dirty="0">
                <a:solidFill>
                  <a:schemeClr val="tx1"/>
                </a:solidFill>
                <a:latin typeface="Times New Roman" panose="02020603050405020304" pitchFamily="18" charset="0"/>
                <a:cs typeface="Times New Roman" panose="02020603050405020304" pitchFamily="18" charset="0"/>
              </a:rPr>
              <a:t>6</a:t>
            </a:r>
            <a:r>
              <a:rPr lang="lt-LT" baseline="0" dirty="0">
                <a:solidFill>
                  <a:schemeClr val="tx1"/>
                </a:solidFill>
                <a:latin typeface="Times New Roman" panose="02020603050405020304" pitchFamily="18" charset="0"/>
                <a:cs typeface="Times New Roman" panose="02020603050405020304" pitchFamily="18" charset="0"/>
              </a:rPr>
              <a:t> min. bėgimas</a:t>
            </a:r>
            <a:endParaRPr lang="lt-LT"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128" b="0" i="0" u="none" strike="noStrike" kern="1200" cap="none" spc="50" normalizeH="0" baseline="0">
              <a:solidFill>
                <a:schemeClr val="tx1">
                  <a:lumMod val="65000"/>
                  <a:lumOff val="35000"/>
                </a:schemeClr>
              </a:solidFill>
              <a:latin typeface="+mj-lt"/>
              <a:ea typeface="+mj-ea"/>
              <a:cs typeface="+mj-cs"/>
            </a:defRPr>
          </a:pPr>
          <a:endParaRPr lang="lt-LT"/>
        </a:p>
      </c:txPr>
    </c:title>
    <c:autoTitleDeleted val="0"/>
    <c:plotArea>
      <c:layout/>
      <c:barChart>
        <c:barDir val="col"/>
        <c:grouping val="clustered"/>
        <c:varyColors val="0"/>
        <c:ser>
          <c:idx val="0"/>
          <c:order val="0"/>
          <c:tx>
            <c:strRef>
              <c:f>Lapas1!$B$1</c:f>
              <c:strCache>
                <c:ptCount val="1"/>
                <c:pt idx="0">
                  <c:v>Sveikatai palankaus FP zona</c:v>
                </c:pt>
              </c:strCache>
            </c:strRef>
          </c:tx>
          <c:spPr>
            <a:solidFill>
              <a:srgbClr val="00B05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7 metų</c:v>
                </c:pt>
                <c:pt idx="1">
                  <c:v>8 metų </c:v>
                </c:pt>
                <c:pt idx="2">
                  <c:v>9 metų</c:v>
                </c:pt>
                <c:pt idx="3">
                  <c:v>10 metų</c:v>
                </c:pt>
                <c:pt idx="4">
                  <c:v>11 metų</c:v>
                </c:pt>
              </c:strCache>
            </c:strRef>
          </c:cat>
          <c:val>
            <c:numRef>
              <c:f>Lapas1!$B$2:$B$6</c:f>
              <c:numCache>
                <c:formatCode>General</c:formatCode>
                <c:ptCount val="5"/>
                <c:pt idx="0">
                  <c:v>40.909999999999997</c:v>
                </c:pt>
                <c:pt idx="1">
                  <c:v>46.51</c:v>
                </c:pt>
                <c:pt idx="2">
                  <c:v>62.9</c:v>
                </c:pt>
                <c:pt idx="3">
                  <c:v>74.14</c:v>
                </c:pt>
                <c:pt idx="4">
                  <c:v>37.5</c:v>
                </c:pt>
              </c:numCache>
            </c:numRef>
          </c:val>
          <c:extLst>
            <c:ext xmlns:c16="http://schemas.microsoft.com/office/drawing/2014/chart" uri="{C3380CC4-5D6E-409C-BE32-E72D297353CC}">
              <c16:uniqueId val="{00000000-DB49-42FA-B3E7-9FA5F677158C}"/>
            </c:ext>
          </c:extLst>
        </c:ser>
        <c:ser>
          <c:idx val="1"/>
          <c:order val="1"/>
          <c:tx>
            <c:strRef>
              <c:f>Lapas1!$C$1</c:f>
              <c:strCache>
                <c:ptCount val="1"/>
                <c:pt idx="0">
                  <c:v>Tobulėjimo zona</c:v>
                </c:pt>
              </c:strCache>
            </c:strRef>
          </c:tx>
          <c:spPr>
            <a:solidFill>
              <a:srgbClr val="FFFF0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7 metų</c:v>
                </c:pt>
                <c:pt idx="1">
                  <c:v>8 metų </c:v>
                </c:pt>
                <c:pt idx="2">
                  <c:v>9 metų</c:v>
                </c:pt>
                <c:pt idx="3">
                  <c:v>10 metų</c:v>
                </c:pt>
                <c:pt idx="4">
                  <c:v>11 metų</c:v>
                </c:pt>
              </c:strCache>
            </c:strRef>
          </c:cat>
          <c:val>
            <c:numRef>
              <c:f>Lapas1!$C$2:$C$6</c:f>
              <c:numCache>
                <c:formatCode>General</c:formatCode>
                <c:ptCount val="5"/>
                <c:pt idx="0">
                  <c:v>54.55</c:v>
                </c:pt>
                <c:pt idx="1">
                  <c:v>32.56</c:v>
                </c:pt>
                <c:pt idx="2">
                  <c:v>35.479999999999997</c:v>
                </c:pt>
                <c:pt idx="3">
                  <c:v>20.69</c:v>
                </c:pt>
                <c:pt idx="4">
                  <c:v>62.5</c:v>
                </c:pt>
              </c:numCache>
            </c:numRef>
          </c:val>
          <c:extLst>
            <c:ext xmlns:c16="http://schemas.microsoft.com/office/drawing/2014/chart" uri="{C3380CC4-5D6E-409C-BE32-E72D297353CC}">
              <c16:uniqueId val="{00000001-DB49-42FA-B3E7-9FA5F677158C}"/>
            </c:ext>
          </c:extLst>
        </c:ser>
        <c:ser>
          <c:idx val="2"/>
          <c:order val="2"/>
          <c:tx>
            <c:strRef>
              <c:f>Lapas1!$D$1</c:f>
              <c:strCache>
                <c:ptCount val="1"/>
                <c:pt idx="0">
                  <c:v>Sveikatos rizikos zona</c:v>
                </c:pt>
              </c:strCache>
            </c:strRef>
          </c:tx>
          <c:spPr>
            <a:solidFill>
              <a:srgbClr val="FF000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7 metų</c:v>
                </c:pt>
                <c:pt idx="1">
                  <c:v>8 metų </c:v>
                </c:pt>
                <c:pt idx="2">
                  <c:v>9 metų</c:v>
                </c:pt>
                <c:pt idx="3">
                  <c:v>10 metų</c:v>
                </c:pt>
                <c:pt idx="4">
                  <c:v>11 metų</c:v>
                </c:pt>
              </c:strCache>
            </c:strRef>
          </c:cat>
          <c:val>
            <c:numRef>
              <c:f>Lapas1!$D$2:$D$6</c:f>
              <c:numCache>
                <c:formatCode>General</c:formatCode>
                <c:ptCount val="5"/>
                <c:pt idx="0">
                  <c:v>4.55</c:v>
                </c:pt>
                <c:pt idx="1">
                  <c:v>20.93</c:v>
                </c:pt>
                <c:pt idx="2">
                  <c:v>1.61</c:v>
                </c:pt>
                <c:pt idx="3">
                  <c:v>5.17</c:v>
                </c:pt>
                <c:pt idx="4">
                  <c:v>0</c:v>
                </c:pt>
              </c:numCache>
            </c:numRef>
          </c:val>
          <c:extLst>
            <c:ext xmlns:c16="http://schemas.microsoft.com/office/drawing/2014/chart" uri="{C3380CC4-5D6E-409C-BE32-E72D297353CC}">
              <c16:uniqueId val="{00000002-DB49-42FA-B3E7-9FA5F677158C}"/>
            </c:ext>
          </c:extLst>
        </c:ser>
        <c:dLbls>
          <c:dLblPos val="outEnd"/>
          <c:showLegendKey val="0"/>
          <c:showVal val="1"/>
          <c:showCatName val="0"/>
          <c:showSerName val="0"/>
          <c:showPercent val="0"/>
          <c:showBubbleSize val="0"/>
        </c:dLbls>
        <c:gapWidth val="80"/>
        <c:overlap val="25"/>
        <c:axId val="457006072"/>
        <c:axId val="457008592"/>
      </c:barChart>
      <c:catAx>
        <c:axId val="457006072"/>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cap="none" spc="20" normalizeH="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457008592"/>
        <c:crosses val="autoZero"/>
        <c:auto val="1"/>
        <c:lblAlgn val="ctr"/>
        <c:lblOffset val="100"/>
        <c:noMultiLvlLbl val="0"/>
      </c:catAx>
      <c:valAx>
        <c:axId val="457008592"/>
        <c:scaling>
          <c:orientation val="minMax"/>
        </c:scaling>
        <c:delete val="0"/>
        <c:axPos val="l"/>
        <c:majorGridlines>
          <c:spPr>
            <a:ln w="9525" cap="flat" cmpd="sng" algn="ctr">
              <a:solidFill>
                <a:schemeClr val="tx1">
                  <a:lumMod val="5000"/>
                  <a:lumOff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spc="20" baseline="0">
                <a:solidFill>
                  <a:schemeClr val="tx1">
                    <a:lumMod val="65000"/>
                    <a:lumOff val="35000"/>
                  </a:schemeClr>
                </a:solidFill>
                <a:latin typeface="+mn-lt"/>
                <a:ea typeface="+mn-ea"/>
                <a:cs typeface="+mn-cs"/>
              </a:defRPr>
            </a:pPr>
            <a:endParaRPr lang="lt-LT"/>
          </a:p>
        </c:txPr>
        <c:crossAx val="457006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0" i="0" u="none" strike="noStrike" kern="1200" cap="none" spc="50" normalizeH="0" baseline="0">
                <a:solidFill>
                  <a:schemeClr val="tx1">
                    <a:lumMod val="65000"/>
                    <a:lumOff val="35000"/>
                  </a:schemeClr>
                </a:solidFill>
                <a:latin typeface="+mj-lt"/>
                <a:ea typeface="+mj-ea"/>
                <a:cs typeface="+mj-cs"/>
              </a:defRPr>
            </a:pPr>
            <a:r>
              <a:rPr lang="lt-LT" dirty="0">
                <a:solidFill>
                  <a:schemeClr val="tx1"/>
                </a:solidFill>
                <a:latin typeface="Times New Roman" panose="02020603050405020304" pitchFamily="18" charset="0"/>
                <a:cs typeface="Times New Roman" panose="02020603050405020304" pitchFamily="18" charset="0"/>
              </a:rPr>
              <a:t>6</a:t>
            </a:r>
            <a:r>
              <a:rPr lang="lt-LT" baseline="0" dirty="0">
                <a:solidFill>
                  <a:schemeClr val="tx1"/>
                </a:solidFill>
                <a:latin typeface="Times New Roman" panose="02020603050405020304" pitchFamily="18" charset="0"/>
                <a:cs typeface="Times New Roman" panose="02020603050405020304" pitchFamily="18" charset="0"/>
              </a:rPr>
              <a:t> min. bėgimas</a:t>
            </a:r>
            <a:endParaRPr lang="lt-LT"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128" b="0" i="0" u="none" strike="noStrike" kern="1200" cap="none" spc="50" normalizeH="0" baseline="0">
              <a:solidFill>
                <a:schemeClr val="tx1">
                  <a:lumMod val="65000"/>
                  <a:lumOff val="35000"/>
                </a:schemeClr>
              </a:solidFill>
              <a:latin typeface="+mj-lt"/>
              <a:ea typeface="+mj-ea"/>
              <a:cs typeface="+mj-cs"/>
            </a:defRPr>
          </a:pPr>
          <a:endParaRPr lang="lt-LT"/>
        </a:p>
      </c:txPr>
    </c:title>
    <c:autoTitleDeleted val="0"/>
    <c:plotArea>
      <c:layout/>
      <c:barChart>
        <c:barDir val="col"/>
        <c:grouping val="clustered"/>
        <c:varyColors val="0"/>
        <c:ser>
          <c:idx val="0"/>
          <c:order val="0"/>
          <c:tx>
            <c:strRef>
              <c:f>Lapas1!$B$1</c:f>
              <c:strCache>
                <c:ptCount val="1"/>
                <c:pt idx="0">
                  <c:v>Sveikatai palankaus FP zona</c:v>
                </c:pt>
              </c:strCache>
            </c:strRef>
          </c:tx>
          <c:spPr>
            <a:solidFill>
              <a:srgbClr val="00B05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7 metų</c:v>
                </c:pt>
                <c:pt idx="1">
                  <c:v>8 metų</c:v>
                </c:pt>
                <c:pt idx="2">
                  <c:v>9 metų</c:v>
                </c:pt>
                <c:pt idx="3">
                  <c:v>10 metų </c:v>
                </c:pt>
                <c:pt idx="4">
                  <c:v>11 metų</c:v>
                </c:pt>
              </c:strCache>
            </c:strRef>
          </c:cat>
          <c:val>
            <c:numRef>
              <c:f>Lapas1!$B$2:$B$6</c:f>
              <c:numCache>
                <c:formatCode>General</c:formatCode>
                <c:ptCount val="5"/>
                <c:pt idx="0">
                  <c:v>50</c:v>
                </c:pt>
                <c:pt idx="1">
                  <c:v>39.47</c:v>
                </c:pt>
                <c:pt idx="2">
                  <c:v>66.67</c:v>
                </c:pt>
                <c:pt idx="3">
                  <c:v>66.67</c:v>
                </c:pt>
                <c:pt idx="4">
                  <c:v>40</c:v>
                </c:pt>
              </c:numCache>
            </c:numRef>
          </c:val>
          <c:extLst>
            <c:ext xmlns:c16="http://schemas.microsoft.com/office/drawing/2014/chart" uri="{C3380CC4-5D6E-409C-BE32-E72D297353CC}">
              <c16:uniqueId val="{00000000-34A6-473D-BE7E-B0BACC873B35}"/>
            </c:ext>
          </c:extLst>
        </c:ser>
        <c:ser>
          <c:idx val="1"/>
          <c:order val="1"/>
          <c:tx>
            <c:strRef>
              <c:f>Lapas1!$C$1</c:f>
              <c:strCache>
                <c:ptCount val="1"/>
                <c:pt idx="0">
                  <c:v>Tobulėjimo zona</c:v>
                </c:pt>
              </c:strCache>
            </c:strRef>
          </c:tx>
          <c:spPr>
            <a:solidFill>
              <a:srgbClr val="FFFF0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7 metų</c:v>
                </c:pt>
                <c:pt idx="1">
                  <c:v>8 metų</c:v>
                </c:pt>
                <c:pt idx="2">
                  <c:v>9 metų</c:v>
                </c:pt>
                <c:pt idx="3">
                  <c:v>10 metų </c:v>
                </c:pt>
                <c:pt idx="4">
                  <c:v>11 metų</c:v>
                </c:pt>
              </c:strCache>
            </c:strRef>
          </c:cat>
          <c:val>
            <c:numRef>
              <c:f>Lapas1!$C$2:$C$6</c:f>
              <c:numCache>
                <c:formatCode>General</c:formatCode>
                <c:ptCount val="5"/>
                <c:pt idx="0">
                  <c:v>16.670000000000002</c:v>
                </c:pt>
                <c:pt idx="1">
                  <c:v>42.11</c:v>
                </c:pt>
                <c:pt idx="2">
                  <c:v>31.91</c:v>
                </c:pt>
                <c:pt idx="3">
                  <c:v>26.39</c:v>
                </c:pt>
                <c:pt idx="4">
                  <c:v>60</c:v>
                </c:pt>
              </c:numCache>
            </c:numRef>
          </c:val>
          <c:extLst>
            <c:ext xmlns:c16="http://schemas.microsoft.com/office/drawing/2014/chart" uri="{C3380CC4-5D6E-409C-BE32-E72D297353CC}">
              <c16:uniqueId val="{00000001-34A6-473D-BE7E-B0BACC873B35}"/>
            </c:ext>
          </c:extLst>
        </c:ser>
        <c:ser>
          <c:idx val="2"/>
          <c:order val="2"/>
          <c:tx>
            <c:strRef>
              <c:f>Lapas1!$D$1</c:f>
              <c:strCache>
                <c:ptCount val="1"/>
                <c:pt idx="0">
                  <c:v>Sveikatos rizikos zona</c:v>
                </c:pt>
              </c:strCache>
            </c:strRef>
          </c:tx>
          <c:spPr>
            <a:solidFill>
              <a:srgbClr val="FF000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7 metų</c:v>
                </c:pt>
                <c:pt idx="1">
                  <c:v>8 metų</c:v>
                </c:pt>
                <c:pt idx="2">
                  <c:v>9 metų</c:v>
                </c:pt>
                <c:pt idx="3">
                  <c:v>10 metų </c:v>
                </c:pt>
                <c:pt idx="4">
                  <c:v>11 metų</c:v>
                </c:pt>
              </c:strCache>
            </c:strRef>
          </c:cat>
          <c:val>
            <c:numRef>
              <c:f>Lapas1!$D$2:$D$6</c:f>
              <c:numCache>
                <c:formatCode>General</c:formatCode>
                <c:ptCount val="5"/>
                <c:pt idx="0">
                  <c:v>33.33</c:v>
                </c:pt>
                <c:pt idx="1">
                  <c:v>18.420000000000002</c:v>
                </c:pt>
                <c:pt idx="2">
                  <c:v>2.13</c:v>
                </c:pt>
                <c:pt idx="3">
                  <c:v>6.94</c:v>
                </c:pt>
                <c:pt idx="4">
                  <c:v>0</c:v>
                </c:pt>
              </c:numCache>
            </c:numRef>
          </c:val>
          <c:extLst>
            <c:ext xmlns:c16="http://schemas.microsoft.com/office/drawing/2014/chart" uri="{C3380CC4-5D6E-409C-BE32-E72D297353CC}">
              <c16:uniqueId val="{00000002-34A6-473D-BE7E-B0BACC873B35}"/>
            </c:ext>
          </c:extLst>
        </c:ser>
        <c:dLbls>
          <c:dLblPos val="outEnd"/>
          <c:showLegendKey val="0"/>
          <c:showVal val="1"/>
          <c:showCatName val="0"/>
          <c:showSerName val="0"/>
          <c:showPercent val="0"/>
          <c:showBubbleSize val="0"/>
        </c:dLbls>
        <c:gapWidth val="80"/>
        <c:overlap val="25"/>
        <c:axId val="368988640"/>
        <c:axId val="368989000"/>
      </c:barChart>
      <c:catAx>
        <c:axId val="368988640"/>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cap="none" spc="20" normalizeH="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368989000"/>
        <c:crosses val="autoZero"/>
        <c:auto val="1"/>
        <c:lblAlgn val="ctr"/>
        <c:lblOffset val="100"/>
        <c:noMultiLvlLbl val="0"/>
      </c:catAx>
      <c:valAx>
        <c:axId val="368989000"/>
        <c:scaling>
          <c:orientation val="minMax"/>
        </c:scaling>
        <c:delete val="0"/>
        <c:axPos val="l"/>
        <c:majorGridlines>
          <c:spPr>
            <a:ln w="9525" cap="flat" cmpd="sng" algn="ctr">
              <a:solidFill>
                <a:schemeClr val="tx1">
                  <a:lumMod val="5000"/>
                  <a:lumOff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spc="20" baseline="0">
                <a:solidFill>
                  <a:schemeClr val="tx1">
                    <a:lumMod val="65000"/>
                    <a:lumOff val="35000"/>
                  </a:schemeClr>
                </a:solidFill>
                <a:latin typeface="+mn-lt"/>
                <a:ea typeface="+mn-ea"/>
                <a:cs typeface="+mn-cs"/>
              </a:defRPr>
            </a:pPr>
            <a:endParaRPr lang="lt-LT"/>
          </a:p>
        </c:txPr>
        <c:crossAx val="3689886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0" i="0" u="none" strike="noStrike" kern="1200" cap="none" spc="50" normalizeH="0" baseline="0">
                <a:solidFill>
                  <a:schemeClr val="tx1">
                    <a:lumMod val="65000"/>
                    <a:lumOff val="35000"/>
                  </a:schemeClr>
                </a:solidFill>
                <a:latin typeface="+mj-lt"/>
                <a:ea typeface="+mj-ea"/>
                <a:cs typeface="+mj-cs"/>
              </a:defRPr>
            </a:pPr>
            <a:r>
              <a:rPr lang="lt-LT" dirty="0">
                <a:solidFill>
                  <a:schemeClr val="tx1"/>
                </a:solidFill>
                <a:latin typeface="Times New Roman" panose="02020603050405020304" pitchFamily="18" charset="0"/>
                <a:cs typeface="Times New Roman" panose="02020603050405020304" pitchFamily="18" charset="0"/>
              </a:rPr>
              <a:t>Flamingas</a:t>
            </a:r>
            <a:r>
              <a:rPr lang="lt-LT" baseline="0" dirty="0">
                <a:solidFill>
                  <a:schemeClr val="tx1"/>
                </a:solidFill>
                <a:latin typeface="Times New Roman" panose="02020603050405020304" pitchFamily="18" charset="0"/>
                <a:cs typeface="Times New Roman" panose="02020603050405020304" pitchFamily="18" charset="0"/>
              </a:rPr>
              <a:t> (užlipimų ant </a:t>
            </a:r>
            <a:r>
              <a:rPr lang="lt-LT" baseline="0" dirty="0" err="1">
                <a:solidFill>
                  <a:schemeClr val="tx1"/>
                </a:solidFill>
                <a:latin typeface="Times New Roman" panose="02020603050405020304" pitchFamily="18" charset="0"/>
                <a:cs typeface="Times New Roman" panose="02020603050405020304" pitchFamily="18" charset="0"/>
              </a:rPr>
              <a:t>buomelio</a:t>
            </a:r>
            <a:r>
              <a:rPr lang="lt-LT" baseline="0" dirty="0">
                <a:solidFill>
                  <a:schemeClr val="tx1"/>
                </a:solidFill>
                <a:latin typeface="Times New Roman" panose="02020603050405020304" pitchFamily="18" charset="0"/>
                <a:cs typeface="Times New Roman" panose="02020603050405020304" pitchFamily="18" charset="0"/>
              </a:rPr>
              <a:t> sk./1 min.).</a:t>
            </a:r>
            <a:endParaRPr lang="lt-LT"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128" b="0" i="0" u="none" strike="noStrike" kern="1200" cap="none" spc="50" normalizeH="0" baseline="0">
              <a:solidFill>
                <a:schemeClr val="tx1">
                  <a:lumMod val="65000"/>
                  <a:lumOff val="35000"/>
                </a:schemeClr>
              </a:solidFill>
              <a:latin typeface="+mj-lt"/>
              <a:ea typeface="+mj-ea"/>
              <a:cs typeface="+mj-cs"/>
            </a:defRPr>
          </a:pPr>
          <a:endParaRPr lang="lt-LT"/>
        </a:p>
      </c:txPr>
    </c:title>
    <c:autoTitleDeleted val="0"/>
    <c:plotArea>
      <c:layout/>
      <c:barChart>
        <c:barDir val="col"/>
        <c:grouping val="clustered"/>
        <c:varyColors val="0"/>
        <c:ser>
          <c:idx val="0"/>
          <c:order val="0"/>
          <c:tx>
            <c:strRef>
              <c:f>Lapas1!$B$1</c:f>
              <c:strCache>
                <c:ptCount val="1"/>
                <c:pt idx="0">
                  <c:v>Sveikatai palankaus FP zona</c:v>
                </c:pt>
              </c:strCache>
            </c:strRef>
          </c:tx>
          <c:spPr>
            <a:solidFill>
              <a:srgbClr val="00B05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Lapas1!$B$2:$B$6</c:f>
              <c:numCache>
                <c:formatCode>General</c:formatCode>
                <c:ptCount val="5"/>
                <c:pt idx="0">
                  <c:v>55.36</c:v>
                </c:pt>
                <c:pt idx="1">
                  <c:v>42.55</c:v>
                </c:pt>
                <c:pt idx="2">
                  <c:v>59.38</c:v>
                </c:pt>
                <c:pt idx="3">
                  <c:v>59.32</c:v>
                </c:pt>
                <c:pt idx="4">
                  <c:v>50</c:v>
                </c:pt>
              </c:numCache>
            </c:numRef>
          </c:val>
          <c:extLst>
            <c:ext xmlns:c16="http://schemas.microsoft.com/office/drawing/2014/chart" uri="{C3380CC4-5D6E-409C-BE32-E72D297353CC}">
              <c16:uniqueId val="{00000000-A9EA-43A4-AAA8-605B40B009F0}"/>
            </c:ext>
          </c:extLst>
        </c:ser>
        <c:ser>
          <c:idx val="1"/>
          <c:order val="1"/>
          <c:tx>
            <c:strRef>
              <c:f>Lapas1!$C$1</c:f>
              <c:strCache>
                <c:ptCount val="1"/>
                <c:pt idx="0">
                  <c:v>Tobulėjimo zona</c:v>
                </c:pt>
              </c:strCache>
            </c:strRef>
          </c:tx>
          <c:spPr>
            <a:solidFill>
              <a:srgbClr val="FFFF0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Lapas1!$C$2:$C$6</c:f>
              <c:numCache>
                <c:formatCode>General</c:formatCode>
                <c:ptCount val="5"/>
                <c:pt idx="0">
                  <c:v>39.9</c:v>
                </c:pt>
                <c:pt idx="1">
                  <c:v>46.81</c:v>
                </c:pt>
                <c:pt idx="2">
                  <c:v>29.69</c:v>
                </c:pt>
                <c:pt idx="3">
                  <c:v>28.81</c:v>
                </c:pt>
                <c:pt idx="4">
                  <c:v>35.340000000000003</c:v>
                </c:pt>
              </c:numCache>
            </c:numRef>
          </c:val>
          <c:extLst>
            <c:ext xmlns:c16="http://schemas.microsoft.com/office/drawing/2014/chart" uri="{C3380CC4-5D6E-409C-BE32-E72D297353CC}">
              <c16:uniqueId val="{00000001-A9EA-43A4-AAA8-605B40B009F0}"/>
            </c:ext>
          </c:extLst>
        </c:ser>
        <c:ser>
          <c:idx val="2"/>
          <c:order val="2"/>
          <c:tx>
            <c:strRef>
              <c:f>Lapas1!$D$1</c:f>
              <c:strCache>
                <c:ptCount val="1"/>
                <c:pt idx="0">
                  <c:v>Sveikatos rizikos zona</c:v>
                </c:pt>
              </c:strCache>
            </c:strRef>
          </c:tx>
          <c:spPr>
            <a:solidFill>
              <a:srgbClr val="FF0000">
                <a:alpha val="7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Lapas1!$D$2:$D$6</c:f>
              <c:numCache>
                <c:formatCode>General</c:formatCode>
                <c:ptCount val="5"/>
                <c:pt idx="0">
                  <c:v>5.36</c:v>
                </c:pt>
                <c:pt idx="1">
                  <c:v>10.64</c:v>
                </c:pt>
                <c:pt idx="2">
                  <c:v>10.94</c:v>
                </c:pt>
                <c:pt idx="3">
                  <c:v>11.86</c:v>
                </c:pt>
                <c:pt idx="4">
                  <c:v>9.91</c:v>
                </c:pt>
              </c:numCache>
            </c:numRef>
          </c:val>
          <c:extLst>
            <c:ext xmlns:c16="http://schemas.microsoft.com/office/drawing/2014/chart" uri="{C3380CC4-5D6E-409C-BE32-E72D297353CC}">
              <c16:uniqueId val="{00000002-A9EA-43A4-AAA8-605B40B009F0}"/>
            </c:ext>
          </c:extLst>
        </c:ser>
        <c:dLbls>
          <c:dLblPos val="outEnd"/>
          <c:showLegendKey val="0"/>
          <c:showVal val="1"/>
          <c:showCatName val="0"/>
          <c:showSerName val="0"/>
          <c:showPercent val="0"/>
          <c:showBubbleSize val="0"/>
        </c:dLbls>
        <c:gapWidth val="80"/>
        <c:overlap val="25"/>
        <c:axId val="452040632"/>
        <c:axId val="452042072"/>
      </c:barChart>
      <c:catAx>
        <c:axId val="452040632"/>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cap="none" spc="20" normalizeH="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452042072"/>
        <c:crosses val="autoZero"/>
        <c:auto val="1"/>
        <c:lblAlgn val="ctr"/>
        <c:lblOffset val="100"/>
        <c:noMultiLvlLbl val="0"/>
      </c:catAx>
      <c:valAx>
        <c:axId val="452042072"/>
        <c:scaling>
          <c:orientation val="minMax"/>
        </c:scaling>
        <c:delete val="0"/>
        <c:axPos val="l"/>
        <c:majorGridlines>
          <c:spPr>
            <a:ln w="9525" cap="flat" cmpd="sng" algn="ctr">
              <a:solidFill>
                <a:schemeClr val="tx1">
                  <a:lumMod val="5000"/>
                  <a:lumOff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spc="20" baseline="0">
                <a:solidFill>
                  <a:schemeClr val="tx1">
                    <a:lumMod val="65000"/>
                    <a:lumOff val="35000"/>
                  </a:schemeClr>
                </a:solidFill>
                <a:latin typeface="+mn-lt"/>
                <a:ea typeface="+mn-ea"/>
                <a:cs typeface="+mn-cs"/>
              </a:defRPr>
            </a:pPr>
            <a:endParaRPr lang="lt-LT"/>
          </a:p>
        </c:txPr>
        <c:crossAx val="4520406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128"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10.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128"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128"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12.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128"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13.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128"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14.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128"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15.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128"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16.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128"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17.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128"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18.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128"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19.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128"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128"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20.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128"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128"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128"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128"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128"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128"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128"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128"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Pavadinimo skaidrė">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lt-LT"/>
              <a:t>Spustelėję redaguokite stilių</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lt-LT"/>
              <a:t>Spustelėkite norėdami redaguoti šablono paantraštės stilių</a:t>
            </a:r>
            <a:endParaRPr lang="en-US" dirty="0"/>
          </a:p>
        </p:txBody>
      </p:sp>
      <p:sp>
        <p:nvSpPr>
          <p:cNvPr id="4" name="Date Placeholder 3"/>
          <p:cNvSpPr>
            <a:spLocks noGrp="1"/>
          </p:cNvSpPr>
          <p:nvPr>
            <p:ph type="dt" sz="half" idx="10"/>
          </p:nvPr>
        </p:nvSpPr>
        <p:spPr/>
        <p:txBody>
          <a:bodyPr/>
          <a:lstStyle/>
          <a:p>
            <a:fld id="{076AFBDA-683C-4FE7-8B4D-65D0D38BE3D3}" type="datetimeFigureOut">
              <a:rPr lang="lt-LT" smtClean="0"/>
              <a:t>2026-06-18</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76347007-8488-4742-A228-E0D5C37C6041}" type="slidenum">
              <a:rPr lang="lt-LT" smtClean="0"/>
              <a:t>‹#›</a:t>
            </a:fld>
            <a:endParaRPr lang="lt-L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96428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076AFBDA-683C-4FE7-8B4D-65D0D38BE3D3}" type="datetimeFigureOut">
              <a:rPr lang="lt-LT" smtClean="0"/>
              <a:t>2026-06-18</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76347007-8488-4742-A228-E0D5C37C6041}" type="slidenum">
              <a:rPr lang="lt-LT" smtClean="0"/>
              <a:t>‹#›</a:t>
            </a:fld>
            <a:endParaRPr lang="lt-LT"/>
          </a:p>
        </p:txBody>
      </p:sp>
    </p:spTree>
    <p:extLst>
      <p:ext uri="{BB962C8B-B14F-4D97-AF65-F5344CB8AC3E}">
        <p14:creationId xmlns:p14="http://schemas.microsoft.com/office/powerpoint/2010/main" val="123649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us pavadinimas ir tekstas">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lt-LT"/>
              <a:t>Spustelėję redaguokite stilių</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076AFBDA-683C-4FE7-8B4D-65D0D38BE3D3}" type="datetimeFigureOut">
              <a:rPr lang="lt-LT" smtClean="0"/>
              <a:t>2026-06-18</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76347007-8488-4742-A228-E0D5C37C6041}" type="slidenum">
              <a:rPr lang="lt-LT" smtClean="0"/>
              <a:t>‹#›</a:t>
            </a:fld>
            <a:endParaRPr lang="lt-LT"/>
          </a:p>
        </p:txBody>
      </p:sp>
    </p:spTree>
    <p:extLst>
      <p:ext uri="{BB962C8B-B14F-4D97-AF65-F5344CB8AC3E}">
        <p14:creationId xmlns:p14="http://schemas.microsoft.com/office/powerpoint/2010/main" val="1115359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US" dirty="0"/>
          </a:p>
        </p:txBody>
      </p:sp>
      <p:sp>
        <p:nvSpPr>
          <p:cNvPr id="3" name="Content Placeholder 2"/>
          <p:cNvSpPr>
            <a:spLocks noGrp="1"/>
          </p:cNvSpPr>
          <p:nvPr>
            <p:ph idx="1"/>
          </p:nvPr>
        </p:nvSpPr>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076AFBDA-683C-4FE7-8B4D-65D0D38BE3D3}" type="datetimeFigureOut">
              <a:rPr lang="lt-LT" smtClean="0"/>
              <a:t>2026-06-18</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76347007-8488-4742-A228-E0D5C37C6041}" type="slidenum">
              <a:rPr lang="lt-LT" smtClean="0"/>
              <a:t>‹#›</a:t>
            </a:fld>
            <a:endParaRPr lang="lt-LT"/>
          </a:p>
        </p:txBody>
      </p:sp>
    </p:spTree>
    <p:extLst>
      <p:ext uri="{BB962C8B-B14F-4D97-AF65-F5344CB8AC3E}">
        <p14:creationId xmlns:p14="http://schemas.microsoft.com/office/powerpoint/2010/main" val="7287088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kcijos antraštė">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lt-LT"/>
              <a:t>Spustelėję redaguokite stilių</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a:t>Spustelėkite, kad galėtumėte redaguoti šablono teksto stilius</a:t>
            </a:r>
          </a:p>
        </p:txBody>
      </p:sp>
      <p:sp>
        <p:nvSpPr>
          <p:cNvPr id="4" name="Date Placeholder 3"/>
          <p:cNvSpPr>
            <a:spLocks noGrp="1"/>
          </p:cNvSpPr>
          <p:nvPr>
            <p:ph type="dt" sz="half" idx="10"/>
          </p:nvPr>
        </p:nvSpPr>
        <p:spPr/>
        <p:txBody>
          <a:bodyPr/>
          <a:lstStyle/>
          <a:p>
            <a:fld id="{076AFBDA-683C-4FE7-8B4D-65D0D38BE3D3}" type="datetimeFigureOut">
              <a:rPr lang="lt-LT" smtClean="0"/>
              <a:t>2026-06-18</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76347007-8488-4742-A228-E0D5C37C6041}" type="slidenum">
              <a:rPr lang="lt-LT" smtClean="0"/>
              <a:t>‹#›</a:t>
            </a:fld>
            <a:endParaRPr lang="lt-L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00334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lt-LT"/>
              <a:t>Spustelėję redaguokite stilių</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5" name="Date Placeholder 4"/>
          <p:cNvSpPr>
            <a:spLocks noGrp="1"/>
          </p:cNvSpPr>
          <p:nvPr>
            <p:ph type="dt" sz="half" idx="10"/>
          </p:nvPr>
        </p:nvSpPr>
        <p:spPr/>
        <p:txBody>
          <a:bodyPr/>
          <a:lstStyle/>
          <a:p>
            <a:fld id="{076AFBDA-683C-4FE7-8B4D-65D0D38BE3D3}" type="datetimeFigureOut">
              <a:rPr lang="lt-LT" smtClean="0"/>
              <a:t>2026-06-18</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76347007-8488-4742-A228-E0D5C37C6041}" type="slidenum">
              <a:rPr lang="lt-LT" smtClean="0"/>
              <a:t>‹#›</a:t>
            </a:fld>
            <a:endParaRPr lang="lt-LT"/>
          </a:p>
        </p:txBody>
      </p:sp>
    </p:spTree>
    <p:extLst>
      <p:ext uri="{BB962C8B-B14F-4D97-AF65-F5344CB8AC3E}">
        <p14:creationId xmlns:p14="http://schemas.microsoft.com/office/powerpoint/2010/main" val="35907828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lt-LT"/>
              <a:t>Spustelėję redaguokite stilių</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4" name="Content Placeholder 3"/>
          <p:cNvSpPr>
            <a:spLocks noGrp="1"/>
          </p:cNvSpPr>
          <p:nvPr>
            <p:ph sz="half" idx="2"/>
          </p:nvPr>
        </p:nvSpPr>
        <p:spPr>
          <a:xfrm>
            <a:off x="1097280" y="2582335"/>
            <a:ext cx="4937760" cy="3286760"/>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6" name="Content Placeholder 5"/>
          <p:cNvSpPr>
            <a:spLocks noGrp="1"/>
          </p:cNvSpPr>
          <p:nvPr>
            <p:ph sz="quarter" idx="4"/>
          </p:nvPr>
        </p:nvSpPr>
        <p:spPr>
          <a:xfrm>
            <a:off x="6217920" y="2582334"/>
            <a:ext cx="4937760" cy="3286760"/>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7" name="Date Placeholder 6"/>
          <p:cNvSpPr>
            <a:spLocks noGrp="1"/>
          </p:cNvSpPr>
          <p:nvPr>
            <p:ph type="dt" sz="half" idx="10"/>
          </p:nvPr>
        </p:nvSpPr>
        <p:spPr/>
        <p:txBody>
          <a:bodyPr/>
          <a:lstStyle/>
          <a:p>
            <a:fld id="{076AFBDA-683C-4FE7-8B4D-65D0D38BE3D3}" type="datetimeFigureOut">
              <a:rPr lang="lt-LT" smtClean="0"/>
              <a:t>2026-06-18</a:t>
            </a:fld>
            <a:endParaRPr lang="lt-LT"/>
          </a:p>
        </p:txBody>
      </p:sp>
      <p:sp>
        <p:nvSpPr>
          <p:cNvPr id="8" name="Footer Placeholder 7"/>
          <p:cNvSpPr>
            <a:spLocks noGrp="1"/>
          </p:cNvSpPr>
          <p:nvPr>
            <p:ph type="ftr" sz="quarter" idx="11"/>
          </p:nvPr>
        </p:nvSpPr>
        <p:spPr/>
        <p:txBody>
          <a:bodyPr/>
          <a:lstStyle/>
          <a:p>
            <a:endParaRPr lang="lt-LT"/>
          </a:p>
        </p:txBody>
      </p:sp>
      <p:sp>
        <p:nvSpPr>
          <p:cNvPr id="9" name="Slide Number Placeholder 8"/>
          <p:cNvSpPr>
            <a:spLocks noGrp="1"/>
          </p:cNvSpPr>
          <p:nvPr>
            <p:ph type="sldNum" sz="quarter" idx="12"/>
          </p:nvPr>
        </p:nvSpPr>
        <p:spPr/>
        <p:txBody>
          <a:bodyPr/>
          <a:lstStyle/>
          <a:p>
            <a:fld id="{76347007-8488-4742-A228-E0D5C37C6041}" type="slidenum">
              <a:rPr lang="lt-LT" smtClean="0"/>
              <a:t>‹#›</a:t>
            </a:fld>
            <a:endParaRPr lang="lt-LT"/>
          </a:p>
        </p:txBody>
      </p:sp>
    </p:spTree>
    <p:extLst>
      <p:ext uri="{BB962C8B-B14F-4D97-AF65-F5344CB8AC3E}">
        <p14:creationId xmlns:p14="http://schemas.microsoft.com/office/powerpoint/2010/main" val="14176204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US" dirty="0"/>
          </a:p>
        </p:txBody>
      </p:sp>
      <p:sp>
        <p:nvSpPr>
          <p:cNvPr id="3" name="Date Placeholder 2"/>
          <p:cNvSpPr>
            <a:spLocks noGrp="1"/>
          </p:cNvSpPr>
          <p:nvPr>
            <p:ph type="dt" sz="half" idx="10"/>
          </p:nvPr>
        </p:nvSpPr>
        <p:spPr/>
        <p:txBody>
          <a:bodyPr/>
          <a:lstStyle/>
          <a:p>
            <a:fld id="{076AFBDA-683C-4FE7-8B4D-65D0D38BE3D3}" type="datetimeFigureOut">
              <a:rPr lang="lt-LT" smtClean="0"/>
              <a:t>2026-06-18</a:t>
            </a:fld>
            <a:endParaRPr lang="lt-LT"/>
          </a:p>
        </p:txBody>
      </p:sp>
      <p:sp>
        <p:nvSpPr>
          <p:cNvPr id="4" name="Footer Placeholder 3"/>
          <p:cNvSpPr>
            <a:spLocks noGrp="1"/>
          </p:cNvSpPr>
          <p:nvPr>
            <p:ph type="ftr" sz="quarter" idx="11"/>
          </p:nvPr>
        </p:nvSpPr>
        <p:spPr/>
        <p:txBody>
          <a:bodyPr/>
          <a:lstStyle/>
          <a:p>
            <a:endParaRPr lang="lt-LT"/>
          </a:p>
        </p:txBody>
      </p:sp>
      <p:sp>
        <p:nvSpPr>
          <p:cNvPr id="5" name="Slide Number Placeholder 4"/>
          <p:cNvSpPr>
            <a:spLocks noGrp="1"/>
          </p:cNvSpPr>
          <p:nvPr>
            <p:ph type="sldNum" sz="quarter" idx="12"/>
          </p:nvPr>
        </p:nvSpPr>
        <p:spPr/>
        <p:txBody>
          <a:bodyPr/>
          <a:lstStyle/>
          <a:p>
            <a:fld id="{76347007-8488-4742-A228-E0D5C37C6041}" type="slidenum">
              <a:rPr lang="lt-LT" smtClean="0"/>
              <a:t>‹#›</a:t>
            </a:fld>
            <a:endParaRPr lang="lt-LT"/>
          </a:p>
        </p:txBody>
      </p:sp>
    </p:spTree>
    <p:extLst>
      <p:ext uri="{BB962C8B-B14F-4D97-AF65-F5344CB8AC3E}">
        <p14:creationId xmlns:p14="http://schemas.microsoft.com/office/powerpoint/2010/main" val="2157564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uščia">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76AFBDA-683C-4FE7-8B4D-65D0D38BE3D3}" type="datetimeFigureOut">
              <a:rPr lang="lt-LT" smtClean="0"/>
              <a:t>2026-06-18</a:t>
            </a:fld>
            <a:endParaRPr lang="lt-LT"/>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lt-LT"/>
          </a:p>
        </p:txBody>
      </p:sp>
      <p:sp>
        <p:nvSpPr>
          <p:cNvPr id="9" name="Slide Number Placeholder 8"/>
          <p:cNvSpPr>
            <a:spLocks noGrp="1"/>
          </p:cNvSpPr>
          <p:nvPr>
            <p:ph type="sldNum" sz="quarter" idx="12"/>
          </p:nvPr>
        </p:nvSpPr>
        <p:spPr/>
        <p:txBody>
          <a:bodyPr/>
          <a:lstStyle/>
          <a:p>
            <a:fld id="{76347007-8488-4742-A228-E0D5C37C6041}" type="slidenum">
              <a:rPr lang="lt-LT" smtClean="0"/>
              <a:t>‹#›</a:t>
            </a:fld>
            <a:endParaRPr lang="lt-LT"/>
          </a:p>
        </p:txBody>
      </p:sp>
    </p:spTree>
    <p:extLst>
      <p:ext uri="{BB962C8B-B14F-4D97-AF65-F5344CB8AC3E}">
        <p14:creationId xmlns:p14="http://schemas.microsoft.com/office/powerpoint/2010/main" val="40511012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Turinys ir antraštė">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lt-LT"/>
              <a:t>Spustelėję redaguokite stilių</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076AFBDA-683C-4FE7-8B4D-65D0D38BE3D3}" type="datetimeFigureOut">
              <a:rPr lang="lt-LT" smtClean="0"/>
              <a:t>2026-06-18</a:t>
            </a:fld>
            <a:endParaRPr lang="lt-LT"/>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lt-LT"/>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6347007-8488-4742-A228-E0D5C37C6041}" type="slidenum">
              <a:rPr lang="lt-LT" smtClean="0"/>
              <a:t>‹#›</a:t>
            </a:fld>
            <a:endParaRPr lang="lt-LT"/>
          </a:p>
        </p:txBody>
      </p:sp>
    </p:spTree>
    <p:extLst>
      <p:ext uri="{BB962C8B-B14F-4D97-AF65-F5344CB8AC3E}">
        <p14:creationId xmlns:p14="http://schemas.microsoft.com/office/powerpoint/2010/main" val="4024142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aveikslėlis ir antraštė">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lt-LT"/>
              <a:t>Spustelėję redaguokite stilių</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t-LT"/>
              <a:t>Spustelėkite piktogramą norėdami įtraukti paveikslėlį</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5" name="Date Placeholder 4"/>
          <p:cNvSpPr>
            <a:spLocks noGrp="1"/>
          </p:cNvSpPr>
          <p:nvPr>
            <p:ph type="dt" sz="half" idx="10"/>
          </p:nvPr>
        </p:nvSpPr>
        <p:spPr/>
        <p:txBody>
          <a:bodyPr/>
          <a:lstStyle/>
          <a:p>
            <a:fld id="{076AFBDA-683C-4FE7-8B4D-65D0D38BE3D3}" type="datetimeFigureOut">
              <a:rPr lang="lt-LT" smtClean="0"/>
              <a:t>2026-06-18</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76347007-8488-4742-A228-E0D5C37C6041}" type="slidenum">
              <a:rPr lang="lt-LT" smtClean="0"/>
              <a:t>‹#›</a:t>
            </a:fld>
            <a:endParaRPr lang="lt-LT"/>
          </a:p>
        </p:txBody>
      </p:sp>
    </p:spTree>
    <p:extLst>
      <p:ext uri="{BB962C8B-B14F-4D97-AF65-F5344CB8AC3E}">
        <p14:creationId xmlns:p14="http://schemas.microsoft.com/office/powerpoint/2010/main" val="26087372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lt-LT"/>
              <a:t>Spustelėję redaguokite stilių</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76AFBDA-683C-4FE7-8B4D-65D0D38BE3D3}" type="datetimeFigureOut">
              <a:rPr lang="lt-LT" smtClean="0"/>
              <a:t>2026-06-18</a:t>
            </a:fld>
            <a:endParaRPr lang="lt-LT"/>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lt-LT"/>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6347007-8488-4742-A228-E0D5C37C6041}" type="slidenum">
              <a:rPr lang="lt-LT" smtClean="0"/>
              <a:t>‹#›</a:t>
            </a:fld>
            <a:endParaRPr lang="lt-LT"/>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267229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D0D9CE94-C9EE-0EA3-9E3A-4639A8436A7E}"/>
              </a:ext>
            </a:extLst>
          </p:cNvPr>
          <p:cNvSpPr>
            <a:spLocks noGrp="1"/>
          </p:cNvSpPr>
          <p:nvPr>
            <p:ph type="ctrTitle"/>
          </p:nvPr>
        </p:nvSpPr>
        <p:spPr>
          <a:xfrm>
            <a:off x="1586143" y="2235200"/>
            <a:ext cx="9144000" cy="2387600"/>
          </a:xfrm>
        </p:spPr>
        <p:txBody>
          <a:bodyPr>
            <a:normAutofit fontScale="90000"/>
          </a:bodyPr>
          <a:lstStyle/>
          <a:p>
            <a:pPr algn="ctr"/>
            <a:r>
              <a:rPr kumimoji="0" lang="lt-LT" sz="4400" b="1" i="0" u="none" strike="noStrike" kern="1200" cap="all"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Gedminų progimnazijos fizinio pajėgumo testavimo duomenų analizė 2026 </a:t>
            </a:r>
            <a:r>
              <a:rPr kumimoji="0" lang="lt-LT" sz="4400" b="1" i="0" u="none" strike="noStrike" kern="1200" cap="all"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m.m</a:t>
            </a:r>
            <a:r>
              <a:rPr kumimoji="0" lang="lt-LT" sz="4400" b="1" i="0" u="none" strike="noStrike" kern="1200" cap="all"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a:t>
            </a:r>
            <a:br>
              <a:rPr kumimoji="0" lang="en-GB" sz="4400" b="1" i="0" u="none" strike="noStrike" kern="1200" cap="all" spc="0" normalizeH="0" baseline="0" noProof="0" dirty="0">
                <a:ln>
                  <a:noFill/>
                </a:ln>
                <a:solidFill>
                  <a:srgbClr val="232461"/>
                </a:solidFill>
                <a:effectLst/>
                <a:uLnTx/>
                <a:uFillTx/>
                <a:latin typeface="Times New Roman" panose="02020603050405020304" pitchFamily="18" charset="0"/>
                <a:ea typeface="+mj-ea"/>
                <a:cs typeface="Times New Roman" panose="02020603050405020304" pitchFamily="18" charset="0"/>
              </a:rPr>
            </a:br>
            <a:endParaRPr lang="lt-LT" b="1" dirty="0"/>
          </a:p>
        </p:txBody>
      </p:sp>
      <p:sp>
        <p:nvSpPr>
          <p:cNvPr id="3" name="Antrinis pavadinimas 2">
            <a:extLst>
              <a:ext uri="{FF2B5EF4-FFF2-40B4-BE49-F238E27FC236}">
                <a16:creationId xmlns:a16="http://schemas.microsoft.com/office/drawing/2014/main" id="{D5A01464-C457-2270-152E-5B8237987551}"/>
              </a:ext>
            </a:extLst>
          </p:cNvPr>
          <p:cNvSpPr>
            <a:spLocks noGrp="1"/>
          </p:cNvSpPr>
          <p:nvPr>
            <p:ph type="subTitle" idx="1"/>
          </p:nvPr>
        </p:nvSpPr>
        <p:spPr>
          <a:xfrm>
            <a:off x="1417468" y="4844912"/>
            <a:ext cx="9144000" cy="1655762"/>
          </a:xfrm>
        </p:spPr>
        <p:txBody>
          <a:bodyPr/>
          <a:lstStyle/>
          <a:p>
            <a:pPr marL="0" marR="0" lvl="0" indent="0" algn="ctr" defTabSz="914400" rtl="0" eaLnBrk="1" fontAlgn="auto" latinLnBrk="0" hangingPunct="1">
              <a:lnSpc>
                <a:spcPct val="120000"/>
              </a:lnSpc>
              <a:spcBef>
                <a:spcPts val="1000"/>
              </a:spcBef>
              <a:spcAft>
                <a:spcPts val="0"/>
              </a:spcAft>
              <a:buClr>
                <a:srgbClr val="2E34D1"/>
              </a:buClr>
              <a:buSzPct val="130000"/>
              <a:buFont typeface="System Font Regular"/>
              <a:buNone/>
              <a:tabLst/>
              <a:defRPr/>
            </a:pPr>
            <a:r>
              <a:rPr kumimoji="0" lang="lt-LT"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Visuomenės sveikatos specialistė Dovilė </a:t>
            </a:r>
            <a:r>
              <a:rPr kumimoji="0" lang="lt-LT"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Žymančė</a:t>
            </a:r>
            <a:endParaRPr kumimoji="0" lang="lt-LT"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endParaRPr lang="lt-LT" dirty="0"/>
          </a:p>
        </p:txBody>
      </p:sp>
      <p:pic>
        <p:nvPicPr>
          <p:cNvPr id="4" name="Paveikslėlis 3">
            <a:extLst>
              <a:ext uri="{FF2B5EF4-FFF2-40B4-BE49-F238E27FC236}">
                <a16:creationId xmlns:a16="http://schemas.microsoft.com/office/drawing/2014/main" id="{925A4344-4260-EADD-E1DD-938877103B8D}"/>
              </a:ext>
            </a:extLst>
          </p:cNvPr>
          <p:cNvPicPr>
            <a:picLocks noChangeAspect="1"/>
          </p:cNvPicPr>
          <p:nvPr/>
        </p:nvPicPr>
        <p:blipFill>
          <a:blip r:embed="rId2"/>
          <a:stretch>
            <a:fillRect/>
          </a:stretch>
        </p:blipFill>
        <p:spPr>
          <a:xfrm>
            <a:off x="4096338" y="244084"/>
            <a:ext cx="3999323" cy="902286"/>
          </a:xfrm>
          <a:prstGeom prst="rect">
            <a:avLst/>
          </a:prstGeom>
        </p:spPr>
      </p:pic>
    </p:spTree>
    <p:extLst>
      <p:ext uri="{BB962C8B-B14F-4D97-AF65-F5344CB8AC3E}">
        <p14:creationId xmlns:p14="http://schemas.microsoft.com/office/powerpoint/2010/main" val="37482328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E4A6A321-DF8E-02D7-A988-1C1DBB4813A6}"/>
              </a:ext>
            </a:extLst>
          </p:cNvPr>
          <p:cNvSpPr>
            <a:spLocks noGrp="1"/>
          </p:cNvSpPr>
          <p:nvPr>
            <p:ph type="title"/>
          </p:nvPr>
        </p:nvSpPr>
        <p:spPr>
          <a:xfrm>
            <a:off x="1066800" y="641710"/>
            <a:ext cx="10058400" cy="1450757"/>
          </a:xfrm>
        </p:spPr>
        <p:txBody>
          <a:bodyPr/>
          <a:lstStyle/>
          <a:p>
            <a:pPr algn="ctr"/>
            <a:r>
              <a:rPr kumimoji="0" lang="lt-LT" sz="2800" b="1" i="0" u="sng" strike="noStrike" kern="1200" cap="all"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mergaičių</a:t>
            </a:r>
            <a:r>
              <a:rPr kumimoji="0" lang="lt-LT" sz="2800" b="1" i="0" u="none" strike="noStrike" kern="1200" cap="all"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 10x5 bėgimas šaudykle (s) testų rezultatų pasiskirstymas pagal zonas proc.</a:t>
            </a:r>
            <a:br>
              <a:rPr kumimoji="0" lang="lt-LT" sz="2800" b="1" i="0" u="none" strike="noStrike" kern="1200" cap="all" spc="0" normalizeH="0" baseline="0" noProof="0" dirty="0">
                <a:ln>
                  <a:noFill/>
                </a:ln>
                <a:solidFill>
                  <a:srgbClr val="2E34D1"/>
                </a:solidFill>
                <a:effectLst/>
                <a:uLnTx/>
                <a:uFillTx/>
                <a:latin typeface="Calibri Light" panose="020F0302020204030204"/>
                <a:ea typeface="+mj-ea"/>
                <a:cs typeface="+mj-cs"/>
              </a:rPr>
            </a:br>
            <a:endParaRPr lang="lt-LT" dirty="0"/>
          </a:p>
        </p:txBody>
      </p:sp>
      <p:graphicFrame>
        <p:nvGraphicFramePr>
          <p:cNvPr id="6" name="Turinio vietos rezervavimo ženklas 5">
            <a:extLst>
              <a:ext uri="{FF2B5EF4-FFF2-40B4-BE49-F238E27FC236}">
                <a16:creationId xmlns:a16="http://schemas.microsoft.com/office/drawing/2014/main" id="{C87CDBD2-91F9-2549-D9C7-EEB1186D27F0}"/>
              </a:ext>
            </a:extLst>
          </p:cNvPr>
          <p:cNvGraphicFramePr>
            <a:graphicFrameLocks noGrp="1"/>
          </p:cNvGraphicFramePr>
          <p:nvPr>
            <p:ph idx="1"/>
            <p:extLst>
              <p:ext uri="{D42A27DB-BD31-4B8C-83A1-F6EECF244321}">
                <p14:modId xmlns:p14="http://schemas.microsoft.com/office/powerpoint/2010/main" val="350666027"/>
              </p:ext>
            </p:extLst>
          </p:nvPr>
        </p:nvGraphicFramePr>
        <p:xfrm>
          <a:off x="1066800" y="1704220"/>
          <a:ext cx="10058400" cy="4022725"/>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663203EC-452B-D242-7E7E-BFA35EF1DDB1}"/>
              </a:ext>
            </a:extLst>
          </p:cNvPr>
          <p:cNvSpPr txBox="1"/>
          <p:nvPr/>
        </p:nvSpPr>
        <p:spPr>
          <a:xfrm>
            <a:off x="402454" y="5655923"/>
            <a:ext cx="11292396"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Didžiausia dalis mergaičių, kurios pagal šį testo įvertinimą pateko į sveikatai palankaus FP zoną, yra 7 metų, kurios pateko į tobulėjimo zoną – 7-8 metų ir kurios pateko į sveikatos rizikos zoną – 11 metų.</a:t>
            </a:r>
            <a:endPar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2507014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B9E911F-D6F9-B647-8AA1-5BBFED762B92}"/>
              </a:ext>
            </a:extLst>
          </p:cNvPr>
          <p:cNvSpPr>
            <a:spLocks noGrp="1"/>
          </p:cNvSpPr>
          <p:nvPr>
            <p:ph type="title"/>
          </p:nvPr>
        </p:nvSpPr>
        <p:spPr/>
        <p:txBody>
          <a:bodyPr/>
          <a:lstStyle/>
          <a:p>
            <a:pPr algn="ctr"/>
            <a:r>
              <a:rPr kumimoji="0" lang="lt-LT" sz="2800" b="1" i="0" u="sng" strike="noStrike" kern="1200" cap="all"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Berniukų</a:t>
            </a:r>
            <a:r>
              <a:rPr kumimoji="0" lang="lt-LT" sz="2800" b="1" i="0" u="none" strike="noStrike" kern="1200" cap="all"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 6 min. bėgimas (m) testų rezultatų pasiskirstymas pagal zonas proc.</a:t>
            </a:r>
            <a:endParaRPr lang="lt-LT" dirty="0">
              <a:solidFill>
                <a:schemeClr val="tx1"/>
              </a:solidFill>
            </a:endParaRPr>
          </a:p>
        </p:txBody>
      </p:sp>
      <p:sp>
        <p:nvSpPr>
          <p:cNvPr id="7" name="TextBox 6">
            <a:extLst>
              <a:ext uri="{FF2B5EF4-FFF2-40B4-BE49-F238E27FC236}">
                <a16:creationId xmlns:a16="http://schemas.microsoft.com/office/drawing/2014/main" id="{F7EBBF2B-5ACE-89C0-EB8F-B572487DD8F6}"/>
              </a:ext>
            </a:extLst>
          </p:cNvPr>
          <p:cNvSpPr txBox="1"/>
          <p:nvPr/>
        </p:nvSpPr>
        <p:spPr>
          <a:xfrm>
            <a:off x="409260" y="5637321"/>
            <a:ext cx="11434439"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Didžiausia dalis berniukų, kurie pagal šį testo įvertinimą pateko į sveikatai palankaus FP zoną, yra 10 metų, kurie pateko į tobulėjimo zoną – 11 metų ir kurie pateko į sveikatos rizikos zoną – 8 metų.</a:t>
            </a:r>
            <a:endPar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aphicFrame>
        <p:nvGraphicFramePr>
          <p:cNvPr id="9" name="Turinio vietos rezervavimo ženklas 8">
            <a:extLst>
              <a:ext uri="{FF2B5EF4-FFF2-40B4-BE49-F238E27FC236}">
                <a16:creationId xmlns:a16="http://schemas.microsoft.com/office/drawing/2014/main" id="{F4910F00-A550-D188-AFB4-8613291E3CC1}"/>
              </a:ext>
            </a:extLst>
          </p:cNvPr>
          <p:cNvGraphicFramePr>
            <a:graphicFrameLocks noGrp="1"/>
          </p:cNvGraphicFramePr>
          <p:nvPr>
            <p:ph idx="1"/>
            <p:extLst>
              <p:ext uri="{D42A27DB-BD31-4B8C-83A1-F6EECF244321}">
                <p14:modId xmlns:p14="http://schemas.microsoft.com/office/powerpoint/2010/main" val="3214131976"/>
              </p:ext>
            </p:extLst>
          </p:nvPr>
        </p:nvGraphicFramePr>
        <p:xfrm>
          <a:off x="1097280" y="1737360"/>
          <a:ext cx="10058400" cy="40227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536318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086F5D97-E4A3-B198-1555-3EC56A5BA8E7}"/>
              </a:ext>
            </a:extLst>
          </p:cNvPr>
          <p:cNvSpPr>
            <a:spLocks noGrp="1"/>
          </p:cNvSpPr>
          <p:nvPr>
            <p:ph type="title"/>
          </p:nvPr>
        </p:nvSpPr>
        <p:spPr/>
        <p:txBody>
          <a:bodyPr/>
          <a:lstStyle/>
          <a:p>
            <a:pPr algn="ctr"/>
            <a:r>
              <a:rPr kumimoji="0" lang="lt-LT" sz="2800" b="1" i="0" u="sng" strike="noStrike" kern="1200" cap="all"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mergaičių</a:t>
            </a:r>
            <a:r>
              <a:rPr kumimoji="0" lang="lt-LT" sz="2800" b="1" i="0" u="none" strike="noStrike" kern="1200" cap="all"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 6 min. bėgimas (m) testų rezultatų pasiskirstymas pagal zonas proc. </a:t>
            </a:r>
            <a:endParaRPr lang="lt-LT" dirty="0">
              <a:solidFill>
                <a:schemeClr val="tx1"/>
              </a:solidFill>
            </a:endParaRPr>
          </a:p>
        </p:txBody>
      </p:sp>
      <p:graphicFrame>
        <p:nvGraphicFramePr>
          <p:cNvPr id="6" name="Turinio vietos rezervavimo ženklas 5">
            <a:extLst>
              <a:ext uri="{FF2B5EF4-FFF2-40B4-BE49-F238E27FC236}">
                <a16:creationId xmlns:a16="http://schemas.microsoft.com/office/drawing/2014/main" id="{8B889B2E-EFCE-6946-505D-15B2E697A3A9}"/>
              </a:ext>
            </a:extLst>
          </p:cNvPr>
          <p:cNvGraphicFramePr>
            <a:graphicFrameLocks noGrp="1"/>
          </p:cNvGraphicFramePr>
          <p:nvPr>
            <p:ph idx="1"/>
            <p:extLst>
              <p:ext uri="{D42A27DB-BD31-4B8C-83A1-F6EECF244321}">
                <p14:modId xmlns:p14="http://schemas.microsoft.com/office/powerpoint/2010/main" val="988126993"/>
              </p:ext>
            </p:extLst>
          </p:nvPr>
        </p:nvGraphicFramePr>
        <p:xfrm>
          <a:off x="1167985" y="1737360"/>
          <a:ext cx="10058400" cy="4022725"/>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902C404B-6CF4-150E-DF51-D6E00D2DD373}"/>
              </a:ext>
            </a:extLst>
          </p:cNvPr>
          <p:cNvSpPr txBox="1"/>
          <p:nvPr/>
        </p:nvSpPr>
        <p:spPr>
          <a:xfrm>
            <a:off x="559293" y="5663953"/>
            <a:ext cx="10990556"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Didžiausia dalis mergaičių, kurios pagal šį testo įvertinimą pateko į sveikatai palankaus FP zoną, yra 9-10 metų, kurios pateko į tobulėjimo zoną – 11 metų ir kurios pateko į sveikatos rizikos zoną – 7 metų.</a:t>
            </a:r>
            <a:endPar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2410580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167AEDA-051D-6B71-74ED-D454E76006CE}"/>
              </a:ext>
            </a:extLst>
          </p:cNvPr>
          <p:cNvSpPr>
            <a:spLocks noGrp="1"/>
          </p:cNvSpPr>
          <p:nvPr>
            <p:ph type="title"/>
          </p:nvPr>
        </p:nvSpPr>
        <p:spPr/>
        <p:txBody>
          <a:bodyPr/>
          <a:lstStyle/>
          <a:p>
            <a:r>
              <a:rPr kumimoji="0" lang="lt-LT" sz="3200" b="1" i="0" u="none" strike="noStrike" kern="1200" cap="all"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Sveikatos rizikos zona pradinis ugdymas</a:t>
            </a:r>
            <a:endParaRPr lang="lt-LT" dirty="0">
              <a:solidFill>
                <a:schemeClr val="tx1"/>
              </a:solidFill>
            </a:endParaRPr>
          </a:p>
        </p:txBody>
      </p:sp>
      <p:sp>
        <p:nvSpPr>
          <p:cNvPr id="4" name="Turinio vietos rezervavimo ženklas 3">
            <a:extLst>
              <a:ext uri="{FF2B5EF4-FFF2-40B4-BE49-F238E27FC236}">
                <a16:creationId xmlns:a16="http://schemas.microsoft.com/office/drawing/2014/main" id="{A694AC98-7ADC-8529-C880-429E646F3F3B}"/>
              </a:ext>
            </a:extLst>
          </p:cNvPr>
          <p:cNvSpPr>
            <a:spLocks noGrp="1"/>
          </p:cNvSpPr>
          <p:nvPr>
            <p:ph sz="half" idx="1"/>
          </p:nvPr>
        </p:nvSpPr>
        <p:spPr>
          <a:xfrm>
            <a:off x="1097280" y="1845734"/>
            <a:ext cx="4673205" cy="4023359"/>
          </a:xfrm>
        </p:spPr>
        <p:txBody>
          <a:bodyPr/>
          <a:lstStyle/>
          <a:p>
            <a:pPr marL="0" marR="0" lvl="0" indent="0" algn="ctr" defTabSz="914400" rtl="0" eaLnBrk="1" fontAlgn="auto" latinLnBrk="0" hangingPunct="1">
              <a:lnSpc>
                <a:spcPct val="120000"/>
              </a:lnSpc>
              <a:spcBef>
                <a:spcPts val="1000"/>
              </a:spcBef>
              <a:spcAft>
                <a:spcPts val="0"/>
              </a:spcAft>
              <a:buClr>
                <a:srgbClr val="2E34D1"/>
              </a:buClr>
              <a:buSzPct val="130000"/>
              <a:buFont typeface="System Font Regular"/>
              <a:buNone/>
              <a:tabLst/>
              <a:defRPr/>
            </a:pPr>
            <a:r>
              <a:rPr kumimoji="0" lang="lt-LT" sz="20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Berniukai</a:t>
            </a:r>
          </a:p>
          <a:p>
            <a:pPr marL="0" marR="0" lvl="0" indent="0" algn="just" defTabSz="914400" rtl="0" eaLnBrk="1" fontAlgn="auto" latinLnBrk="0" hangingPunct="1">
              <a:lnSpc>
                <a:spcPct val="120000"/>
              </a:lnSpc>
              <a:spcBef>
                <a:spcPts val="1000"/>
              </a:spcBef>
              <a:spcAft>
                <a:spcPts val="0"/>
              </a:spcAft>
              <a:buClr>
                <a:srgbClr val="2E34D1"/>
              </a:buClr>
              <a:buSzPct val="130000"/>
              <a:buFont typeface="System Font Regular"/>
              <a:buNone/>
              <a:tabLst/>
              <a:defRPr/>
            </a:pPr>
            <a:r>
              <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Iš viso fizinio pajėgumo testavime  dalyvavo </a:t>
            </a:r>
            <a:r>
              <a:rPr kumimoji="0" lang="lt-LT"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193</a:t>
            </a:r>
            <a:r>
              <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pradinių klasių berniukai. Net </a:t>
            </a:r>
            <a:r>
              <a:rPr kumimoji="0" lang="lt-LT"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69</a:t>
            </a:r>
            <a:r>
              <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berniukai žemiau normos atliko nors  vieną testą ir pateko į sveikatos rizikos zoną.</a:t>
            </a:r>
          </a:p>
          <a:p>
            <a:endParaRPr lang="lt-LT" dirty="0"/>
          </a:p>
        </p:txBody>
      </p:sp>
      <p:sp>
        <p:nvSpPr>
          <p:cNvPr id="5" name="Turinio vietos rezervavimo ženklas 4">
            <a:extLst>
              <a:ext uri="{FF2B5EF4-FFF2-40B4-BE49-F238E27FC236}">
                <a16:creationId xmlns:a16="http://schemas.microsoft.com/office/drawing/2014/main" id="{B3A7000E-E1A4-311F-75C2-CD7DAEAE98B9}"/>
              </a:ext>
            </a:extLst>
          </p:cNvPr>
          <p:cNvSpPr>
            <a:spLocks noGrp="1"/>
          </p:cNvSpPr>
          <p:nvPr>
            <p:ph sz="half" idx="2"/>
          </p:nvPr>
        </p:nvSpPr>
        <p:spPr>
          <a:xfrm>
            <a:off x="6312022" y="1845735"/>
            <a:ext cx="4843657" cy="4023360"/>
          </a:xfrm>
        </p:spPr>
        <p:txBody>
          <a:bodyPr/>
          <a:lstStyle/>
          <a:p>
            <a:pPr marL="0" marR="0" lvl="0" indent="0" algn="ctr" defTabSz="914400" rtl="0" eaLnBrk="1" fontAlgn="auto" latinLnBrk="0" hangingPunct="1">
              <a:lnSpc>
                <a:spcPct val="120000"/>
              </a:lnSpc>
              <a:spcBef>
                <a:spcPts val="1000"/>
              </a:spcBef>
              <a:spcAft>
                <a:spcPts val="0"/>
              </a:spcAft>
              <a:buClr>
                <a:srgbClr val="2E34D1"/>
              </a:buClr>
              <a:buSzPct val="130000"/>
              <a:buFont typeface="System Font Regular"/>
              <a:buNone/>
              <a:tabLst/>
              <a:defRPr/>
            </a:pPr>
            <a:r>
              <a:rPr kumimoji="0" lang="lt-LT" sz="20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Mergaitės</a:t>
            </a:r>
          </a:p>
          <a:p>
            <a:pPr marL="0" marR="0" lvl="0" indent="0" algn="just" defTabSz="914400" rtl="0" eaLnBrk="1" fontAlgn="auto" latinLnBrk="0" hangingPunct="1">
              <a:lnSpc>
                <a:spcPct val="120000"/>
              </a:lnSpc>
              <a:spcBef>
                <a:spcPts val="1000"/>
              </a:spcBef>
              <a:spcAft>
                <a:spcPts val="0"/>
              </a:spcAft>
              <a:buClr>
                <a:srgbClr val="2E34D1"/>
              </a:buClr>
              <a:buSzPct val="130000"/>
              <a:buFont typeface="System Font Regular"/>
              <a:buNone/>
              <a:tabLst/>
              <a:defRPr/>
            </a:pPr>
            <a:r>
              <a:rPr kumimoji="0" lang="lt-LT"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Iš viso fizinio pajėgumo testavime dalyvavo </a:t>
            </a:r>
            <a:r>
              <a:rPr kumimoji="0" lang="lt-LT"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168</a:t>
            </a:r>
            <a:r>
              <a:rPr kumimoji="0" lang="lt-LT"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pradinių klasių mergaičių. Net </a:t>
            </a:r>
            <a:r>
              <a:rPr lang="lt-LT" b="1" dirty="0">
                <a:solidFill>
                  <a:srgbClr val="000000"/>
                </a:solidFill>
                <a:latin typeface="Times New Roman" panose="02020603050405020304" pitchFamily="18" charset="0"/>
                <a:cs typeface="Times New Roman" panose="02020603050405020304" pitchFamily="18" charset="0"/>
              </a:rPr>
              <a:t>62</a:t>
            </a:r>
            <a:r>
              <a:rPr kumimoji="0" lang="lt-LT"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mergaičių žemiau normos atliko nors vieną testą ir pateko į sveikatos rizikos zoną.</a:t>
            </a:r>
          </a:p>
          <a:p>
            <a:endParaRPr lang="lt-LT" dirty="0"/>
          </a:p>
        </p:txBody>
      </p:sp>
    </p:spTree>
    <p:extLst>
      <p:ext uri="{BB962C8B-B14F-4D97-AF65-F5344CB8AC3E}">
        <p14:creationId xmlns:p14="http://schemas.microsoft.com/office/powerpoint/2010/main" val="30415386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C6BA1F6A-0E62-340A-6523-4534C4B2094F}"/>
              </a:ext>
            </a:extLst>
          </p:cNvPr>
          <p:cNvSpPr>
            <a:spLocks noGrp="1"/>
          </p:cNvSpPr>
          <p:nvPr>
            <p:ph type="title"/>
          </p:nvPr>
        </p:nvSpPr>
        <p:spPr/>
        <p:txBody>
          <a:bodyPr/>
          <a:lstStyle/>
          <a:p>
            <a:pPr algn="ctr"/>
            <a:r>
              <a:rPr kumimoji="0" lang="lt-LT" sz="2800" b="1" i="0" u="none" strike="noStrike" kern="1200" cap="all"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Sveikatos rizikos zona pradinių klasių mokinių tarpe</a:t>
            </a:r>
            <a:endParaRPr lang="lt-LT" dirty="0">
              <a:solidFill>
                <a:schemeClr val="tx1"/>
              </a:solidFill>
            </a:endParaRPr>
          </a:p>
        </p:txBody>
      </p:sp>
      <p:sp>
        <p:nvSpPr>
          <p:cNvPr id="5" name="Turinio vietos rezervavimo ženklas 4">
            <a:extLst>
              <a:ext uri="{FF2B5EF4-FFF2-40B4-BE49-F238E27FC236}">
                <a16:creationId xmlns:a16="http://schemas.microsoft.com/office/drawing/2014/main" id="{AC0358C4-00AD-3555-4E7C-CF9F71818C1A}"/>
              </a:ext>
            </a:extLst>
          </p:cNvPr>
          <p:cNvSpPr>
            <a:spLocks noGrp="1"/>
          </p:cNvSpPr>
          <p:nvPr>
            <p:ph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t-LT" sz="2400" b="1" i="0" u="sng"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Berniukų</a:t>
            </a:r>
            <a:r>
              <a:rPr kumimoji="0" lang="lt-LT"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skaičius, kurie atliko testus ir pateko į sveikatos rizikos zoną</a:t>
            </a:r>
            <a:endParaRPr kumimoji="0" lang="lt-LT"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p>
            <a:endParaRPr lang="lt-LT" dirty="0"/>
          </a:p>
        </p:txBody>
      </p:sp>
      <p:graphicFrame>
        <p:nvGraphicFramePr>
          <p:cNvPr id="6" name="Lentelė 5">
            <a:extLst>
              <a:ext uri="{FF2B5EF4-FFF2-40B4-BE49-F238E27FC236}">
                <a16:creationId xmlns:a16="http://schemas.microsoft.com/office/drawing/2014/main" id="{6ACB9E54-1A32-1ECE-FE05-7C8809891906}"/>
              </a:ext>
            </a:extLst>
          </p:cNvPr>
          <p:cNvGraphicFramePr>
            <a:graphicFrameLocks noGrp="1"/>
          </p:cNvGraphicFramePr>
          <p:nvPr>
            <p:extLst>
              <p:ext uri="{D42A27DB-BD31-4B8C-83A1-F6EECF244321}">
                <p14:modId xmlns:p14="http://schemas.microsoft.com/office/powerpoint/2010/main" val="2824268496"/>
              </p:ext>
            </p:extLst>
          </p:nvPr>
        </p:nvGraphicFramePr>
        <p:xfrm>
          <a:off x="1997476" y="2551346"/>
          <a:ext cx="8623081" cy="3095752"/>
        </p:xfrm>
        <a:graphic>
          <a:graphicData uri="http://schemas.openxmlformats.org/drawingml/2006/table">
            <a:tbl>
              <a:tblPr firstRow="1" bandRow="1">
                <a:tableStyleId>{5C22544A-7EE6-4342-B048-85BDC9FD1C3A}</a:tableStyleId>
              </a:tblPr>
              <a:tblGrid>
                <a:gridCol w="2215271">
                  <a:extLst>
                    <a:ext uri="{9D8B030D-6E8A-4147-A177-3AD203B41FA5}">
                      <a16:colId xmlns:a16="http://schemas.microsoft.com/office/drawing/2014/main" val="562338305"/>
                    </a:ext>
                  </a:extLst>
                </a:gridCol>
                <a:gridCol w="936302">
                  <a:extLst>
                    <a:ext uri="{9D8B030D-6E8A-4147-A177-3AD203B41FA5}">
                      <a16:colId xmlns:a16="http://schemas.microsoft.com/office/drawing/2014/main" val="1818381116"/>
                    </a:ext>
                  </a:extLst>
                </a:gridCol>
                <a:gridCol w="1134942">
                  <a:extLst>
                    <a:ext uri="{9D8B030D-6E8A-4147-A177-3AD203B41FA5}">
                      <a16:colId xmlns:a16="http://schemas.microsoft.com/office/drawing/2014/main" val="3570896303"/>
                    </a:ext>
                  </a:extLst>
                </a:gridCol>
                <a:gridCol w="1445522">
                  <a:extLst>
                    <a:ext uri="{9D8B030D-6E8A-4147-A177-3AD203B41FA5}">
                      <a16:colId xmlns:a16="http://schemas.microsoft.com/office/drawing/2014/main" val="3282323930"/>
                    </a:ext>
                  </a:extLst>
                </a:gridCol>
                <a:gridCol w="1445522">
                  <a:extLst>
                    <a:ext uri="{9D8B030D-6E8A-4147-A177-3AD203B41FA5}">
                      <a16:colId xmlns:a16="http://schemas.microsoft.com/office/drawing/2014/main" val="341200659"/>
                    </a:ext>
                  </a:extLst>
                </a:gridCol>
                <a:gridCol w="1445522">
                  <a:extLst>
                    <a:ext uri="{9D8B030D-6E8A-4147-A177-3AD203B41FA5}">
                      <a16:colId xmlns:a16="http://schemas.microsoft.com/office/drawing/2014/main" val="2685047417"/>
                    </a:ext>
                  </a:extLst>
                </a:gridCol>
              </a:tblGrid>
              <a:tr h="587756">
                <a:tc>
                  <a:txBody>
                    <a:bodyPr/>
                    <a:lstStyle/>
                    <a:p>
                      <a:pPr algn="ctr"/>
                      <a:endParaRPr lang="lt-LT" dirty="0">
                        <a:latin typeface="Times New Roman" panose="02020603050405020304" pitchFamily="18" charset="0"/>
                        <a:cs typeface="Times New Roman" panose="02020603050405020304" pitchFamily="18" charset="0"/>
                      </a:endParaRPr>
                    </a:p>
                  </a:txBody>
                  <a:tcPr/>
                </a:tc>
                <a:tc>
                  <a:txBody>
                    <a:bodyPr/>
                    <a:lstStyle/>
                    <a:p>
                      <a:pPr algn="ctr"/>
                      <a:r>
                        <a:rPr lang="lt-LT" dirty="0">
                          <a:latin typeface="Times New Roman" panose="02020603050405020304" pitchFamily="18" charset="0"/>
                          <a:cs typeface="Times New Roman" panose="02020603050405020304" pitchFamily="18" charset="0"/>
                        </a:rPr>
                        <a:t>7 metų</a:t>
                      </a:r>
                    </a:p>
                  </a:txBody>
                  <a:tcPr/>
                </a:tc>
                <a:tc>
                  <a:txBody>
                    <a:bodyPr/>
                    <a:lstStyle/>
                    <a:p>
                      <a:pPr algn="ctr"/>
                      <a:r>
                        <a:rPr lang="lt-LT" dirty="0">
                          <a:latin typeface="Times New Roman" panose="02020603050405020304" pitchFamily="18" charset="0"/>
                          <a:cs typeface="Times New Roman" panose="02020603050405020304" pitchFamily="18" charset="0"/>
                        </a:rPr>
                        <a:t>8 metų</a:t>
                      </a:r>
                    </a:p>
                  </a:txBody>
                  <a:tcPr/>
                </a:tc>
                <a:tc>
                  <a:txBody>
                    <a:bodyPr/>
                    <a:lstStyle/>
                    <a:p>
                      <a:pPr algn="ctr"/>
                      <a:r>
                        <a:rPr lang="lt-LT" dirty="0">
                          <a:latin typeface="Times New Roman" panose="02020603050405020304" pitchFamily="18" charset="0"/>
                          <a:cs typeface="Times New Roman" panose="02020603050405020304" pitchFamily="18" charset="0"/>
                        </a:rPr>
                        <a:t>9 metų</a:t>
                      </a:r>
                    </a:p>
                  </a:txBody>
                  <a:tcPr/>
                </a:tc>
                <a:tc>
                  <a:txBody>
                    <a:bodyPr/>
                    <a:lstStyle/>
                    <a:p>
                      <a:pPr algn="ctr"/>
                      <a:r>
                        <a:rPr lang="lt-LT" dirty="0">
                          <a:latin typeface="Times New Roman" panose="02020603050405020304" pitchFamily="18" charset="0"/>
                          <a:cs typeface="Times New Roman" panose="02020603050405020304" pitchFamily="18" charset="0"/>
                        </a:rPr>
                        <a:t>10 metų</a:t>
                      </a:r>
                    </a:p>
                  </a:txBody>
                  <a:tcPr/>
                </a:tc>
                <a:tc>
                  <a:txBody>
                    <a:bodyPr/>
                    <a:lstStyle/>
                    <a:p>
                      <a:pPr algn="ctr"/>
                      <a:r>
                        <a:rPr lang="lt-LT" dirty="0">
                          <a:latin typeface="Times New Roman" panose="02020603050405020304" pitchFamily="18" charset="0"/>
                          <a:cs typeface="Times New Roman" panose="02020603050405020304" pitchFamily="18" charset="0"/>
                        </a:rPr>
                        <a:t>11 metų</a:t>
                      </a:r>
                    </a:p>
                  </a:txBody>
                  <a:tcPr/>
                </a:tc>
                <a:extLst>
                  <a:ext uri="{0D108BD9-81ED-4DB2-BD59-A6C34878D82A}">
                    <a16:rowId xmlns:a16="http://schemas.microsoft.com/office/drawing/2014/main" val="3507354012"/>
                  </a:ext>
                </a:extLst>
              </a:tr>
              <a:tr h="587756">
                <a:tc>
                  <a:txBody>
                    <a:bodyPr/>
                    <a:lstStyle/>
                    <a:p>
                      <a:pPr algn="ctr"/>
                      <a:r>
                        <a:rPr lang="lt-LT" b="1" dirty="0">
                          <a:latin typeface="Times New Roman" panose="02020603050405020304" pitchFamily="18" charset="0"/>
                          <a:cs typeface="Times New Roman" panose="02020603050405020304" pitchFamily="18" charset="0"/>
                        </a:rPr>
                        <a:t>„Šuolis į tolį iš vietos“</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1 </a:t>
                      </a:r>
                      <a:r>
                        <a:rPr lang="lt-LT" dirty="0">
                          <a:latin typeface="Times New Roman" panose="02020603050405020304" pitchFamily="18" charset="0"/>
                          <a:cs typeface="Times New Roman" panose="02020603050405020304" pitchFamily="18" charset="0"/>
                        </a:rPr>
                        <a:t>iš 22</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1 </a:t>
                      </a:r>
                      <a:r>
                        <a:rPr lang="lt-LT" dirty="0">
                          <a:latin typeface="Times New Roman" panose="02020603050405020304" pitchFamily="18" charset="0"/>
                          <a:cs typeface="Times New Roman" panose="02020603050405020304" pitchFamily="18" charset="0"/>
                        </a:rPr>
                        <a:t>iš 43</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1</a:t>
                      </a:r>
                      <a:r>
                        <a:rPr lang="lt-LT" dirty="0">
                          <a:latin typeface="Times New Roman" panose="02020603050405020304" pitchFamily="18" charset="0"/>
                          <a:cs typeface="Times New Roman" panose="02020603050405020304" pitchFamily="18" charset="0"/>
                        </a:rPr>
                        <a:t> iš 62</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1</a:t>
                      </a:r>
                      <a:r>
                        <a:rPr lang="lt-LT" dirty="0">
                          <a:latin typeface="Times New Roman" panose="02020603050405020304" pitchFamily="18" charset="0"/>
                          <a:cs typeface="Times New Roman" panose="02020603050405020304" pitchFamily="18" charset="0"/>
                        </a:rPr>
                        <a:t> iš 58</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0</a:t>
                      </a:r>
                      <a:r>
                        <a:rPr lang="lt-LT" dirty="0">
                          <a:latin typeface="Times New Roman" panose="02020603050405020304" pitchFamily="18" charset="0"/>
                          <a:cs typeface="Times New Roman" panose="02020603050405020304" pitchFamily="18" charset="0"/>
                        </a:rPr>
                        <a:t> iš 8</a:t>
                      </a:r>
                    </a:p>
                  </a:txBody>
                  <a:tcPr/>
                </a:tc>
                <a:extLst>
                  <a:ext uri="{0D108BD9-81ED-4DB2-BD59-A6C34878D82A}">
                    <a16:rowId xmlns:a16="http://schemas.microsoft.com/office/drawing/2014/main" val="3801475604"/>
                  </a:ext>
                </a:extLst>
              </a:tr>
              <a:tr h="587756">
                <a:tc>
                  <a:txBody>
                    <a:bodyPr/>
                    <a:lstStyle/>
                    <a:p>
                      <a:pPr algn="ctr"/>
                      <a:r>
                        <a:rPr lang="lt-LT" b="1" dirty="0">
                          <a:latin typeface="Times New Roman" panose="02020603050405020304" pitchFamily="18" charset="0"/>
                          <a:cs typeface="Times New Roman" panose="02020603050405020304" pitchFamily="18" charset="0"/>
                        </a:rPr>
                        <a:t>„Teniso kamuoliuko metimas“</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1</a:t>
                      </a:r>
                      <a:r>
                        <a:rPr lang="lt-LT" dirty="0">
                          <a:latin typeface="Times New Roman" panose="02020603050405020304" pitchFamily="18" charset="0"/>
                          <a:cs typeface="Times New Roman" panose="02020603050405020304" pitchFamily="18" charset="0"/>
                        </a:rPr>
                        <a:t> iš 22</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3</a:t>
                      </a:r>
                      <a:r>
                        <a:rPr lang="lt-LT" dirty="0">
                          <a:latin typeface="Times New Roman" panose="02020603050405020304" pitchFamily="18" charset="0"/>
                          <a:cs typeface="Times New Roman" panose="02020603050405020304" pitchFamily="18" charset="0"/>
                        </a:rPr>
                        <a:t> iš 43</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2</a:t>
                      </a:r>
                      <a:r>
                        <a:rPr lang="lt-LT" dirty="0">
                          <a:latin typeface="Times New Roman" panose="02020603050405020304" pitchFamily="18" charset="0"/>
                          <a:cs typeface="Times New Roman" panose="02020603050405020304" pitchFamily="18" charset="0"/>
                        </a:rPr>
                        <a:t> iš 62</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2</a:t>
                      </a:r>
                      <a:r>
                        <a:rPr lang="lt-LT" dirty="0">
                          <a:latin typeface="Times New Roman" panose="02020603050405020304" pitchFamily="18" charset="0"/>
                          <a:cs typeface="Times New Roman" panose="02020603050405020304" pitchFamily="18" charset="0"/>
                        </a:rPr>
                        <a:t> iš 58</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0</a:t>
                      </a:r>
                      <a:r>
                        <a:rPr lang="lt-LT" dirty="0">
                          <a:latin typeface="Times New Roman" panose="02020603050405020304" pitchFamily="18" charset="0"/>
                          <a:cs typeface="Times New Roman" panose="02020603050405020304" pitchFamily="18" charset="0"/>
                        </a:rPr>
                        <a:t> iš 8</a:t>
                      </a:r>
                    </a:p>
                  </a:txBody>
                  <a:tcPr/>
                </a:tc>
                <a:extLst>
                  <a:ext uri="{0D108BD9-81ED-4DB2-BD59-A6C34878D82A}">
                    <a16:rowId xmlns:a16="http://schemas.microsoft.com/office/drawing/2014/main" val="1245481626"/>
                  </a:ext>
                </a:extLst>
              </a:tr>
              <a:tr h="587756">
                <a:tc>
                  <a:txBody>
                    <a:bodyPr/>
                    <a:lstStyle/>
                    <a:p>
                      <a:pPr algn="ctr"/>
                      <a:r>
                        <a:rPr lang="lt-LT" b="1" dirty="0">
                          <a:latin typeface="Times New Roman" panose="02020603050405020304" pitchFamily="18" charset="0"/>
                          <a:cs typeface="Times New Roman" panose="02020603050405020304" pitchFamily="18" charset="0"/>
                        </a:rPr>
                        <a:t>„10x5 bėgimas šaudykle“</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6</a:t>
                      </a:r>
                      <a:r>
                        <a:rPr lang="lt-LT" dirty="0">
                          <a:latin typeface="Times New Roman" panose="02020603050405020304" pitchFamily="18" charset="0"/>
                          <a:cs typeface="Times New Roman" panose="02020603050405020304" pitchFamily="18" charset="0"/>
                        </a:rPr>
                        <a:t> iš 22</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17</a:t>
                      </a:r>
                      <a:r>
                        <a:rPr lang="lt-LT" dirty="0">
                          <a:latin typeface="Times New Roman" panose="02020603050405020304" pitchFamily="18" charset="0"/>
                          <a:cs typeface="Times New Roman" panose="02020603050405020304" pitchFamily="18" charset="0"/>
                        </a:rPr>
                        <a:t> iš 43</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5</a:t>
                      </a:r>
                      <a:r>
                        <a:rPr lang="lt-LT" dirty="0">
                          <a:latin typeface="Times New Roman" panose="02020603050405020304" pitchFamily="18" charset="0"/>
                          <a:cs typeface="Times New Roman" panose="02020603050405020304" pitchFamily="18" charset="0"/>
                        </a:rPr>
                        <a:t> iš 62</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13</a:t>
                      </a:r>
                      <a:r>
                        <a:rPr lang="lt-LT" dirty="0">
                          <a:latin typeface="Times New Roman" panose="02020603050405020304" pitchFamily="18" charset="0"/>
                          <a:cs typeface="Times New Roman" panose="02020603050405020304" pitchFamily="18" charset="0"/>
                        </a:rPr>
                        <a:t> iš 58</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2</a:t>
                      </a:r>
                      <a:r>
                        <a:rPr lang="lt-LT" dirty="0">
                          <a:latin typeface="Times New Roman" panose="02020603050405020304" pitchFamily="18" charset="0"/>
                          <a:cs typeface="Times New Roman" panose="02020603050405020304" pitchFamily="18" charset="0"/>
                        </a:rPr>
                        <a:t> iš 8</a:t>
                      </a:r>
                    </a:p>
                  </a:txBody>
                  <a:tcPr/>
                </a:tc>
                <a:extLst>
                  <a:ext uri="{0D108BD9-81ED-4DB2-BD59-A6C34878D82A}">
                    <a16:rowId xmlns:a16="http://schemas.microsoft.com/office/drawing/2014/main" val="109169167"/>
                  </a:ext>
                </a:extLst>
              </a:tr>
              <a:tr h="587756">
                <a:tc>
                  <a:txBody>
                    <a:bodyPr/>
                    <a:lstStyle/>
                    <a:p>
                      <a:pPr algn="ctr"/>
                      <a:r>
                        <a:rPr lang="lt-LT" b="1" dirty="0">
                          <a:latin typeface="Times New Roman" panose="02020603050405020304" pitchFamily="18" charset="0"/>
                          <a:cs typeface="Times New Roman" panose="02020603050405020304" pitchFamily="18" charset="0"/>
                        </a:rPr>
                        <a:t>„6 min. bėgimas“</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1</a:t>
                      </a:r>
                      <a:r>
                        <a:rPr lang="lt-LT" dirty="0">
                          <a:latin typeface="Times New Roman" panose="02020603050405020304" pitchFamily="18" charset="0"/>
                          <a:cs typeface="Times New Roman" panose="02020603050405020304" pitchFamily="18" charset="0"/>
                        </a:rPr>
                        <a:t> iš 22</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9</a:t>
                      </a:r>
                      <a:r>
                        <a:rPr lang="lt-LT" dirty="0">
                          <a:latin typeface="Times New Roman" panose="02020603050405020304" pitchFamily="18" charset="0"/>
                          <a:cs typeface="Times New Roman" panose="02020603050405020304" pitchFamily="18" charset="0"/>
                        </a:rPr>
                        <a:t> iš 43</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1</a:t>
                      </a:r>
                      <a:r>
                        <a:rPr lang="lt-LT" dirty="0">
                          <a:latin typeface="Times New Roman" panose="02020603050405020304" pitchFamily="18" charset="0"/>
                          <a:cs typeface="Times New Roman" panose="02020603050405020304" pitchFamily="18" charset="0"/>
                        </a:rPr>
                        <a:t> iš 62</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3</a:t>
                      </a:r>
                      <a:r>
                        <a:rPr lang="lt-LT" dirty="0">
                          <a:latin typeface="Times New Roman" panose="02020603050405020304" pitchFamily="18" charset="0"/>
                          <a:cs typeface="Times New Roman" panose="02020603050405020304" pitchFamily="18" charset="0"/>
                        </a:rPr>
                        <a:t> iš 58</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0</a:t>
                      </a:r>
                      <a:r>
                        <a:rPr lang="lt-LT" dirty="0">
                          <a:latin typeface="Times New Roman" panose="02020603050405020304" pitchFamily="18" charset="0"/>
                          <a:cs typeface="Times New Roman" panose="02020603050405020304" pitchFamily="18" charset="0"/>
                        </a:rPr>
                        <a:t> iš 8</a:t>
                      </a:r>
                    </a:p>
                  </a:txBody>
                  <a:tcPr/>
                </a:tc>
                <a:extLst>
                  <a:ext uri="{0D108BD9-81ED-4DB2-BD59-A6C34878D82A}">
                    <a16:rowId xmlns:a16="http://schemas.microsoft.com/office/drawing/2014/main" val="3825201981"/>
                  </a:ext>
                </a:extLst>
              </a:tr>
            </a:tbl>
          </a:graphicData>
        </a:graphic>
      </p:graphicFrame>
    </p:spTree>
    <p:extLst>
      <p:ext uri="{BB962C8B-B14F-4D97-AF65-F5344CB8AC3E}">
        <p14:creationId xmlns:p14="http://schemas.microsoft.com/office/powerpoint/2010/main" val="38943503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BF6772A-7361-4ACD-F7DA-A13D40FDD419}"/>
              </a:ext>
            </a:extLst>
          </p:cNvPr>
          <p:cNvSpPr>
            <a:spLocks noGrp="1"/>
          </p:cNvSpPr>
          <p:nvPr>
            <p:ph type="title"/>
          </p:nvPr>
        </p:nvSpPr>
        <p:spPr/>
        <p:txBody>
          <a:bodyPr/>
          <a:lstStyle/>
          <a:p>
            <a:pPr algn="ctr"/>
            <a:r>
              <a:rPr kumimoji="0" lang="lt-LT" sz="2800" b="1" i="0" u="none" strike="noStrike" kern="1200" cap="all"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Sveikatos rizikos zona pradinių klasių mokinių tarpe</a:t>
            </a:r>
            <a:endParaRPr lang="lt-LT" dirty="0">
              <a:solidFill>
                <a:schemeClr val="tx1"/>
              </a:solidFill>
            </a:endParaRPr>
          </a:p>
        </p:txBody>
      </p:sp>
      <p:graphicFrame>
        <p:nvGraphicFramePr>
          <p:cNvPr id="4" name="Turinio vietos rezervavimo ženklas 3">
            <a:extLst>
              <a:ext uri="{FF2B5EF4-FFF2-40B4-BE49-F238E27FC236}">
                <a16:creationId xmlns:a16="http://schemas.microsoft.com/office/drawing/2014/main" id="{DDB9C9F0-7678-91F6-DE3C-CE4A38B88921}"/>
              </a:ext>
            </a:extLst>
          </p:cNvPr>
          <p:cNvGraphicFramePr>
            <a:graphicFrameLocks noGrp="1"/>
          </p:cNvGraphicFramePr>
          <p:nvPr>
            <p:ph idx="1"/>
            <p:extLst>
              <p:ext uri="{D42A27DB-BD31-4B8C-83A1-F6EECF244321}">
                <p14:modId xmlns:p14="http://schemas.microsoft.com/office/powerpoint/2010/main" val="1424917056"/>
              </p:ext>
            </p:extLst>
          </p:nvPr>
        </p:nvGraphicFramePr>
        <p:xfrm>
          <a:off x="1932372" y="2517514"/>
          <a:ext cx="8327255" cy="2387600"/>
        </p:xfrm>
        <a:graphic>
          <a:graphicData uri="http://schemas.openxmlformats.org/drawingml/2006/table">
            <a:tbl>
              <a:tblPr firstRow="1" bandRow="1">
                <a:tableStyleId>{5C22544A-7EE6-4342-B048-85BDC9FD1C3A}</a:tableStyleId>
              </a:tblPr>
              <a:tblGrid>
                <a:gridCol w="2627791">
                  <a:extLst>
                    <a:ext uri="{9D8B030D-6E8A-4147-A177-3AD203B41FA5}">
                      <a16:colId xmlns:a16="http://schemas.microsoft.com/office/drawing/2014/main" val="1761266180"/>
                    </a:ext>
                  </a:extLst>
                </a:gridCol>
                <a:gridCol w="949910">
                  <a:extLst>
                    <a:ext uri="{9D8B030D-6E8A-4147-A177-3AD203B41FA5}">
                      <a16:colId xmlns:a16="http://schemas.microsoft.com/office/drawing/2014/main" val="1089775440"/>
                    </a:ext>
                  </a:extLst>
                </a:gridCol>
                <a:gridCol w="1180730">
                  <a:extLst>
                    <a:ext uri="{9D8B030D-6E8A-4147-A177-3AD203B41FA5}">
                      <a16:colId xmlns:a16="http://schemas.microsoft.com/office/drawing/2014/main" val="53082668"/>
                    </a:ext>
                  </a:extLst>
                </a:gridCol>
                <a:gridCol w="1189608">
                  <a:extLst>
                    <a:ext uri="{9D8B030D-6E8A-4147-A177-3AD203B41FA5}">
                      <a16:colId xmlns:a16="http://schemas.microsoft.com/office/drawing/2014/main" val="2431467356"/>
                    </a:ext>
                  </a:extLst>
                </a:gridCol>
                <a:gridCol w="1162975">
                  <a:extLst>
                    <a:ext uri="{9D8B030D-6E8A-4147-A177-3AD203B41FA5}">
                      <a16:colId xmlns:a16="http://schemas.microsoft.com/office/drawing/2014/main" val="1181010766"/>
                    </a:ext>
                  </a:extLst>
                </a:gridCol>
                <a:gridCol w="1216241">
                  <a:extLst>
                    <a:ext uri="{9D8B030D-6E8A-4147-A177-3AD203B41FA5}">
                      <a16:colId xmlns:a16="http://schemas.microsoft.com/office/drawing/2014/main" val="1364635696"/>
                    </a:ext>
                  </a:extLst>
                </a:gridCol>
              </a:tblGrid>
              <a:tr h="0">
                <a:tc>
                  <a:txBody>
                    <a:bodyPr/>
                    <a:lstStyle/>
                    <a:p>
                      <a:endParaRPr lang="lt-LT" dirty="0">
                        <a:latin typeface="Times New Roman" panose="02020603050405020304" pitchFamily="18" charset="0"/>
                        <a:cs typeface="Times New Roman" panose="02020603050405020304" pitchFamily="18" charset="0"/>
                      </a:endParaRPr>
                    </a:p>
                  </a:txBody>
                  <a:tcPr/>
                </a:tc>
                <a:tc>
                  <a:txBody>
                    <a:bodyPr/>
                    <a:lstStyle/>
                    <a:p>
                      <a:r>
                        <a:rPr lang="lt-LT" dirty="0">
                          <a:latin typeface="Times New Roman" panose="02020603050405020304" pitchFamily="18" charset="0"/>
                          <a:cs typeface="Times New Roman" panose="02020603050405020304" pitchFamily="18" charset="0"/>
                        </a:rPr>
                        <a:t>7 metų</a:t>
                      </a:r>
                    </a:p>
                  </a:txBody>
                  <a:tcPr/>
                </a:tc>
                <a:tc>
                  <a:txBody>
                    <a:bodyPr/>
                    <a:lstStyle/>
                    <a:p>
                      <a:r>
                        <a:rPr lang="lt-LT" dirty="0">
                          <a:latin typeface="Times New Roman" panose="02020603050405020304" pitchFamily="18" charset="0"/>
                          <a:cs typeface="Times New Roman" panose="02020603050405020304" pitchFamily="18" charset="0"/>
                        </a:rPr>
                        <a:t>8 metų</a:t>
                      </a:r>
                    </a:p>
                  </a:txBody>
                  <a:tcPr/>
                </a:tc>
                <a:tc>
                  <a:txBody>
                    <a:bodyPr/>
                    <a:lstStyle/>
                    <a:p>
                      <a:r>
                        <a:rPr lang="lt-LT" dirty="0">
                          <a:latin typeface="Times New Roman" panose="02020603050405020304" pitchFamily="18" charset="0"/>
                          <a:cs typeface="Times New Roman" panose="02020603050405020304" pitchFamily="18" charset="0"/>
                        </a:rPr>
                        <a:t>9 metų</a:t>
                      </a:r>
                    </a:p>
                  </a:txBody>
                  <a:tcPr/>
                </a:tc>
                <a:tc>
                  <a:txBody>
                    <a:bodyPr/>
                    <a:lstStyle/>
                    <a:p>
                      <a:r>
                        <a:rPr lang="lt-LT" dirty="0">
                          <a:latin typeface="Times New Roman" panose="02020603050405020304" pitchFamily="18" charset="0"/>
                          <a:cs typeface="Times New Roman" panose="02020603050405020304" pitchFamily="18" charset="0"/>
                        </a:rPr>
                        <a:t>10 metų </a:t>
                      </a:r>
                    </a:p>
                  </a:txBody>
                  <a:tcPr/>
                </a:tc>
                <a:tc>
                  <a:txBody>
                    <a:bodyPr/>
                    <a:lstStyle/>
                    <a:p>
                      <a:r>
                        <a:rPr lang="lt-LT" dirty="0">
                          <a:latin typeface="Times New Roman" panose="02020603050405020304" pitchFamily="18" charset="0"/>
                          <a:cs typeface="Times New Roman" panose="02020603050405020304" pitchFamily="18" charset="0"/>
                        </a:rPr>
                        <a:t>11 metų</a:t>
                      </a:r>
                    </a:p>
                  </a:txBody>
                  <a:tcPr/>
                </a:tc>
                <a:extLst>
                  <a:ext uri="{0D108BD9-81ED-4DB2-BD59-A6C34878D82A}">
                    <a16:rowId xmlns:a16="http://schemas.microsoft.com/office/drawing/2014/main" val="2454353924"/>
                  </a:ext>
                </a:extLst>
              </a:tr>
              <a:tr h="370840">
                <a:tc>
                  <a:txBody>
                    <a:bodyPr/>
                    <a:lstStyle/>
                    <a:p>
                      <a:pPr algn="ctr"/>
                      <a:r>
                        <a:rPr lang="lt-LT" b="1" dirty="0">
                          <a:latin typeface="Times New Roman" panose="02020603050405020304" pitchFamily="18" charset="0"/>
                          <a:cs typeface="Times New Roman" panose="02020603050405020304" pitchFamily="18" charset="0"/>
                        </a:rPr>
                        <a:t>„Šuolis į tolį iš vietos“</a:t>
                      </a:r>
                    </a:p>
                  </a:txBody>
                  <a:tcPr/>
                </a:tc>
                <a:tc>
                  <a:txBody>
                    <a:bodyPr/>
                    <a:lstStyle/>
                    <a:p>
                      <a:r>
                        <a:rPr lang="lt-LT" b="1" dirty="0">
                          <a:solidFill>
                            <a:srgbClr val="FF0000"/>
                          </a:solidFill>
                          <a:latin typeface="Times New Roman" panose="02020603050405020304" pitchFamily="18" charset="0"/>
                          <a:cs typeface="Times New Roman" panose="02020603050405020304" pitchFamily="18" charset="0"/>
                        </a:rPr>
                        <a:t>0</a:t>
                      </a:r>
                      <a:r>
                        <a:rPr lang="lt-LT" dirty="0">
                          <a:latin typeface="Times New Roman" panose="02020603050405020304" pitchFamily="18" charset="0"/>
                          <a:cs typeface="Times New Roman" panose="02020603050405020304" pitchFamily="18" charset="0"/>
                        </a:rPr>
                        <a:t> iš 6</a:t>
                      </a:r>
                    </a:p>
                  </a:txBody>
                  <a:tcPr/>
                </a:tc>
                <a:tc>
                  <a:txBody>
                    <a:bodyPr/>
                    <a:lstStyle/>
                    <a:p>
                      <a:r>
                        <a:rPr lang="lt-LT" b="1" dirty="0">
                          <a:solidFill>
                            <a:srgbClr val="FF0000"/>
                          </a:solidFill>
                          <a:latin typeface="Times New Roman" panose="02020603050405020304" pitchFamily="18" charset="0"/>
                          <a:cs typeface="Times New Roman" panose="02020603050405020304" pitchFamily="18" charset="0"/>
                        </a:rPr>
                        <a:t>3</a:t>
                      </a:r>
                      <a:r>
                        <a:rPr lang="lt-LT" dirty="0">
                          <a:latin typeface="Times New Roman" panose="02020603050405020304" pitchFamily="18" charset="0"/>
                          <a:cs typeface="Times New Roman" panose="02020603050405020304" pitchFamily="18" charset="0"/>
                        </a:rPr>
                        <a:t> iš 38</a:t>
                      </a:r>
                    </a:p>
                  </a:txBody>
                  <a:tcPr/>
                </a:tc>
                <a:tc>
                  <a:txBody>
                    <a:bodyPr/>
                    <a:lstStyle/>
                    <a:p>
                      <a:r>
                        <a:rPr lang="lt-LT" b="1" dirty="0">
                          <a:solidFill>
                            <a:srgbClr val="FF0000"/>
                          </a:solidFill>
                          <a:latin typeface="Times New Roman" panose="02020603050405020304" pitchFamily="18" charset="0"/>
                          <a:cs typeface="Times New Roman" panose="02020603050405020304" pitchFamily="18" charset="0"/>
                        </a:rPr>
                        <a:t>2</a:t>
                      </a:r>
                      <a:r>
                        <a:rPr lang="lt-LT" dirty="0">
                          <a:latin typeface="Times New Roman" panose="02020603050405020304" pitchFamily="18" charset="0"/>
                          <a:cs typeface="Times New Roman" panose="02020603050405020304" pitchFamily="18" charset="0"/>
                        </a:rPr>
                        <a:t> iš 47</a:t>
                      </a:r>
                    </a:p>
                  </a:txBody>
                  <a:tcPr/>
                </a:tc>
                <a:tc>
                  <a:txBody>
                    <a:bodyPr/>
                    <a:lstStyle/>
                    <a:p>
                      <a:r>
                        <a:rPr lang="lt-LT" b="1" dirty="0">
                          <a:solidFill>
                            <a:srgbClr val="FF0000"/>
                          </a:solidFill>
                          <a:latin typeface="Times New Roman" panose="02020603050405020304" pitchFamily="18" charset="0"/>
                          <a:cs typeface="Times New Roman" panose="02020603050405020304" pitchFamily="18" charset="0"/>
                        </a:rPr>
                        <a:t>5</a:t>
                      </a:r>
                      <a:r>
                        <a:rPr lang="lt-LT" dirty="0">
                          <a:latin typeface="Times New Roman" panose="02020603050405020304" pitchFamily="18" charset="0"/>
                          <a:cs typeface="Times New Roman" panose="02020603050405020304" pitchFamily="18" charset="0"/>
                        </a:rPr>
                        <a:t> iš 72</a:t>
                      </a:r>
                    </a:p>
                  </a:txBody>
                  <a:tcPr/>
                </a:tc>
                <a:tc>
                  <a:txBody>
                    <a:bodyPr/>
                    <a:lstStyle/>
                    <a:p>
                      <a:r>
                        <a:rPr lang="lt-LT" b="1" dirty="0">
                          <a:solidFill>
                            <a:srgbClr val="FF0000"/>
                          </a:solidFill>
                          <a:latin typeface="Times New Roman" panose="02020603050405020304" pitchFamily="18" charset="0"/>
                          <a:cs typeface="Times New Roman" panose="02020603050405020304" pitchFamily="18" charset="0"/>
                        </a:rPr>
                        <a:t>0</a:t>
                      </a:r>
                      <a:r>
                        <a:rPr lang="lt-LT" dirty="0">
                          <a:latin typeface="Times New Roman" panose="02020603050405020304" pitchFamily="18" charset="0"/>
                          <a:cs typeface="Times New Roman" panose="02020603050405020304" pitchFamily="18" charset="0"/>
                        </a:rPr>
                        <a:t> iš 5</a:t>
                      </a:r>
                    </a:p>
                  </a:txBody>
                  <a:tcPr/>
                </a:tc>
                <a:extLst>
                  <a:ext uri="{0D108BD9-81ED-4DB2-BD59-A6C34878D82A}">
                    <a16:rowId xmlns:a16="http://schemas.microsoft.com/office/drawing/2014/main" val="2168763468"/>
                  </a:ext>
                </a:extLst>
              </a:tr>
              <a:tr h="370840">
                <a:tc>
                  <a:txBody>
                    <a:bodyPr/>
                    <a:lstStyle/>
                    <a:p>
                      <a:pPr algn="ctr"/>
                      <a:r>
                        <a:rPr lang="lt-LT" b="1" dirty="0">
                          <a:latin typeface="Times New Roman" panose="02020603050405020304" pitchFamily="18" charset="0"/>
                          <a:cs typeface="Times New Roman" panose="02020603050405020304" pitchFamily="18" charset="0"/>
                        </a:rPr>
                        <a:t>„Teniso kamuoliuko metimas“</a:t>
                      </a:r>
                    </a:p>
                  </a:txBody>
                  <a:tcPr/>
                </a:tc>
                <a:tc>
                  <a:txBody>
                    <a:bodyPr/>
                    <a:lstStyle/>
                    <a:p>
                      <a:r>
                        <a:rPr lang="lt-LT" b="1" dirty="0">
                          <a:solidFill>
                            <a:srgbClr val="FF0000"/>
                          </a:solidFill>
                          <a:latin typeface="Times New Roman" panose="02020603050405020304" pitchFamily="18" charset="0"/>
                          <a:cs typeface="Times New Roman" panose="02020603050405020304" pitchFamily="18" charset="0"/>
                        </a:rPr>
                        <a:t>1</a:t>
                      </a:r>
                      <a:r>
                        <a:rPr lang="lt-LT" dirty="0">
                          <a:latin typeface="Times New Roman" panose="02020603050405020304" pitchFamily="18" charset="0"/>
                          <a:cs typeface="Times New Roman" panose="02020603050405020304" pitchFamily="18" charset="0"/>
                        </a:rPr>
                        <a:t> iš 6</a:t>
                      </a:r>
                    </a:p>
                  </a:txBody>
                  <a:tcPr/>
                </a:tc>
                <a:tc>
                  <a:txBody>
                    <a:bodyPr/>
                    <a:lstStyle/>
                    <a:p>
                      <a:r>
                        <a:rPr lang="lt-LT" b="1" dirty="0">
                          <a:solidFill>
                            <a:srgbClr val="FF0000"/>
                          </a:solidFill>
                          <a:latin typeface="Times New Roman" panose="02020603050405020304" pitchFamily="18" charset="0"/>
                          <a:cs typeface="Times New Roman" panose="02020603050405020304" pitchFamily="18" charset="0"/>
                        </a:rPr>
                        <a:t>5</a:t>
                      </a:r>
                      <a:r>
                        <a:rPr lang="lt-LT" dirty="0">
                          <a:latin typeface="Times New Roman" panose="02020603050405020304" pitchFamily="18" charset="0"/>
                          <a:cs typeface="Times New Roman" panose="02020603050405020304" pitchFamily="18" charset="0"/>
                        </a:rPr>
                        <a:t> iš 38</a:t>
                      </a:r>
                    </a:p>
                  </a:txBody>
                  <a:tcPr/>
                </a:tc>
                <a:tc>
                  <a:txBody>
                    <a:bodyPr/>
                    <a:lstStyle/>
                    <a:p>
                      <a:r>
                        <a:rPr lang="lt-LT" b="1" dirty="0">
                          <a:solidFill>
                            <a:srgbClr val="FF0000"/>
                          </a:solidFill>
                          <a:latin typeface="Times New Roman" panose="02020603050405020304" pitchFamily="18" charset="0"/>
                          <a:cs typeface="Times New Roman" panose="02020603050405020304" pitchFamily="18" charset="0"/>
                        </a:rPr>
                        <a:t>1</a:t>
                      </a:r>
                      <a:r>
                        <a:rPr lang="lt-LT" dirty="0">
                          <a:latin typeface="Times New Roman" panose="02020603050405020304" pitchFamily="18" charset="0"/>
                          <a:cs typeface="Times New Roman" panose="02020603050405020304" pitchFamily="18" charset="0"/>
                        </a:rPr>
                        <a:t> iš 47</a:t>
                      </a:r>
                    </a:p>
                  </a:txBody>
                  <a:tcPr/>
                </a:tc>
                <a:tc>
                  <a:txBody>
                    <a:bodyPr/>
                    <a:lstStyle/>
                    <a:p>
                      <a:r>
                        <a:rPr lang="lt-LT" b="1" dirty="0">
                          <a:solidFill>
                            <a:srgbClr val="FF0000"/>
                          </a:solidFill>
                          <a:latin typeface="Times New Roman" panose="02020603050405020304" pitchFamily="18" charset="0"/>
                          <a:cs typeface="Times New Roman" panose="02020603050405020304" pitchFamily="18" charset="0"/>
                        </a:rPr>
                        <a:t>3</a:t>
                      </a:r>
                      <a:r>
                        <a:rPr lang="lt-LT" dirty="0">
                          <a:latin typeface="Times New Roman" panose="02020603050405020304" pitchFamily="18" charset="0"/>
                          <a:cs typeface="Times New Roman" panose="02020603050405020304" pitchFamily="18" charset="0"/>
                        </a:rPr>
                        <a:t> iš 72</a:t>
                      </a:r>
                    </a:p>
                  </a:txBody>
                  <a:tcPr/>
                </a:tc>
                <a:tc>
                  <a:txBody>
                    <a:bodyPr/>
                    <a:lstStyle/>
                    <a:p>
                      <a:r>
                        <a:rPr lang="lt-LT" b="1" dirty="0">
                          <a:solidFill>
                            <a:srgbClr val="FF0000"/>
                          </a:solidFill>
                          <a:latin typeface="Times New Roman" panose="02020603050405020304" pitchFamily="18" charset="0"/>
                          <a:cs typeface="Times New Roman" panose="02020603050405020304" pitchFamily="18" charset="0"/>
                        </a:rPr>
                        <a:t>0</a:t>
                      </a:r>
                      <a:r>
                        <a:rPr lang="lt-LT" dirty="0">
                          <a:latin typeface="Times New Roman" panose="02020603050405020304" pitchFamily="18" charset="0"/>
                          <a:cs typeface="Times New Roman" panose="02020603050405020304" pitchFamily="18" charset="0"/>
                        </a:rPr>
                        <a:t> iš 5</a:t>
                      </a:r>
                    </a:p>
                  </a:txBody>
                  <a:tcPr/>
                </a:tc>
                <a:extLst>
                  <a:ext uri="{0D108BD9-81ED-4DB2-BD59-A6C34878D82A}">
                    <a16:rowId xmlns:a16="http://schemas.microsoft.com/office/drawing/2014/main" val="2926468020"/>
                  </a:ext>
                </a:extLst>
              </a:tr>
              <a:tr h="370840">
                <a:tc>
                  <a:txBody>
                    <a:bodyPr/>
                    <a:lstStyle/>
                    <a:p>
                      <a:pPr algn="ctr"/>
                      <a:r>
                        <a:rPr lang="lt-LT" b="1" dirty="0">
                          <a:latin typeface="Times New Roman" panose="02020603050405020304" pitchFamily="18" charset="0"/>
                          <a:cs typeface="Times New Roman" panose="02020603050405020304" pitchFamily="18" charset="0"/>
                        </a:rPr>
                        <a:t>„10x5 bėgimas šaudykle“</a:t>
                      </a:r>
                    </a:p>
                  </a:txBody>
                  <a:tcPr/>
                </a:tc>
                <a:tc>
                  <a:txBody>
                    <a:bodyPr/>
                    <a:lstStyle/>
                    <a:p>
                      <a:r>
                        <a:rPr lang="lt-LT" b="1" dirty="0">
                          <a:solidFill>
                            <a:srgbClr val="FF0000"/>
                          </a:solidFill>
                          <a:latin typeface="Times New Roman" panose="02020603050405020304" pitchFamily="18" charset="0"/>
                          <a:cs typeface="Times New Roman" panose="02020603050405020304" pitchFamily="18" charset="0"/>
                        </a:rPr>
                        <a:t>2</a:t>
                      </a:r>
                      <a:r>
                        <a:rPr lang="lt-LT" dirty="0">
                          <a:latin typeface="Times New Roman" panose="02020603050405020304" pitchFamily="18" charset="0"/>
                          <a:cs typeface="Times New Roman" panose="02020603050405020304" pitchFamily="18" charset="0"/>
                        </a:rPr>
                        <a:t> iš 6</a:t>
                      </a:r>
                    </a:p>
                  </a:txBody>
                  <a:tcPr/>
                </a:tc>
                <a:tc>
                  <a:txBody>
                    <a:bodyPr/>
                    <a:lstStyle/>
                    <a:p>
                      <a:r>
                        <a:rPr lang="lt-LT" b="1" dirty="0">
                          <a:solidFill>
                            <a:srgbClr val="FF0000"/>
                          </a:solidFill>
                          <a:latin typeface="Times New Roman" panose="02020603050405020304" pitchFamily="18" charset="0"/>
                          <a:cs typeface="Times New Roman" panose="02020603050405020304" pitchFamily="18" charset="0"/>
                        </a:rPr>
                        <a:t>13</a:t>
                      </a:r>
                      <a:r>
                        <a:rPr lang="lt-LT" dirty="0">
                          <a:latin typeface="Times New Roman" panose="02020603050405020304" pitchFamily="18" charset="0"/>
                          <a:cs typeface="Times New Roman" panose="02020603050405020304" pitchFamily="18" charset="0"/>
                        </a:rPr>
                        <a:t> iš 38</a:t>
                      </a:r>
                    </a:p>
                  </a:txBody>
                  <a:tcPr/>
                </a:tc>
                <a:tc>
                  <a:txBody>
                    <a:bodyPr/>
                    <a:lstStyle/>
                    <a:p>
                      <a:r>
                        <a:rPr lang="lt-LT" b="1" dirty="0">
                          <a:solidFill>
                            <a:srgbClr val="FF0000"/>
                          </a:solidFill>
                          <a:latin typeface="Times New Roman" panose="02020603050405020304" pitchFamily="18" charset="0"/>
                          <a:cs typeface="Times New Roman" panose="02020603050405020304" pitchFamily="18" charset="0"/>
                        </a:rPr>
                        <a:t>2</a:t>
                      </a:r>
                      <a:r>
                        <a:rPr lang="lt-LT" dirty="0">
                          <a:latin typeface="Times New Roman" panose="02020603050405020304" pitchFamily="18" charset="0"/>
                          <a:cs typeface="Times New Roman" panose="02020603050405020304" pitchFamily="18" charset="0"/>
                        </a:rPr>
                        <a:t> iš 47</a:t>
                      </a:r>
                    </a:p>
                  </a:txBody>
                  <a:tcPr/>
                </a:tc>
                <a:tc>
                  <a:txBody>
                    <a:bodyPr/>
                    <a:lstStyle/>
                    <a:p>
                      <a:r>
                        <a:rPr lang="lt-LT" b="1" dirty="0">
                          <a:solidFill>
                            <a:srgbClr val="FF0000"/>
                          </a:solidFill>
                          <a:latin typeface="Times New Roman" panose="02020603050405020304" pitchFamily="18" charset="0"/>
                          <a:cs typeface="Times New Roman" panose="02020603050405020304" pitchFamily="18" charset="0"/>
                        </a:rPr>
                        <a:t>7</a:t>
                      </a:r>
                      <a:r>
                        <a:rPr lang="lt-LT" dirty="0">
                          <a:latin typeface="Times New Roman" panose="02020603050405020304" pitchFamily="18" charset="0"/>
                          <a:cs typeface="Times New Roman" panose="02020603050405020304" pitchFamily="18" charset="0"/>
                        </a:rPr>
                        <a:t> iš 72</a:t>
                      </a:r>
                    </a:p>
                  </a:txBody>
                  <a:tcPr/>
                </a:tc>
                <a:tc>
                  <a:txBody>
                    <a:bodyPr/>
                    <a:lstStyle/>
                    <a:p>
                      <a:r>
                        <a:rPr lang="lt-LT" b="1" dirty="0">
                          <a:solidFill>
                            <a:srgbClr val="FF0000"/>
                          </a:solidFill>
                          <a:latin typeface="Times New Roman" panose="02020603050405020304" pitchFamily="18" charset="0"/>
                          <a:cs typeface="Times New Roman" panose="02020603050405020304" pitchFamily="18" charset="0"/>
                        </a:rPr>
                        <a:t>3</a:t>
                      </a:r>
                      <a:r>
                        <a:rPr lang="lt-LT" dirty="0">
                          <a:latin typeface="Times New Roman" panose="02020603050405020304" pitchFamily="18" charset="0"/>
                          <a:cs typeface="Times New Roman" panose="02020603050405020304" pitchFamily="18" charset="0"/>
                        </a:rPr>
                        <a:t> iš 5</a:t>
                      </a:r>
                    </a:p>
                  </a:txBody>
                  <a:tcPr/>
                </a:tc>
                <a:extLst>
                  <a:ext uri="{0D108BD9-81ED-4DB2-BD59-A6C34878D82A}">
                    <a16:rowId xmlns:a16="http://schemas.microsoft.com/office/drawing/2014/main" val="2270923338"/>
                  </a:ext>
                </a:extLst>
              </a:tr>
              <a:tr h="370840">
                <a:tc>
                  <a:txBody>
                    <a:bodyPr/>
                    <a:lstStyle/>
                    <a:p>
                      <a:pPr algn="ctr"/>
                      <a:r>
                        <a:rPr lang="lt-LT" b="1" dirty="0">
                          <a:latin typeface="Times New Roman" panose="02020603050405020304" pitchFamily="18" charset="0"/>
                          <a:cs typeface="Times New Roman" panose="02020603050405020304" pitchFamily="18" charset="0"/>
                        </a:rPr>
                        <a:t>„6 min. bėgimas“</a:t>
                      </a:r>
                    </a:p>
                  </a:txBody>
                  <a:tcPr/>
                </a:tc>
                <a:tc>
                  <a:txBody>
                    <a:bodyPr/>
                    <a:lstStyle/>
                    <a:p>
                      <a:r>
                        <a:rPr lang="lt-LT" b="1" dirty="0">
                          <a:solidFill>
                            <a:srgbClr val="FF0000"/>
                          </a:solidFill>
                          <a:latin typeface="Times New Roman" panose="02020603050405020304" pitchFamily="18" charset="0"/>
                          <a:cs typeface="Times New Roman" panose="02020603050405020304" pitchFamily="18" charset="0"/>
                        </a:rPr>
                        <a:t>2</a:t>
                      </a:r>
                      <a:r>
                        <a:rPr lang="lt-LT" dirty="0">
                          <a:latin typeface="Times New Roman" panose="02020603050405020304" pitchFamily="18" charset="0"/>
                          <a:cs typeface="Times New Roman" panose="02020603050405020304" pitchFamily="18" charset="0"/>
                        </a:rPr>
                        <a:t> iš 6</a:t>
                      </a:r>
                    </a:p>
                  </a:txBody>
                  <a:tcPr/>
                </a:tc>
                <a:tc>
                  <a:txBody>
                    <a:bodyPr/>
                    <a:lstStyle/>
                    <a:p>
                      <a:r>
                        <a:rPr lang="lt-LT" b="1" dirty="0">
                          <a:solidFill>
                            <a:srgbClr val="FF0000"/>
                          </a:solidFill>
                          <a:latin typeface="Times New Roman" panose="02020603050405020304" pitchFamily="18" charset="0"/>
                          <a:cs typeface="Times New Roman" panose="02020603050405020304" pitchFamily="18" charset="0"/>
                        </a:rPr>
                        <a:t>7</a:t>
                      </a:r>
                      <a:r>
                        <a:rPr lang="lt-LT" dirty="0">
                          <a:latin typeface="Times New Roman" panose="02020603050405020304" pitchFamily="18" charset="0"/>
                          <a:cs typeface="Times New Roman" panose="02020603050405020304" pitchFamily="18" charset="0"/>
                        </a:rPr>
                        <a:t> iš 38</a:t>
                      </a:r>
                    </a:p>
                  </a:txBody>
                  <a:tcPr/>
                </a:tc>
                <a:tc>
                  <a:txBody>
                    <a:bodyPr/>
                    <a:lstStyle/>
                    <a:p>
                      <a:r>
                        <a:rPr lang="lt-LT" b="1" dirty="0">
                          <a:solidFill>
                            <a:srgbClr val="FF0000"/>
                          </a:solidFill>
                          <a:latin typeface="Times New Roman" panose="02020603050405020304" pitchFamily="18" charset="0"/>
                          <a:cs typeface="Times New Roman" panose="02020603050405020304" pitchFamily="18" charset="0"/>
                        </a:rPr>
                        <a:t>1</a:t>
                      </a:r>
                      <a:r>
                        <a:rPr lang="lt-LT" dirty="0">
                          <a:latin typeface="Times New Roman" panose="02020603050405020304" pitchFamily="18" charset="0"/>
                          <a:cs typeface="Times New Roman" panose="02020603050405020304" pitchFamily="18" charset="0"/>
                        </a:rPr>
                        <a:t> iš 47</a:t>
                      </a:r>
                    </a:p>
                  </a:txBody>
                  <a:tcPr/>
                </a:tc>
                <a:tc>
                  <a:txBody>
                    <a:bodyPr/>
                    <a:lstStyle/>
                    <a:p>
                      <a:r>
                        <a:rPr lang="lt-LT" b="1" dirty="0">
                          <a:solidFill>
                            <a:srgbClr val="FF0000"/>
                          </a:solidFill>
                          <a:latin typeface="Times New Roman" panose="02020603050405020304" pitchFamily="18" charset="0"/>
                          <a:cs typeface="Times New Roman" panose="02020603050405020304" pitchFamily="18" charset="0"/>
                        </a:rPr>
                        <a:t>5</a:t>
                      </a:r>
                      <a:r>
                        <a:rPr lang="lt-LT" dirty="0">
                          <a:latin typeface="Times New Roman" panose="02020603050405020304" pitchFamily="18" charset="0"/>
                          <a:cs typeface="Times New Roman" panose="02020603050405020304" pitchFamily="18" charset="0"/>
                        </a:rPr>
                        <a:t> iš 72</a:t>
                      </a:r>
                    </a:p>
                  </a:txBody>
                  <a:tcPr/>
                </a:tc>
                <a:tc>
                  <a:txBody>
                    <a:bodyPr/>
                    <a:lstStyle/>
                    <a:p>
                      <a:r>
                        <a:rPr lang="lt-LT" b="1" dirty="0">
                          <a:solidFill>
                            <a:srgbClr val="FF0000"/>
                          </a:solidFill>
                          <a:latin typeface="Times New Roman" panose="02020603050405020304" pitchFamily="18" charset="0"/>
                          <a:cs typeface="Times New Roman" panose="02020603050405020304" pitchFamily="18" charset="0"/>
                        </a:rPr>
                        <a:t>0</a:t>
                      </a:r>
                      <a:r>
                        <a:rPr lang="lt-LT" dirty="0">
                          <a:latin typeface="Times New Roman" panose="02020603050405020304" pitchFamily="18" charset="0"/>
                          <a:cs typeface="Times New Roman" panose="02020603050405020304" pitchFamily="18" charset="0"/>
                        </a:rPr>
                        <a:t> iš 5</a:t>
                      </a:r>
                    </a:p>
                  </a:txBody>
                  <a:tcPr/>
                </a:tc>
                <a:extLst>
                  <a:ext uri="{0D108BD9-81ED-4DB2-BD59-A6C34878D82A}">
                    <a16:rowId xmlns:a16="http://schemas.microsoft.com/office/drawing/2014/main" val="1073598666"/>
                  </a:ext>
                </a:extLst>
              </a:tr>
            </a:tbl>
          </a:graphicData>
        </a:graphic>
      </p:graphicFrame>
      <p:sp>
        <p:nvSpPr>
          <p:cNvPr id="6" name="TextBox 5">
            <a:extLst>
              <a:ext uri="{FF2B5EF4-FFF2-40B4-BE49-F238E27FC236}">
                <a16:creationId xmlns:a16="http://schemas.microsoft.com/office/drawing/2014/main" id="{99AFC73A-6649-460C-76A8-3CC4E6A5050C}"/>
              </a:ext>
            </a:extLst>
          </p:cNvPr>
          <p:cNvSpPr txBox="1"/>
          <p:nvPr/>
        </p:nvSpPr>
        <p:spPr>
          <a:xfrm>
            <a:off x="1207363" y="1686517"/>
            <a:ext cx="9887357" cy="46166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t-LT" sz="2400" b="1" i="0" u="sng"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Mergaičių</a:t>
            </a:r>
            <a:r>
              <a:rPr kumimoji="0" lang="lt-LT"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skaičius, kurie atliko testus ir pateko į sveikatos rizikos zoną</a:t>
            </a:r>
            <a:endParaRPr kumimoji="0" lang="lt-LT"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8218654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a:extLst>
              <a:ext uri="{FF2B5EF4-FFF2-40B4-BE49-F238E27FC236}">
                <a16:creationId xmlns:a16="http://schemas.microsoft.com/office/drawing/2014/main" id="{E6FC9297-7C1B-5D1C-C0A8-9DE0F945CE89}"/>
              </a:ext>
            </a:extLst>
          </p:cNvPr>
          <p:cNvSpPr>
            <a:spLocks noGrp="1"/>
          </p:cNvSpPr>
          <p:nvPr>
            <p:ph idx="4294967295"/>
          </p:nvPr>
        </p:nvSpPr>
        <p:spPr>
          <a:xfrm>
            <a:off x="816746" y="1784119"/>
            <a:ext cx="10918825" cy="4022725"/>
          </a:xfrm>
        </p:spPr>
        <p:txBody>
          <a:bodyPr/>
          <a:lstStyle/>
          <a:p>
            <a:pPr marL="91440" marR="0" lvl="0" indent="-91440" algn="ctr" defTabSz="914400" rtl="0" eaLnBrk="1" fontAlgn="auto" latinLnBrk="0" hangingPunct="1">
              <a:lnSpc>
                <a:spcPct val="90000"/>
              </a:lnSpc>
              <a:spcBef>
                <a:spcPts val="1200"/>
              </a:spcBef>
              <a:spcAft>
                <a:spcPts val="200"/>
              </a:spcAft>
              <a:buClr>
                <a:srgbClr val="1CADE4"/>
              </a:buClr>
              <a:buSzPct val="100000"/>
              <a:buFont typeface="Calibri" panose="020F0502020204030204" pitchFamily="34" charset="0"/>
              <a:buChar char=" "/>
              <a:tabLst/>
              <a:defRPr/>
            </a:pPr>
            <a:r>
              <a:rPr kumimoji="0" lang="lt-LT" sz="5000" b="1" i="0" u="none" strike="noStrike" kern="1200" cap="all"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Pagrindinio ugdymo mokinių fizinio pajėgumo testų analizė</a:t>
            </a:r>
          </a:p>
          <a:p>
            <a:pPr marL="0" marR="0" lvl="0" indent="0" algn="ctr" defTabSz="457200" rtl="0" eaLnBrk="1" fontAlgn="auto" latinLnBrk="0" hangingPunct="1">
              <a:lnSpc>
                <a:spcPct val="100000"/>
              </a:lnSpc>
              <a:spcBef>
                <a:spcPct val="20000"/>
              </a:spcBef>
              <a:spcAft>
                <a:spcPts val="600"/>
              </a:spcAft>
              <a:buClr>
                <a:srgbClr val="903163"/>
              </a:buClr>
              <a:buSzPct val="92000"/>
              <a:buFont typeface="Wingdings 2" panose="05020102010507070707" pitchFamily="18" charset="2"/>
              <a:buNone/>
              <a:tabLst/>
              <a:defRPr/>
            </a:pPr>
            <a:r>
              <a:rPr kumimoji="0" lang="lt-LT" sz="1600" b="1" i="0" u="none" strike="noStrike" kern="1200" cap="all"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Fizinio pajėgumo testus atliko  463 </a:t>
            </a:r>
            <a:r>
              <a:rPr kumimoji="0" lang="lt-LT" sz="1600" b="1" i="0" u="none" strike="noStrike" kern="1200" cap="all"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pAGrindinio</a:t>
            </a:r>
            <a:r>
              <a:rPr kumimoji="0" lang="lt-LT" sz="1600" b="1" i="0" u="none" strike="noStrike" kern="1200" cap="all"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ugdymo programoje besimokančių mokinių</a:t>
            </a:r>
          </a:p>
          <a:p>
            <a:endParaRPr lang="lt-LT" dirty="0"/>
          </a:p>
        </p:txBody>
      </p:sp>
      <p:pic>
        <p:nvPicPr>
          <p:cNvPr id="5" name="Paveikslėlis 4">
            <a:extLst>
              <a:ext uri="{FF2B5EF4-FFF2-40B4-BE49-F238E27FC236}">
                <a16:creationId xmlns:a16="http://schemas.microsoft.com/office/drawing/2014/main" id="{64DD008E-10B3-02C9-4453-39B02BCAEAEE}"/>
              </a:ext>
            </a:extLst>
          </p:cNvPr>
          <p:cNvPicPr>
            <a:picLocks noChangeAspect="1"/>
          </p:cNvPicPr>
          <p:nvPr/>
        </p:nvPicPr>
        <p:blipFill>
          <a:blip r:embed="rId2"/>
          <a:stretch>
            <a:fillRect/>
          </a:stretch>
        </p:blipFill>
        <p:spPr>
          <a:xfrm>
            <a:off x="5462033" y="120902"/>
            <a:ext cx="1615242" cy="1574734"/>
          </a:xfrm>
          <a:prstGeom prst="rect">
            <a:avLst/>
          </a:prstGeom>
        </p:spPr>
      </p:pic>
    </p:spTree>
    <p:extLst>
      <p:ext uri="{BB962C8B-B14F-4D97-AF65-F5344CB8AC3E}">
        <p14:creationId xmlns:p14="http://schemas.microsoft.com/office/powerpoint/2010/main" val="26178449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8E63D599-6F06-5876-DB44-FA1319B6451E}"/>
              </a:ext>
            </a:extLst>
          </p:cNvPr>
          <p:cNvSpPr>
            <a:spLocks noGrp="1"/>
          </p:cNvSpPr>
          <p:nvPr>
            <p:ph type="title"/>
          </p:nvPr>
        </p:nvSpPr>
        <p:spPr>
          <a:xfrm>
            <a:off x="1066800" y="632832"/>
            <a:ext cx="10058400" cy="1450757"/>
          </a:xfrm>
        </p:spPr>
        <p:txBody>
          <a:bodyPr>
            <a:normAutofit fontScale="90000"/>
          </a:bodyPr>
          <a:lstStyle/>
          <a:p>
            <a:pPr algn="ctr"/>
            <a:r>
              <a:rPr kumimoji="0" lang="lt-LT" sz="2800" b="1" i="0" u="sng" strike="noStrike" kern="1200" cap="all"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Berniukų</a:t>
            </a:r>
            <a:r>
              <a:rPr kumimoji="0" lang="lt-LT" sz="2800" b="1" i="0" u="none" strike="noStrike" kern="1200" cap="all"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 „Flamingo“ (užlipimų ant </a:t>
            </a:r>
            <a:r>
              <a:rPr kumimoji="0" lang="lt-LT" sz="2800" b="1" i="0" u="none" strike="noStrike" kern="1200" cap="all" spc="0" normalizeH="0" baseline="0" noProof="0" dirty="0" err="1">
                <a:ln>
                  <a:noFill/>
                </a:ln>
                <a:solidFill>
                  <a:schemeClr val="tx1"/>
                </a:solidFill>
                <a:effectLst/>
                <a:uLnTx/>
                <a:uFillTx/>
                <a:latin typeface="Times New Roman" panose="02020603050405020304" pitchFamily="18" charset="0"/>
                <a:ea typeface="+mj-ea"/>
                <a:cs typeface="Times New Roman" panose="02020603050405020304" pitchFamily="18" charset="0"/>
              </a:rPr>
              <a:t>buomelio</a:t>
            </a:r>
            <a:r>
              <a:rPr kumimoji="0" lang="lt-LT" sz="2800" b="1" i="0" u="none" strike="noStrike" kern="1200" cap="all"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 skaičius/1min) testo rezultatų pasiskirstymas pagal zonas proc.</a:t>
            </a:r>
            <a:br>
              <a:rPr kumimoji="0" lang="lt-LT" sz="2800" b="0" i="0" u="none" strike="noStrike" kern="1200" cap="all" spc="0" normalizeH="0" baseline="0" noProof="0" dirty="0">
                <a:ln>
                  <a:noFill/>
                </a:ln>
                <a:solidFill>
                  <a:srgbClr val="2E34D1"/>
                </a:solidFill>
                <a:effectLst/>
                <a:uLnTx/>
                <a:uFillTx/>
                <a:latin typeface="Calibri Light" panose="020F0302020204030204"/>
                <a:ea typeface="+mj-ea"/>
                <a:cs typeface="+mj-cs"/>
              </a:rPr>
            </a:br>
            <a:endParaRPr lang="lt-LT" dirty="0"/>
          </a:p>
        </p:txBody>
      </p:sp>
      <p:graphicFrame>
        <p:nvGraphicFramePr>
          <p:cNvPr id="6" name="Turinio vietos rezervavimo ženklas 5">
            <a:extLst>
              <a:ext uri="{FF2B5EF4-FFF2-40B4-BE49-F238E27FC236}">
                <a16:creationId xmlns:a16="http://schemas.microsoft.com/office/drawing/2014/main" id="{AF36C168-1976-47A2-800A-4309B7AF50A0}"/>
              </a:ext>
            </a:extLst>
          </p:cNvPr>
          <p:cNvGraphicFramePr>
            <a:graphicFrameLocks noGrp="1"/>
          </p:cNvGraphicFramePr>
          <p:nvPr>
            <p:ph idx="1"/>
            <p:extLst>
              <p:ext uri="{D42A27DB-BD31-4B8C-83A1-F6EECF244321}">
                <p14:modId xmlns:p14="http://schemas.microsoft.com/office/powerpoint/2010/main" val="3132358997"/>
              </p:ext>
            </p:extLst>
          </p:nvPr>
        </p:nvGraphicFramePr>
        <p:xfrm>
          <a:off x="1066800" y="1686465"/>
          <a:ext cx="10058400" cy="4022725"/>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6F95B5A0-8B68-D8F7-B3CB-46CDF6B3CA4A}"/>
              </a:ext>
            </a:extLst>
          </p:cNvPr>
          <p:cNvSpPr txBox="1"/>
          <p:nvPr/>
        </p:nvSpPr>
        <p:spPr>
          <a:xfrm>
            <a:off x="411332" y="5517282"/>
            <a:ext cx="11230252"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Didžiausia dalis berniukų, kurie pagal šį testo įvertinimą pateko į sveikatai palankaus FP zoną, yra 13-14 metų, kurie pateko į tobulėjimo zoną – 12 metų ir kurie pateko į sveikatos rizikos zoną – 12-13 metų.</a:t>
            </a:r>
          </a:p>
        </p:txBody>
      </p:sp>
    </p:spTree>
    <p:extLst>
      <p:ext uri="{BB962C8B-B14F-4D97-AF65-F5344CB8AC3E}">
        <p14:creationId xmlns:p14="http://schemas.microsoft.com/office/powerpoint/2010/main" val="18821535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026CB699-67E3-7823-078F-9E7EEB7EE4AC}"/>
              </a:ext>
            </a:extLst>
          </p:cNvPr>
          <p:cNvSpPr>
            <a:spLocks noGrp="1"/>
          </p:cNvSpPr>
          <p:nvPr>
            <p:ph type="title"/>
          </p:nvPr>
        </p:nvSpPr>
        <p:spPr>
          <a:xfrm>
            <a:off x="1036320" y="394977"/>
            <a:ext cx="10058400" cy="1450757"/>
          </a:xfrm>
        </p:spPr>
        <p:txBody>
          <a:bodyPr>
            <a:normAutofit fontScale="90000"/>
          </a:bodyPr>
          <a:lstStyle/>
          <a:p>
            <a:pPr algn="ctr"/>
            <a:r>
              <a:rPr kumimoji="0" lang="lt-LT" sz="2800" b="1" i="0" u="sng" strike="noStrike" kern="1200" cap="all"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MERGAIČIų</a:t>
            </a:r>
            <a:r>
              <a:rPr kumimoji="0" lang="lt-LT" sz="2800" b="1" i="0" u="none" strike="noStrike" kern="1200" cap="all"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„Flamingo“ (užlipimų ant </a:t>
            </a:r>
            <a:r>
              <a:rPr kumimoji="0" lang="lt-LT" sz="2800" b="1" i="0" u="none" strike="noStrike" kern="1200" cap="all"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buomelio</a:t>
            </a:r>
            <a:r>
              <a:rPr kumimoji="0" lang="lt-LT" sz="2800" b="1" i="0" u="none" strike="noStrike" kern="1200" cap="all"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skaičius/1min) testo rezultatų pasiskirstymas pagal zonas proc.</a:t>
            </a:r>
            <a:br>
              <a:rPr kumimoji="0" lang="lt-LT" sz="2800" b="0" i="0" u="none" strike="noStrike" kern="1200" cap="all"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br>
            <a:endParaRPr lang="lt-LT" dirty="0">
              <a:solidFill>
                <a:schemeClr val="tx1"/>
              </a:solidFill>
              <a:latin typeface="Times New Roman" panose="02020603050405020304" pitchFamily="18" charset="0"/>
              <a:cs typeface="Times New Roman" panose="02020603050405020304" pitchFamily="18" charset="0"/>
            </a:endParaRPr>
          </a:p>
        </p:txBody>
      </p:sp>
      <p:graphicFrame>
        <p:nvGraphicFramePr>
          <p:cNvPr id="9" name="Turinio vietos rezervavimo ženklas 8">
            <a:extLst>
              <a:ext uri="{FF2B5EF4-FFF2-40B4-BE49-F238E27FC236}">
                <a16:creationId xmlns:a16="http://schemas.microsoft.com/office/drawing/2014/main" id="{CA665A65-67BA-AADD-C756-682ED0385036}"/>
              </a:ext>
            </a:extLst>
          </p:cNvPr>
          <p:cNvGraphicFramePr>
            <a:graphicFrameLocks noGrp="1"/>
          </p:cNvGraphicFramePr>
          <p:nvPr>
            <p:ph idx="1"/>
            <p:extLst>
              <p:ext uri="{D42A27DB-BD31-4B8C-83A1-F6EECF244321}">
                <p14:modId xmlns:p14="http://schemas.microsoft.com/office/powerpoint/2010/main" val="1824848132"/>
              </p:ext>
            </p:extLst>
          </p:nvPr>
        </p:nvGraphicFramePr>
        <p:xfrm>
          <a:off x="1066800" y="1739731"/>
          <a:ext cx="10058400" cy="4022725"/>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a:extLst>
              <a:ext uri="{FF2B5EF4-FFF2-40B4-BE49-F238E27FC236}">
                <a16:creationId xmlns:a16="http://schemas.microsoft.com/office/drawing/2014/main" id="{EDA487BD-53F0-6F17-7B25-E598F2FA0088}"/>
              </a:ext>
            </a:extLst>
          </p:cNvPr>
          <p:cNvSpPr txBox="1"/>
          <p:nvPr/>
        </p:nvSpPr>
        <p:spPr>
          <a:xfrm>
            <a:off x="419322" y="5673679"/>
            <a:ext cx="11292396"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Didžiausia dalis mergaičių, kurios pagal šį testo įvertinimą pateko į sveikatai palankaus FP zoną, yra 15 metų, kurios pateko į tobulėjimo zoną – 12 metų ir kurios pateko į sveikatos rizikos zoną – 12 metų.</a:t>
            </a:r>
            <a:endPar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0798572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06C2C600-04F3-F078-35E9-D8C9BFF04A18}"/>
              </a:ext>
            </a:extLst>
          </p:cNvPr>
          <p:cNvSpPr>
            <a:spLocks noGrp="1"/>
          </p:cNvSpPr>
          <p:nvPr>
            <p:ph type="title"/>
          </p:nvPr>
        </p:nvSpPr>
        <p:spPr/>
        <p:txBody>
          <a:bodyPr/>
          <a:lstStyle/>
          <a:p>
            <a:pPr algn="ctr"/>
            <a:r>
              <a:rPr kumimoji="0" lang="lt-LT" sz="2800" b="1" i="0" u="sng" strike="noStrike" kern="1200" cap="all"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Berniukų </a:t>
            </a:r>
            <a:r>
              <a:rPr kumimoji="0" lang="lt-LT" sz="2800" b="1" i="0" u="none" strike="noStrike" kern="1200" cap="all"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sėstis ir siekti (cm) testo rezultatų pasiskirstymas pagal zonas proc</a:t>
            </a:r>
            <a:r>
              <a:rPr kumimoji="0" lang="lt-LT" sz="2400" b="0" i="0" u="none" strike="noStrike" kern="1200" cap="all" spc="0" normalizeH="0" baseline="0" noProof="0" dirty="0">
                <a:ln>
                  <a:noFill/>
                </a:ln>
                <a:solidFill>
                  <a:schemeClr val="tx1"/>
                </a:solidFill>
                <a:effectLst/>
                <a:uLnTx/>
                <a:uFillTx/>
                <a:latin typeface="Calibri Light" panose="020F0302020204030204"/>
                <a:ea typeface="+mj-ea"/>
                <a:cs typeface="+mj-cs"/>
              </a:rPr>
              <a:t>.</a:t>
            </a:r>
            <a:br>
              <a:rPr kumimoji="0" lang="lt-LT" sz="4000" b="0" i="0" u="none" strike="noStrike" kern="1200" cap="all" spc="0" normalizeH="0" baseline="0" noProof="0" dirty="0">
                <a:ln>
                  <a:noFill/>
                </a:ln>
                <a:solidFill>
                  <a:schemeClr val="tx1"/>
                </a:solidFill>
                <a:effectLst/>
                <a:uLnTx/>
                <a:uFillTx/>
                <a:latin typeface="Calibri Light" panose="020F0302020204030204"/>
                <a:ea typeface="+mj-ea"/>
                <a:cs typeface="+mj-cs"/>
              </a:rPr>
            </a:br>
            <a:endParaRPr lang="lt-LT" dirty="0">
              <a:solidFill>
                <a:schemeClr val="tx1"/>
              </a:solidFill>
            </a:endParaRPr>
          </a:p>
        </p:txBody>
      </p:sp>
      <p:graphicFrame>
        <p:nvGraphicFramePr>
          <p:cNvPr id="6" name="Turinio vietos rezervavimo ženklas 5">
            <a:extLst>
              <a:ext uri="{FF2B5EF4-FFF2-40B4-BE49-F238E27FC236}">
                <a16:creationId xmlns:a16="http://schemas.microsoft.com/office/drawing/2014/main" id="{6027801A-C23B-4C06-32F0-3F07413DC57D}"/>
              </a:ext>
            </a:extLst>
          </p:cNvPr>
          <p:cNvGraphicFramePr>
            <a:graphicFrameLocks noGrp="1"/>
          </p:cNvGraphicFramePr>
          <p:nvPr>
            <p:ph idx="1"/>
            <p:extLst>
              <p:ext uri="{D42A27DB-BD31-4B8C-83A1-F6EECF244321}">
                <p14:modId xmlns:p14="http://schemas.microsoft.com/office/powerpoint/2010/main" val="1977722869"/>
              </p:ext>
            </p:extLst>
          </p:nvPr>
        </p:nvGraphicFramePr>
        <p:xfrm>
          <a:off x="1097280" y="1642077"/>
          <a:ext cx="10058400" cy="4022725"/>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9F89DCC1-3C96-A1D0-817F-D4CE279F6E8C}"/>
              </a:ext>
            </a:extLst>
          </p:cNvPr>
          <p:cNvSpPr txBox="1"/>
          <p:nvPr/>
        </p:nvSpPr>
        <p:spPr>
          <a:xfrm>
            <a:off x="409260" y="5576025"/>
            <a:ext cx="11434439"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Didžiausia dalis berniukų, kurie pagal šį testo įvertinimą pateko į sveikatai palankaus FP zoną, yra 15 metų, kurie pateko į tobulėjimo zoną – 13 metų ir kurie pateko į sveikatos rizikos zoną – 14 metų.</a:t>
            </a:r>
          </a:p>
        </p:txBody>
      </p:sp>
    </p:spTree>
    <p:extLst>
      <p:ext uri="{BB962C8B-B14F-4D97-AF65-F5344CB8AC3E}">
        <p14:creationId xmlns:p14="http://schemas.microsoft.com/office/powerpoint/2010/main" val="4136670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18FB1C8-5D4E-0485-A6FF-8E04D976ABD8}"/>
              </a:ext>
            </a:extLst>
          </p:cNvPr>
          <p:cNvSpPr>
            <a:spLocks noGrp="1"/>
          </p:cNvSpPr>
          <p:nvPr>
            <p:ph type="title"/>
          </p:nvPr>
        </p:nvSpPr>
        <p:spPr/>
        <p:txBody>
          <a:bodyPr>
            <a:noAutofit/>
          </a:bodyPr>
          <a:lstStyle/>
          <a:p>
            <a:pPr algn="ctr"/>
            <a:r>
              <a:rPr kumimoji="0" lang="lt-LT" sz="2800" b="1" i="0" u="none" strike="noStrike" kern="1200" cap="all"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Mokinio fizinio pajėgumo testas </a:t>
            </a:r>
            <a:r>
              <a:rPr kumimoji="0" lang="lt-LT" sz="2800" b="0" i="0" u="none" strike="noStrike" kern="1200" cap="all"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a:t>
            </a:r>
            <a:r>
              <a:rPr kumimoji="0" lang="lt-LT" sz="2800" b="1" i="0" u="none" strike="noStrike" kern="1200" cap="all"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0" lang="lt-LT" sz="2800" b="0" i="0" u="none" strike="noStrike" kern="1200" cap="all"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užduotis, skirta nustatyti mokinio fizinio pajėgumo lygį.</a:t>
            </a:r>
            <a:br>
              <a:rPr kumimoji="0" lang="lt-LT" sz="2800" b="0" i="0" u="none" strike="noStrike" kern="1200" cap="all"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br>
            <a:r>
              <a:rPr kumimoji="0" lang="lt-LT" sz="2800" b="1" i="0" u="none" strike="noStrike" kern="1200" cap="none" spc="0" normalizeH="0" baseline="0" noProof="0" dirty="0">
                <a:ln>
                  <a:noFill/>
                </a:ln>
                <a:solidFill>
                  <a:srgbClr val="0070C0"/>
                </a:solidFill>
                <a:effectLst/>
                <a:uLnTx/>
                <a:uFillTx/>
                <a:latin typeface="Times New Roman" panose="02020603050405020304" pitchFamily="18" charset="0"/>
                <a:ea typeface="+mj-ea"/>
                <a:cs typeface="Times New Roman" panose="02020603050405020304" pitchFamily="18" charset="0"/>
              </a:rPr>
              <a:t>Mokinių fizinio pajėgumo testai yra šie:</a:t>
            </a:r>
            <a:br>
              <a:rPr kumimoji="0" lang="lt-LT" sz="2800" b="1" i="0" u="none" strike="noStrike" kern="1200" cap="none" spc="0" normalizeH="0" baseline="0" noProof="0" dirty="0">
                <a:ln>
                  <a:noFill/>
                </a:ln>
                <a:solidFill>
                  <a:srgbClr val="0070C0"/>
                </a:solidFill>
                <a:effectLst/>
                <a:uLnTx/>
                <a:uFillTx/>
                <a:latin typeface="Times New Roman" panose="02020603050405020304" pitchFamily="18" charset="0"/>
                <a:ea typeface="+mj-ea"/>
                <a:cs typeface="Times New Roman" panose="02020603050405020304" pitchFamily="18" charset="0"/>
              </a:rPr>
            </a:br>
            <a:endParaRPr lang="lt-LT" sz="2800" dirty="0"/>
          </a:p>
        </p:txBody>
      </p:sp>
      <p:sp>
        <p:nvSpPr>
          <p:cNvPr id="4" name="Turinio vietos rezervavimo ženklas 3">
            <a:extLst>
              <a:ext uri="{FF2B5EF4-FFF2-40B4-BE49-F238E27FC236}">
                <a16:creationId xmlns:a16="http://schemas.microsoft.com/office/drawing/2014/main" id="{31761DA0-26E8-BD8A-19BE-D8762777EB9E}"/>
              </a:ext>
            </a:extLst>
          </p:cNvPr>
          <p:cNvSpPr>
            <a:spLocks noGrp="1"/>
          </p:cNvSpPr>
          <p:nvPr>
            <p:ph sz="half" idx="1"/>
          </p:nvPr>
        </p:nvSpPr>
        <p:spPr/>
        <p:txBody>
          <a:bodyPr>
            <a:normAutofit fontScale="92500" lnSpcReduction="10000"/>
          </a:bodyPr>
          <a:lstStyle/>
          <a:p>
            <a:pPr marL="0" marR="0" lvl="0" indent="0" algn="l" defTabSz="914400" rtl="0" eaLnBrk="1" fontAlgn="auto" latinLnBrk="0" hangingPunct="1">
              <a:lnSpc>
                <a:spcPct val="90000"/>
              </a:lnSpc>
              <a:spcBef>
                <a:spcPts val="1200"/>
              </a:spcBef>
              <a:spcAft>
                <a:spcPts val="200"/>
              </a:spcAft>
              <a:buClr>
                <a:srgbClr val="1CADE4"/>
              </a:buClr>
              <a:buSzPct val="100000"/>
              <a:buFont typeface="Calibri" panose="020F0502020204030204" pitchFamily="34" charset="0"/>
              <a:buNone/>
              <a:tabLst/>
              <a:defRPr/>
            </a:pPr>
            <a:r>
              <a:rPr kumimoji="0" lang="lt-LT"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Mokiniams, besimokantiems pagal pradinio ugdymo programas:</a:t>
            </a: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Wingdings" panose="05000000000000000000" pitchFamily="2" charset="2"/>
              <a:buChar char="q"/>
              <a:tabLst/>
              <a:defRPr/>
            </a:pPr>
            <a:r>
              <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„Šuolis į tolį iš vietos“ (kojų raumenų jėgai nustatyti);</a:t>
            </a: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Wingdings" panose="05000000000000000000" pitchFamily="2" charset="2"/>
              <a:buChar char="q"/>
              <a:tabLst/>
              <a:defRPr/>
            </a:pPr>
            <a:r>
              <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„Teniso kamuoliuko metimas“ (rankų raumenų jėgai nustatyti);</a:t>
            </a: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Wingdings" panose="05000000000000000000" pitchFamily="2" charset="2"/>
              <a:buChar char="q"/>
              <a:tabLst/>
              <a:defRPr/>
            </a:pPr>
            <a:r>
              <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„10x5 m bėgimas šaudykle“ (greitumui, vikrumui nustatyti);</a:t>
            </a: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Wingdings" panose="05000000000000000000" pitchFamily="2" charset="2"/>
              <a:buChar char="q"/>
              <a:tabLst/>
              <a:defRPr/>
            </a:pPr>
            <a:r>
              <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„6 minučių bėgimas“ (širdies ir kraujagyslių sistemos pajėgumui nustatyti).</a:t>
            </a:r>
          </a:p>
          <a:p>
            <a:endParaRPr lang="lt-LT" dirty="0"/>
          </a:p>
        </p:txBody>
      </p:sp>
      <p:sp>
        <p:nvSpPr>
          <p:cNvPr id="5" name="Turinio vietos rezervavimo ženklas 4">
            <a:extLst>
              <a:ext uri="{FF2B5EF4-FFF2-40B4-BE49-F238E27FC236}">
                <a16:creationId xmlns:a16="http://schemas.microsoft.com/office/drawing/2014/main" id="{F11EADF7-D55A-4F2B-BD29-551D84375A24}"/>
              </a:ext>
            </a:extLst>
          </p:cNvPr>
          <p:cNvSpPr>
            <a:spLocks noGrp="1"/>
          </p:cNvSpPr>
          <p:nvPr>
            <p:ph sz="half" idx="2"/>
          </p:nvPr>
        </p:nvSpPr>
        <p:spPr/>
        <p:txBody>
          <a:bodyPr>
            <a:normAutofit fontScale="92500" lnSpcReduction="10000"/>
          </a:bodyPr>
          <a:lstStyle/>
          <a:p>
            <a:pPr marL="91440" marR="0" lvl="0" indent="-91440" algn="l" defTabSz="914400" rtl="0" eaLnBrk="1" fontAlgn="auto" latinLnBrk="0" hangingPunct="1">
              <a:lnSpc>
                <a:spcPct val="90000"/>
              </a:lnSpc>
              <a:spcBef>
                <a:spcPts val="1200"/>
              </a:spcBef>
              <a:spcAft>
                <a:spcPts val="200"/>
              </a:spcAft>
              <a:buClr>
                <a:srgbClr val="1CADE4"/>
              </a:buClr>
              <a:buSzPct val="100000"/>
              <a:buFont typeface="Calibri" panose="020F0502020204030204" pitchFamily="34" charset="0"/>
              <a:buChar char=" "/>
              <a:tabLst/>
              <a:defRPr/>
            </a:pPr>
            <a:r>
              <a:rPr kumimoji="0" lang="lt-LT"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Mokiniams, besimokantiems pagal pagrindinio ir vidurinio ugdymo programas:</a:t>
            </a: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Wingdings" panose="05000000000000000000" pitchFamily="2" charset="2"/>
              <a:buChar char="q"/>
              <a:tabLst/>
              <a:defRPr/>
            </a:pPr>
            <a:r>
              <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„Flamingas“ (pusiausvyrai nustatyti);</a:t>
            </a: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Wingdings" panose="05000000000000000000" pitchFamily="2" charset="2"/>
              <a:buChar char="q"/>
              <a:tabLst/>
              <a:defRPr/>
            </a:pPr>
            <a:r>
              <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„Sėstis ir siekti“ (lankstumui nustatyti);</a:t>
            </a: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Wingdings" panose="05000000000000000000" pitchFamily="2" charset="2"/>
              <a:buChar char="q"/>
              <a:tabLst/>
              <a:defRPr/>
            </a:pPr>
            <a:r>
              <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„Šuolis į tolį iš vietos“ (kojų raumenų jėgai nustatyti);</a:t>
            </a: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Wingdings" panose="05000000000000000000" pitchFamily="2" charset="2"/>
              <a:buChar char="q"/>
              <a:tabLst/>
              <a:defRPr/>
            </a:pPr>
            <a:r>
              <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„Kybojimas sulenktomis rankomis“ (raumenų ištvermei nustatyti);</a:t>
            </a: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Wingdings" panose="05000000000000000000" pitchFamily="2" charset="2"/>
              <a:buChar char="q"/>
              <a:tabLst/>
              <a:defRPr/>
            </a:pPr>
            <a:r>
              <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„10x5 m. bėgimas šaudykle“ (greitumui, vikrumui nustatyti);</a:t>
            </a: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Wingdings" panose="05000000000000000000" pitchFamily="2" charset="2"/>
              <a:buChar char="q"/>
              <a:tabLst/>
              <a:defRPr/>
            </a:pPr>
            <a:r>
              <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„20 m. bėgimas šaudykle“ (širdies ir kraujagyslių sistemos pajėgumui nustatyti).</a:t>
            </a:r>
          </a:p>
          <a:p>
            <a:endParaRPr lang="lt-LT" dirty="0"/>
          </a:p>
        </p:txBody>
      </p:sp>
    </p:spTree>
    <p:extLst>
      <p:ext uri="{BB962C8B-B14F-4D97-AF65-F5344CB8AC3E}">
        <p14:creationId xmlns:p14="http://schemas.microsoft.com/office/powerpoint/2010/main" val="12380904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DD7B9035-3FED-A055-2775-43185510F45B}"/>
              </a:ext>
            </a:extLst>
          </p:cNvPr>
          <p:cNvSpPr>
            <a:spLocks noGrp="1"/>
          </p:cNvSpPr>
          <p:nvPr>
            <p:ph type="title"/>
          </p:nvPr>
        </p:nvSpPr>
        <p:spPr/>
        <p:txBody>
          <a:bodyPr/>
          <a:lstStyle/>
          <a:p>
            <a:pPr algn="ctr"/>
            <a:r>
              <a:rPr kumimoji="0" lang="lt-LT" sz="2800" b="1" i="0" u="sng" strike="noStrike" kern="1200" cap="all"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mergaičių</a:t>
            </a:r>
            <a:r>
              <a:rPr kumimoji="0" lang="lt-LT" sz="2800" b="1" i="0" u="none" strike="noStrike" kern="1200" cap="all"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 sėstis ir siekti (cm) testo rezultatų pasiskirstymas pagal zonas proc.</a:t>
            </a:r>
            <a:br>
              <a:rPr kumimoji="0" lang="lt-LT" sz="4000" b="0" i="0" u="none" strike="noStrike" kern="1200" cap="all" spc="0" normalizeH="0" baseline="0" noProof="0" dirty="0">
                <a:ln>
                  <a:noFill/>
                </a:ln>
                <a:solidFill>
                  <a:srgbClr val="2E34D1"/>
                </a:solidFill>
                <a:effectLst/>
                <a:uLnTx/>
                <a:uFillTx/>
                <a:latin typeface="Calibri Light" panose="020F0302020204030204"/>
                <a:ea typeface="+mj-ea"/>
                <a:cs typeface="+mj-cs"/>
              </a:rPr>
            </a:br>
            <a:endParaRPr lang="lt-LT" dirty="0"/>
          </a:p>
        </p:txBody>
      </p:sp>
      <p:graphicFrame>
        <p:nvGraphicFramePr>
          <p:cNvPr id="6" name="Turinio vietos rezervavimo ženklas 5">
            <a:extLst>
              <a:ext uri="{FF2B5EF4-FFF2-40B4-BE49-F238E27FC236}">
                <a16:creationId xmlns:a16="http://schemas.microsoft.com/office/drawing/2014/main" id="{D2FBFB59-1C00-8D37-C30F-70EE12401800}"/>
              </a:ext>
            </a:extLst>
          </p:cNvPr>
          <p:cNvGraphicFramePr>
            <a:graphicFrameLocks noGrp="1"/>
          </p:cNvGraphicFramePr>
          <p:nvPr>
            <p:ph idx="1"/>
            <p:extLst>
              <p:ext uri="{D42A27DB-BD31-4B8C-83A1-F6EECF244321}">
                <p14:modId xmlns:p14="http://schemas.microsoft.com/office/powerpoint/2010/main" val="3910557613"/>
              </p:ext>
            </p:extLst>
          </p:nvPr>
        </p:nvGraphicFramePr>
        <p:xfrm>
          <a:off x="1097280" y="1737360"/>
          <a:ext cx="10058400" cy="4022725"/>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74AA5DB9-2D04-391F-E8DD-1BE8B86634BE}"/>
              </a:ext>
            </a:extLst>
          </p:cNvPr>
          <p:cNvSpPr txBox="1"/>
          <p:nvPr/>
        </p:nvSpPr>
        <p:spPr>
          <a:xfrm>
            <a:off x="577048" y="5573654"/>
            <a:ext cx="11319029"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Didžiausia dalis mergaičių, kurios pagal šį testo įvertinimą pateko į sveikatai palankaus FP zoną, yra 12 metų, kurios pateko į tobulėjimo zoną – 15 metų ir kurie pateko į sveikatos rizikos zoną – 13 metų.</a:t>
            </a:r>
            <a:endPar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9085389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0064CABB-C9BE-FC24-5329-6BA10C2B4FE0}"/>
              </a:ext>
            </a:extLst>
          </p:cNvPr>
          <p:cNvSpPr>
            <a:spLocks noGrp="1"/>
          </p:cNvSpPr>
          <p:nvPr>
            <p:ph type="title"/>
          </p:nvPr>
        </p:nvSpPr>
        <p:spPr/>
        <p:txBody>
          <a:bodyPr/>
          <a:lstStyle/>
          <a:p>
            <a:pPr algn="ctr"/>
            <a:r>
              <a:rPr kumimoji="0" lang="lt-LT" sz="2800" b="1" i="0" u="sng" strike="noStrike" kern="1200" cap="all"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Berniukų</a:t>
            </a:r>
            <a:r>
              <a:rPr kumimoji="0" lang="lt-LT" sz="2800" b="1" i="0" u="none" strike="noStrike" kern="1200" cap="all"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 šuolis į tolį iš vietos (cm) testo rezultatų pasiskirstymas pagal zonas proc.</a:t>
            </a:r>
            <a:br>
              <a:rPr kumimoji="0" lang="lt-LT" sz="4000" b="0" i="0" u="none" strike="noStrike" kern="1200" cap="all" spc="0" normalizeH="0" baseline="0" noProof="0" dirty="0">
                <a:ln>
                  <a:noFill/>
                </a:ln>
                <a:solidFill>
                  <a:srgbClr val="2E34D1"/>
                </a:solidFill>
                <a:effectLst/>
                <a:uLnTx/>
                <a:uFillTx/>
                <a:latin typeface="Calibri Light" panose="020F0302020204030204"/>
                <a:ea typeface="+mj-ea"/>
                <a:cs typeface="+mj-cs"/>
              </a:rPr>
            </a:br>
            <a:endParaRPr lang="lt-LT" dirty="0"/>
          </a:p>
        </p:txBody>
      </p:sp>
      <p:graphicFrame>
        <p:nvGraphicFramePr>
          <p:cNvPr id="6" name="Turinio vietos rezervavimo ženklas 5">
            <a:extLst>
              <a:ext uri="{FF2B5EF4-FFF2-40B4-BE49-F238E27FC236}">
                <a16:creationId xmlns:a16="http://schemas.microsoft.com/office/drawing/2014/main" id="{5BC1A0DF-BA01-8C70-AECC-D377A50CD799}"/>
              </a:ext>
            </a:extLst>
          </p:cNvPr>
          <p:cNvGraphicFramePr>
            <a:graphicFrameLocks noGrp="1"/>
          </p:cNvGraphicFramePr>
          <p:nvPr>
            <p:ph idx="1"/>
            <p:extLst>
              <p:ext uri="{D42A27DB-BD31-4B8C-83A1-F6EECF244321}">
                <p14:modId xmlns:p14="http://schemas.microsoft.com/office/powerpoint/2010/main" val="1309443439"/>
              </p:ext>
            </p:extLst>
          </p:nvPr>
        </p:nvGraphicFramePr>
        <p:xfrm>
          <a:off x="1096963" y="1737360"/>
          <a:ext cx="10058400" cy="4022725"/>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EE2FDE5F-0FD4-F69C-4FD5-85941C9DE9F2}"/>
              </a:ext>
            </a:extLst>
          </p:cNvPr>
          <p:cNvSpPr txBox="1"/>
          <p:nvPr/>
        </p:nvSpPr>
        <p:spPr>
          <a:xfrm>
            <a:off x="550416" y="5631662"/>
            <a:ext cx="10813002"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Didžiausia dalis berniukų, kurie pagal šį testo įvertinimą pateko į sveikatai palankaus FP zoną, yra 13 metų, kurie pateko į tobulėjimo zoną – 15 metų ir kurie pateko į sveikatos rizikos zoną – 11 metų.</a:t>
            </a:r>
          </a:p>
        </p:txBody>
      </p:sp>
    </p:spTree>
    <p:extLst>
      <p:ext uri="{BB962C8B-B14F-4D97-AF65-F5344CB8AC3E}">
        <p14:creationId xmlns:p14="http://schemas.microsoft.com/office/powerpoint/2010/main" val="23247449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318640C1-6C23-7D1B-8075-62B192AAD0A1}"/>
              </a:ext>
            </a:extLst>
          </p:cNvPr>
          <p:cNvSpPr>
            <a:spLocks noGrp="1"/>
          </p:cNvSpPr>
          <p:nvPr>
            <p:ph type="title"/>
          </p:nvPr>
        </p:nvSpPr>
        <p:spPr/>
        <p:txBody>
          <a:bodyPr/>
          <a:lstStyle/>
          <a:p>
            <a:pPr algn="ctr"/>
            <a:r>
              <a:rPr kumimoji="0" lang="lt-LT" sz="2800" b="1" i="0" u="sng" strike="noStrike" kern="1200" cap="all"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mergaičių</a:t>
            </a:r>
            <a:r>
              <a:rPr kumimoji="0" lang="lt-LT" sz="2800" b="1" i="0" u="none" strike="noStrike" kern="1200" cap="all"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šuolis į tolį iš vietos (cm) testo rezultatų pasiskirstymas pagal zonas proc.</a:t>
            </a:r>
            <a:br>
              <a:rPr kumimoji="0" lang="lt-LT" sz="4000" b="0" i="0" u="none" strike="noStrike" kern="1200" cap="all"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br>
            <a:endParaRPr lang="lt-LT" dirty="0">
              <a:solidFill>
                <a:schemeClr val="tx1"/>
              </a:solidFill>
              <a:latin typeface="Times New Roman" panose="02020603050405020304" pitchFamily="18" charset="0"/>
              <a:cs typeface="Times New Roman" panose="02020603050405020304" pitchFamily="18" charset="0"/>
            </a:endParaRPr>
          </a:p>
        </p:txBody>
      </p:sp>
      <p:graphicFrame>
        <p:nvGraphicFramePr>
          <p:cNvPr id="6" name="Turinio vietos rezervavimo ženklas 5">
            <a:extLst>
              <a:ext uri="{FF2B5EF4-FFF2-40B4-BE49-F238E27FC236}">
                <a16:creationId xmlns:a16="http://schemas.microsoft.com/office/drawing/2014/main" id="{4A0A8388-05F2-7E5B-C855-F533A322A5AE}"/>
              </a:ext>
            </a:extLst>
          </p:cNvPr>
          <p:cNvGraphicFramePr>
            <a:graphicFrameLocks noGrp="1"/>
          </p:cNvGraphicFramePr>
          <p:nvPr>
            <p:ph idx="1"/>
            <p:extLst>
              <p:ext uri="{D42A27DB-BD31-4B8C-83A1-F6EECF244321}">
                <p14:modId xmlns:p14="http://schemas.microsoft.com/office/powerpoint/2010/main" val="1405622888"/>
              </p:ext>
            </p:extLst>
          </p:nvPr>
        </p:nvGraphicFramePr>
        <p:xfrm>
          <a:off x="1096963" y="1846263"/>
          <a:ext cx="10058400" cy="4022725"/>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2322CB3E-F2CB-FCCD-15CB-28FAD5111BA0}"/>
              </a:ext>
            </a:extLst>
          </p:cNvPr>
          <p:cNvSpPr txBox="1"/>
          <p:nvPr/>
        </p:nvSpPr>
        <p:spPr>
          <a:xfrm>
            <a:off x="310718" y="5760085"/>
            <a:ext cx="11816179"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Didžiausia dalis mergaičių, kurios pagal šį testo įvertinimą pateko į sveikatai palankaus FP zoną, yra 15 metų, kurios pateko į tobulėjimo zoną – 11 metų ir kurios pateko į sveikatos rizikos zoną – 13 metų.</a:t>
            </a:r>
            <a:endPar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7098903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D61098D-8BFA-C21A-27F0-F4477EBBB730}"/>
              </a:ext>
            </a:extLst>
          </p:cNvPr>
          <p:cNvSpPr>
            <a:spLocks noGrp="1"/>
          </p:cNvSpPr>
          <p:nvPr>
            <p:ph type="title"/>
          </p:nvPr>
        </p:nvSpPr>
        <p:spPr/>
        <p:txBody>
          <a:bodyPr>
            <a:normAutofit fontScale="90000"/>
          </a:bodyPr>
          <a:lstStyle/>
          <a:p>
            <a:pPr algn="ctr"/>
            <a:r>
              <a:rPr kumimoji="0" lang="lt-LT" sz="2800" b="1" i="0" u="sng" strike="noStrike" kern="1200" cap="all"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Berniukų </a:t>
            </a:r>
            <a:r>
              <a:rPr kumimoji="0" lang="lt-LT" sz="2800" b="1" i="0" u="none" strike="noStrike" kern="1200" cap="all"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Kybojimas sulenktomis rankomis (s) testo rezultatų pasiskirstymas pagal zonas proc.</a:t>
            </a:r>
            <a:br>
              <a:rPr kumimoji="0" lang="lt-LT" sz="2800" b="0" i="0" u="none" strike="noStrike" kern="1200" cap="all" spc="0" normalizeH="0" baseline="0" noProof="0" dirty="0">
                <a:ln>
                  <a:noFill/>
                </a:ln>
                <a:solidFill>
                  <a:srgbClr val="2E34D1"/>
                </a:solidFill>
                <a:effectLst/>
                <a:uLnTx/>
                <a:uFillTx/>
                <a:latin typeface="Calibri Light" panose="020F0302020204030204"/>
                <a:ea typeface="+mj-ea"/>
                <a:cs typeface="+mj-cs"/>
              </a:rPr>
            </a:br>
            <a:endParaRPr lang="lt-LT" dirty="0"/>
          </a:p>
        </p:txBody>
      </p:sp>
      <p:graphicFrame>
        <p:nvGraphicFramePr>
          <p:cNvPr id="6" name="Turinio vietos rezervavimo ženklas 5">
            <a:extLst>
              <a:ext uri="{FF2B5EF4-FFF2-40B4-BE49-F238E27FC236}">
                <a16:creationId xmlns:a16="http://schemas.microsoft.com/office/drawing/2014/main" id="{D0F15036-7DCF-1DC2-D4AB-14C23A2461FE}"/>
              </a:ext>
            </a:extLst>
          </p:cNvPr>
          <p:cNvGraphicFramePr>
            <a:graphicFrameLocks noGrp="1"/>
          </p:cNvGraphicFramePr>
          <p:nvPr>
            <p:ph idx="1"/>
            <p:extLst>
              <p:ext uri="{D42A27DB-BD31-4B8C-83A1-F6EECF244321}">
                <p14:modId xmlns:p14="http://schemas.microsoft.com/office/powerpoint/2010/main" val="3813642637"/>
              </p:ext>
            </p:extLst>
          </p:nvPr>
        </p:nvGraphicFramePr>
        <p:xfrm>
          <a:off x="1097280" y="1737360"/>
          <a:ext cx="10058400" cy="4022725"/>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D42411AA-7326-10A8-7EBA-E9AAB3B86D21}"/>
              </a:ext>
            </a:extLst>
          </p:cNvPr>
          <p:cNvSpPr txBox="1"/>
          <p:nvPr/>
        </p:nvSpPr>
        <p:spPr>
          <a:xfrm>
            <a:off x="443883" y="5663953"/>
            <a:ext cx="11088210"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Didžiausia dalis berniukų, kurie pagal šį testo įvertinimą pateko į sveikatai palankaus FP zoną, yra 14 metų, kurie pateko į tobulėjimo zoną – 15 metų ir kurie pateko į sveikatos rizikos zoną – 11 metų.</a:t>
            </a:r>
            <a:endPar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7650541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53DA96E1-ED23-5F63-4266-B3FF04E22987}"/>
              </a:ext>
            </a:extLst>
          </p:cNvPr>
          <p:cNvSpPr>
            <a:spLocks noGrp="1"/>
          </p:cNvSpPr>
          <p:nvPr>
            <p:ph type="title"/>
          </p:nvPr>
        </p:nvSpPr>
        <p:spPr/>
        <p:txBody>
          <a:bodyPr>
            <a:normAutofit fontScale="90000"/>
          </a:bodyPr>
          <a:lstStyle/>
          <a:p>
            <a:pPr algn="ctr"/>
            <a:r>
              <a:rPr kumimoji="0" lang="lt-LT" sz="2800" b="1" i="0" u="sng" strike="noStrike" kern="1200" cap="all"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mergaičių </a:t>
            </a:r>
            <a:r>
              <a:rPr kumimoji="0" lang="lt-LT" sz="2800" b="1" i="0" u="none" strike="noStrike" kern="1200" cap="all"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Kybojimas sulenktomis rankomis (s) testo rezultatų pasiskirstymas pagal zonas proc.</a:t>
            </a:r>
            <a:br>
              <a:rPr kumimoji="0" lang="lt-LT" sz="3600" b="0" i="0" u="none" strike="noStrike" kern="1200" cap="all" spc="0" normalizeH="0" baseline="0" noProof="0" dirty="0">
                <a:ln>
                  <a:noFill/>
                </a:ln>
                <a:solidFill>
                  <a:srgbClr val="2E34D1"/>
                </a:solidFill>
                <a:effectLst/>
                <a:uLnTx/>
                <a:uFillTx/>
                <a:latin typeface="Calibri Light" panose="020F0302020204030204"/>
                <a:ea typeface="+mj-ea"/>
                <a:cs typeface="+mj-cs"/>
              </a:rPr>
            </a:br>
            <a:endParaRPr lang="lt-LT" dirty="0"/>
          </a:p>
        </p:txBody>
      </p:sp>
      <p:graphicFrame>
        <p:nvGraphicFramePr>
          <p:cNvPr id="6" name="Turinio vietos rezervavimo ženklas 5">
            <a:extLst>
              <a:ext uri="{FF2B5EF4-FFF2-40B4-BE49-F238E27FC236}">
                <a16:creationId xmlns:a16="http://schemas.microsoft.com/office/drawing/2014/main" id="{E25C0AF8-468B-669C-B4BA-724A6B296615}"/>
              </a:ext>
            </a:extLst>
          </p:cNvPr>
          <p:cNvGraphicFramePr>
            <a:graphicFrameLocks noGrp="1"/>
          </p:cNvGraphicFramePr>
          <p:nvPr>
            <p:ph idx="1"/>
            <p:extLst>
              <p:ext uri="{D42A27DB-BD31-4B8C-83A1-F6EECF244321}">
                <p14:modId xmlns:p14="http://schemas.microsoft.com/office/powerpoint/2010/main" val="2875344485"/>
              </p:ext>
            </p:extLst>
          </p:nvPr>
        </p:nvGraphicFramePr>
        <p:xfrm>
          <a:off x="1097280" y="1737360"/>
          <a:ext cx="10058400" cy="4022725"/>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09F7F253-6CFC-F5CF-7DD5-0210353C61E8}"/>
              </a:ext>
            </a:extLst>
          </p:cNvPr>
          <p:cNvSpPr txBox="1"/>
          <p:nvPr/>
        </p:nvSpPr>
        <p:spPr>
          <a:xfrm>
            <a:off x="381740" y="5662431"/>
            <a:ext cx="11576482"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Didžiausia dalis mergaičių, kurios pagal šį testo įvertinimą pateko į sveikatai palankaus FP zoną, yra 15 metų, kurie pateko į tobulėjimo zoną – 13 metų ir kurie pateko į sveikatos rizikos zoną – 11 metų.</a:t>
            </a:r>
            <a:endPar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42301705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97F8A72-2702-ED2F-2AE8-15B33F5197BC}"/>
              </a:ext>
            </a:extLst>
          </p:cNvPr>
          <p:cNvSpPr>
            <a:spLocks noGrp="1"/>
          </p:cNvSpPr>
          <p:nvPr>
            <p:ph type="title"/>
          </p:nvPr>
        </p:nvSpPr>
        <p:spPr/>
        <p:txBody>
          <a:bodyPr/>
          <a:lstStyle/>
          <a:p>
            <a:pPr algn="ctr"/>
            <a:r>
              <a:rPr kumimoji="0" lang="lt-LT" sz="2800" b="1" i="0" u="sng" strike="noStrike" kern="1200" cap="all"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Berniukų</a:t>
            </a:r>
            <a:r>
              <a:rPr kumimoji="0" lang="lt-LT" sz="2800" b="1" i="0" u="none" strike="noStrike" kern="1200" cap="all"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 10x5 m bėgimas šaudykle (s) testo rezultatų pasiskirstymas pagal zonas proc.</a:t>
            </a:r>
            <a:br>
              <a:rPr kumimoji="0" lang="lt-LT" sz="4000" b="0" i="0" u="none" strike="noStrike" kern="1200" cap="all" spc="0" normalizeH="0" baseline="0" noProof="0" dirty="0">
                <a:ln>
                  <a:noFill/>
                </a:ln>
                <a:solidFill>
                  <a:srgbClr val="2E34D1"/>
                </a:solidFill>
                <a:effectLst/>
                <a:uLnTx/>
                <a:uFillTx/>
                <a:latin typeface="Calibri Light" panose="020F0302020204030204"/>
                <a:ea typeface="+mj-ea"/>
                <a:cs typeface="+mj-cs"/>
              </a:rPr>
            </a:br>
            <a:endParaRPr lang="lt-LT" dirty="0"/>
          </a:p>
        </p:txBody>
      </p:sp>
      <p:graphicFrame>
        <p:nvGraphicFramePr>
          <p:cNvPr id="6" name="Turinio vietos rezervavimo ženklas 5">
            <a:extLst>
              <a:ext uri="{FF2B5EF4-FFF2-40B4-BE49-F238E27FC236}">
                <a16:creationId xmlns:a16="http://schemas.microsoft.com/office/drawing/2014/main" id="{846116BF-193C-0B51-68C9-2D003F7D50C9}"/>
              </a:ext>
            </a:extLst>
          </p:cNvPr>
          <p:cNvGraphicFramePr>
            <a:graphicFrameLocks noGrp="1"/>
          </p:cNvGraphicFramePr>
          <p:nvPr>
            <p:ph idx="1"/>
            <p:extLst>
              <p:ext uri="{D42A27DB-BD31-4B8C-83A1-F6EECF244321}">
                <p14:modId xmlns:p14="http://schemas.microsoft.com/office/powerpoint/2010/main" val="303254877"/>
              </p:ext>
            </p:extLst>
          </p:nvPr>
        </p:nvGraphicFramePr>
        <p:xfrm>
          <a:off x="1097280" y="1737360"/>
          <a:ext cx="10058400" cy="4022725"/>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778309F-2B72-EAFF-4DD4-B38DC3F8CCAB}"/>
              </a:ext>
            </a:extLst>
          </p:cNvPr>
          <p:cNvSpPr txBox="1"/>
          <p:nvPr/>
        </p:nvSpPr>
        <p:spPr>
          <a:xfrm>
            <a:off x="381740" y="5662431"/>
            <a:ext cx="11283518"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Didžiausia dalis berniukų, kurie pagal šį testo įvertinimą pateko į sveikatai palankaus FP zoną, yra 12 metų, kurie pateko į tobulėjimo zoną – 15 metų ir kurie pateko į sveikatos rizikos zoną – 13 metų.</a:t>
            </a:r>
          </a:p>
        </p:txBody>
      </p:sp>
    </p:spTree>
    <p:extLst>
      <p:ext uri="{BB962C8B-B14F-4D97-AF65-F5344CB8AC3E}">
        <p14:creationId xmlns:p14="http://schemas.microsoft.com/office/powerpoint/2010/main" val="2573582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C633350-ED72-5947-AA9A-7BFA328B6F0F}"/>
              </a:ext>
            </a:extLst>
          </p:cNvPr>
          <p:cNvSpPr>
            <a:spLocks noGrp="1"/>
          </p:cNvSpPr>
          <p:nvPr>
            <p:ph type="title"/>
          </p:nvPr>
        </p:nvSpPr>
        <p:spPr/>
        <p:txBody>
          <a:bodyPr/>
          <a:lstStyle/>
          <a:p>
            <a:pPr algn="ctr"/>
            <a:r>
              <a:rPr kumimoji="0" lang="lt-LT" sz="2800" b="1" i="0" u="sng" strike="noStrike" kern="1200" cap="all"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mergaičių</a:t>
            </a:r>
            <a:r>
              <a:rPr kumimoji="0" lang="lt-LT" sz="2800" b="1" i="0" u="none" strike="noStrike" kern="1200" cap="all"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 10x5 m bėgimas šaudykle (s) testo rezultatų pasiskirstymas pagal zonas proc.</a:t>
            </a:r>
            <a:br>
              <a:rPr kumimoji="0" lang="lt-LT" sz="4000" b="0" i="0" u="none" strike="noStrike" kern="1200" cap="all" spc="0" normalizeH="0" baseline="0" noProof="0" dirty="0">
                <a:ln>
                  <a:noFill/>
                </a:ln>
                <a:solidFill>
                  <a:srgbClr val="2E34D1"/>
                </a:solidFill>
                <a:effectLst/>
                <a:uLnTx/>
                <a:uFillTx/>
                <a:latin typeface="Calibri Light" panose="020F0302020204030204"/>
                <a:ea typeface="+mj-ea"/>
                <a:cs typeface="+mj-cs"/>
              </a:rPr>
            </a:br>
            <a:endParaRPr lang="lt-LT" dirty="0"/>
          </a:p>
        </p:txBody>
      </p:sp>
      <p:graphicFrame>
        <p:nvGraphicFramePr>
          <p:cNvPr id="6" name="Turinio vietos rezervavimo ženklas 5">
            <a:extLst>
              <a:ext uri="{FF2B5EF4-FFF2-40B4-BE49-F238E27FC236}">
                <a16:creationId xmlns:a16="http://schemas.microsoft.com/office/drawing/2014/main" id="{EC9E529E-F7CC-62DE-BB01-2A2AF86440DC}"/>
              </a:ext>
            </a:extLst>
          </p:cNvPr>
          <p:cNvGraphicFramePr>
            <a:graphicFrameLocks noGrp="1"/>
          </p:cNvGraphicFramePr>
          <p:nvPr>
            <p:ph idx="1"/>
            <p:extLst>
              <p:ext uri="{D42A27DB-BD31-4B8C-83A1-F6EECF244321}">
                <p14:modId xmlns:p14="http://schemas.microsoft.com/office/powerpoint/2010/main" val="1286498600"/>
              </p:ext>
            </p:extLst>
          </p:nvPr>
        </p:nvGraphicFramePr>
        <p:xfrm>
          <a:off x="1097280" y="1737360"/>
          <a:ext cx="10058400" cy="4022725"/>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271B55E-093C-75F1-6A8A-29CB7F431AE6}"/>
              </a:ext>
            </a:extLst>
          </p:cNvPr>
          <p:cNvSpPr txBox="1"/>
          <p:nvPr/>
        </p:nvSpPr>
        <p:spPr>
          <a:xfrm>
            <a:off x="482353" y="5733452"/>
            <a:ext cx="11265764"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Didžiausia dalis mergaičių, kurios pagal šį testo įvertinimą pateko į sveikatai palankaus FP zoną, yra 14 metų, kurios pateko į tobulėjimo zoną – 14 metų ir kurios pateko į sveikatos rizikos zoną – 11 metų.</a:t>
            </a:r>
          </a:p>
        </p:txBody>
      </p:sp>
    </p:spTree>
    <p:extLst>
      <p:ext uri="{BB962C8B-B14F-4D97-AF65-F5344CB8AC3E}">
        <p14:creationId xmlns:p14="http://schemas.microsoft.com/office/powerpoint/2010/main" val="3864497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C52086DF-F1E0-F7F6-0D89-D7923B14DEB3}"/>
              </a:ext>
            </a:extLst>
          </p:cNvPr>
          <p:cNvSpPr>
            <a:spLocks noGrp="1"/>
          </p:cNvSpPr>
          <p:nvPr>
            <p:ph type="title"/>
          </p:nvPr>
        </p:nvSpPr>
        <p:spPr/>
        <p:txBody>
          <a:bodyPr/>
          <a:lstStyle/>
          <a:p>
            <a:pPr algn="ctr"/>
            <a:r>
              <a:rPr kumimoji="0" lang="lt-LT" sz="2800" b="1" i="0" u="sng" strike="noStrike" kern="1200" cap="all"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Berniukų</a:t>
            </a:r>
            <a:r>
              <a:rPr kumimoji="0" lang="lt-LT" sz="2800" b="1" i="0" u="none" strike="noStrike" kern="1200" cap="all"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 20 m bėgimas šaudykle (min.) testo rezultatų pasiskirstymas pagal zonas proc.</a:t>
            </a:r>
            <a:br>
              <a:rPr kumimoji="0" lang="lt-LT" sz="2800" b="0" i="0" u="none" strike="noStrike" kern="1200" cap="all" spc="0" normalizeH="0" baseline="0" noProof="0" dirty="0">
                <a:ln>
                  <a:noFill/>
                </a:ln>
                <a:solidFill>
                  <a:srgbClr val="2E34D1"/>
                </a:solidFill>
                <a:effectLst/>
                <a:uLnTx/>
                <a:uFillTx/>
                <a:latin typeface="Calibri Light" panose="020F0302020204030204"/>
                <a:ea typeface="+mj-ea"/>
                <a:cs typeface="+mj-cs"/>
              </a:rPr>
            </a:br>
            <a:endParaRPr lang="lt-LT" dirty="0"/>
          </a:p>
        </p:txBody>
      </p:sp>
      <p:graphicFrame>
        <p:nvGraphicFramePr>
          <p:cNvPr id="6" name="Turinio vietos rezervavimo ženklas 5">
            <a:extLst>
              <a:ext uri="{FF2B5EF4-FFF2-40B4-BE49-F238E27FC236}">
                <a16:creationId xmlns:a16="http://schemas.microsoft.com/office/drawing/2014/main" id="{F8D627B7-489F-87D1-A518-1EF8086185E2}"/>
              </a:ext>
            </a:extLst>
          </p:cNvPr>
          <p:cNvGraphicFramePr>
            <a:graphicFrameLocks noGrp="1"/>
          </p:cNvGraphicFramePr>
          <p:nvPr>
            <p:ph idx="1"/>
            <p:extLst>
              <p:ext uri="{D42A27DB-BD31-4B8C-83A1-F6EECF244321}">
                <p14:modId xmlns:p14="http://schemas.microsoft.com/office/powerpoint/2010/main" val="3054376086"/>
              </p:ext>
            </p:extLst>
          </p:nvPr>
        </p:nvGraphicFramePr>
        <p:xfrm>
          <a:off x="1066800" y="1737360"/>
          <a:ext cx="10058400" cy="4022725"/>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0CFE30B1-4B3C-A1B3-1787-BBBC257DD762}"/>
              </a:ext>
            </a:extLst>
          </p:cNvPr>
          <p:cNvSpPr txBox="1"/>
          <p:nvPr/>
        </p:nvSpPr>
        <p:spPr>
          <a:xfrm>
            <a:off x="697784" y="5646199"/>
            <a:ext cx="10857391"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Didžiausia dalis berniukų, kurie pagal šį testo įvertinimą pateko į sveikatai palankaus FP zoną, yra 11 metų, kurie pateko į tobulėjimo zoną – 15 metų ir kurie pateko į sveikatos rizikos zoną – 12 metų.</a:t>
            </a:r>
          </a:p>
        </p:txBody>
      </p:sp>
    </p:spTree>
    <p:extLst>
      <p:ext uri="{BB962C8B-B14F-4D97-AF65-F5344CB8AC3E}">
        <p14:creationId xmlns:p14="http://schemas.microsoft.com/office/powerpoint/2010/main" val="1407286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1DD31C7F-48E1-1BDF-580B-2D47E950A890}"/>
              </a:ext>
            </a:extLst>
          </p:cNvPr>
          <p:cNvSpPr>
            <a:spLocks noGrp="1"/>
          </p:cNvSpPr>
          <p:nvPr>
            <p:ph type="title"/>
          </p:nvPr>
        </p:nvSpPr>
        <p:spPr/>
        <p:txBody>
          <a:bodyPr/>
          <a:lstStyle/>
          <a:p>
            <a:pPr algn="ctr"/>
            <a:r>
              <a:rPr kumimoji="0" lang="lt-LT" sz="2800" b="1" i="0" u="sng" strike="noStrike" kern="1200" cap="all"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mergaičių</a:t>
            </a:r>
            <a:r>
              <a:rPr kumimoji="0" lang="lt-LT" sz="2800" b="1" i="0" u="none" strike="noStrike" kern="1200" cap="all"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 20 m bėgimas šaudykle (min.) testo rezultatų pasiskirstymas pagal zonas proc.</a:t>
            </a:r>
            <a:br>
              <a:rPr kumimoji="0" lang="lt-LT" sz="2800" b="0" i="0" u="none" strike="noStrike" kern="1200" cap="all" spc="0" normalizeH="0" baseline="0" noProof="0" dirty="0">
                <a:ln>
                  <a:noFill/>
                </a:ln>
                <a:solidFill>
                  <a:srgbClr val="2E34D1"/>
                </a:solidFill>
                <a:effectLst/>
                <a:uLnTx/>
                <a:uFillTx/>
                <a:latin typeface="Calibri Light" panose="020F0302020204030204"/>
                <a:ea typeface="+mj-ea"/>
                <a:cs typeface="+mj-cs"/>
              </a:rPr>
            </a:br>
            <a:endParaRPr lang="lt-LT" dirty="0"/>
          </a:p>
        </p:txBody>
      </p:sp>
      <p:graphicFrame>
        <p:nvGraphicFramePr>
          <p:cNvPr id="6" name="Turinio vietos rezervavimo ženklas 5">
            <a:extLst>
              <a:ext uri="{FF2B5EF4-FFF2-40B4-BE49-F238E27FC236}">
                <a16:creationId xmlns:a16="http://schemas.microsoft.com/office/drawing/2014/main" id="{9AF46B65-43D1-2F3C-4DB6-1BD7ADC4B5DE}"/>
              </a:ext>
            </a:extLst>
          </p:cNvPr>
          <p:cNvGraphicFramePr>
            <a:graphicFrameLocks noGrp="1"/>
          </p:cNvGraphicFramePr>
          <p:nvPr>
            <p:ph idx="1"/>
            <p:extLst>
              <p:ext uri="{D42A27DB-BD31-4B8C-83A1-F6EECF244321}">
                <p14:modId xmlns:p14="http://schemas.microsoft.com/office/powerpoint/2010/main" val="3298888585"/>
              </p:ext>
            </p:extLst>
          </p:nvPr>
        </p:nvGraphicFramePr>
        <p:xfrm>
          <a:off x="1097280" y="1737360"/>
          <a:ext cx="10058400" cy="4022725"/>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A9939180-4ABA-862C-4EAD-B84388C0DAE9}"/>
              </a:ext>
            </a:extLst>
          </p:cNvPr>
          <p:cNvSpPr txBox="1"/>
          <p:nvPr/>
        </p:nvSpPr>
        <p:spPr>
          <a:xfrm>
            <a:off x="381740" y="5690586"/>
            <a:ext cx="11478827"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Didžiausia dalis mergaičių, kurios pagal šį testo įvertinimą pateko į sveikatai palankaus FP zoną, yra 12 metų, kurios pateko į tobulėjimo zoną – 15 metų ir kurios pateko į sveikatos rizikos zoną – 14 metų.</a:t>
            </a:r>
            <a:endPar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6723350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avadinimas 3">
            <a:extLst>
              <a:ext uri="{FF2B5EF4-FFF2-40B4-BE49-F238E27FC236}">
                <a16:creationId xmlns:a16="http://schemas.microsoft.com/office/drawing/2014/main" id="{C97AE5EF-8646-46B0-66F0-91E4E577530A}"/>
              </a:ext>
            </a:extLst>
          </p:cNvPr>
          <p:cNvSpPr>
            <a:spLocks noGrp="1"/>
          </p:cNvSpPr>
          <p:nvPr>
            <p:ph type="title"/>
          </p:nvPr>
        </p:nvSpPr>
        <p:spPr/>
        <p:txBody>
          <a:bodyPr/>
          <a:lstStyle/>
          <a:p>
            <a:r>
              <a:rPr kumimoji="0" lang="lt-LT" sz="2800" b="1" i="0" u="none" strike="noStrike" kern="1200" cap="all"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Sveikatos rizikos zona pagrindinis ugdymas</a:t>
            </a:r>
            <a:endParaRPr lang="lt-LT" dirty="0">
              <a:solidFill>
                <a:schemeClr val="tx1"/>
              </a:solidFill>
            </a:endParaRPr>
          </a:p>
        </p:txBody>
      </p:sp>
      <p:sp>
        <p:nvSpPr>
          <p:cNvPr id="5" name="Turinio vietos rezervavimo ženklas 4">
            <a:extLst>
              <a:ext uri="{FF2B5EF4-FFF2-40B4-BE49-F238E27FC236}">
                <a16:creationId xmlns:a16="http://schemas.microsoft.com/office/drawing/2014/main" id="{214EF2FB-DEF4-BAF2-781C-39988E817519}"/>
              </a:ext>
            </a:extLst>
          </p:cNvPr>
          <p:cNvSpPr>
            <a:spLocks noGrp="1"/>
          </p:cNvSpPr>
          <p:nvPr>
            <p:ph sz="half" idx="1"/>
          </p:nvPr>
        </p:nvSpPr>
        <p:spPr/>
        <p:txBody>
          <a:bodyPr/>
          <a:lstStyle/>
          <a:p>
            <a:pPr marL="0" marR="0" lvl="0" indent="0" algn="l" defTabSz="914400" rtl="0" eaLnBrk="1" fontAlgn="auto" latinLnBrk="0" hangingPunct="1">
              <a:lnSpc>
                <a:spcPct val="120000"/>
              </a:lnSpc>
              <a:spcBef>
                <a:spcPts val="1000"/>
              </a:spcBef>
              <a:spcAft>
                <a:spcPts val="0"/>
              </a:spcAft>
              <a:buClr>
                <a:srgbClr val="2E34D1"/>
              </a:buClr>
              <a:buSzPct val="130000"/>
              <a:buFont typeface="System Font Regular"/>
              <a:buNone/>
              <a:tabLst/>
              <a:defRPr/>
            </a:pPr>
            <a:r>
              <a:rPr kumimoji="0" lang="lt-LT" sz="24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Berniukai</a:t>
            </a:r>
          </a:p>
          <a:p>
            <a:pPr marL="0" marR="0" lvl="0" indent="0" algn="l" defTabSz="914400" rtl="0" eaLnBrk="1" fontAlgn="auto" latinLnBrk="0" hangingPunct="1">
              <a:lnSpc>
                <a:spcPct val="120000"/>
              </a:lnSpc>
              <a:spcBef>
                <a:spcPts val="1000"/>
              </a:spcBef>
              <a:spcAft>
                <a:spcPts val="0"/>
              </a:spcAft>
              <a:buClr>
                <a:srgbClr val="2E34D1"/>
              </a:buClr>
              <a:buSzPct val="130000"/>
              <a:buFont typeface="System Font Regular"/>
              <a:buNone/>
              <a:tabLst/>
              <a:defRPr/>
            </a:pPr>
            <a:r>
              <a:rPr kumimoji="0" lang="lt-LT"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Iš viso fizinio pajėgumo testavime  dalyvavo </a:t>
            </a:r>
            <a:r>
              <a:rPr kumimoji="0" lang="lt-LT"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233</a:t>
            </a:r>
            <a:r>
              <a:rPr kumimoji="0" lang="lt-LT"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pagrindinių klasių berniukai. Net </a:t>
            </a:r>
            <a:r>
              <a:rPr kumimoji="0" lang="lt-LT"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154</a:t>
            </a:r>
            <a:r>
              <a:rPr kumimoji="0" lang="lt-LT"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berniukai žemiau normos atliko nors  vieną testą ir pateko į sveikatos rizikos zoną.</a:t>
            </a:r>
          </a:p>
          <a:p>
            <a:endParaRPr lang="lt-LT" dirty="0"/>
          </a:p>
        </p:txBody>
      </p:sp>
      <p:sp>
        <p:nvSpPr>
          <p:cNvPr id="6" name="Turinio vietos rezervavimo ženklas 5">
            <a:extLst>
              <a:ext uri="{FF2B5EF4-FFF2-40B4-BE49-F238E27FC236}">
                <a16:creationId xmlns:a16="http://schemas.microsoft.com/office/drawing/2014/main" id="{8A27F2BE-9207-DBE3-2805-5A92E6C45D11}"/>
              </a:ext>
            </a:extLst>
          </p:cNvPr>
          <p:cNvSpPr>
            <a:spLocks noGrp="1"/>
          </p:cNvSpPr>
          <p:nvPr>
            <p:ph sz="half" idx="2"/>
          </p:nvPr>
        </p:nvSpPr>
        <p:spPr/>
        <p:txBody>
          <a:bodyPr/>
          <a:lstStyle/>
          <a:p>
            <a:pPr marL="0" marR="0" lvl="0" indent="0" algn="l" defTabSz="914400" rtl="0" eaLnBrk="1" fontAlgn="auto" latinLnBrk="0" hangingPunct="1">
              <a:lnSpc>
                <a:spcPct val="120000"/>
              </a:lnSpc>
              <a:spcBef>
                <a:spcPts val="1000"/>
              </a:spcBef>
              <a:spcAft>
                <a:spcPts val="0"/>
              </a:spcAft>
              <a:buClr>
                <a:srgbClr val="2E34D1"/>
              </a:buClr>
              <a:buSzPct val="130000"/>
              <a:buFont typeface="System Font Regular"/>
              <a:buNone/>
              <a:tabLst/>
              <a:defRPr/>
            </a:pPr>
            <a:r>
              <a:rPr kumimoji="0" lang="lt-LT" sz="24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Mergaitės</a:t>
            </a:r>
          </a:p>
          <a:p>
            <a:pPr marL="0" marR="0" lvl="0" indent="0" algn="l" defTabSz="914400" rtl="0" eaLnBrk="1" fontAlgn="auto" latinLnBrk="0" hangingPunct="1">
              <a:lnSpc>
                <a:spcPct val="120000"/>
              </a:lnSpc>
              <a:spcBef>
                <a:spcPts val="1000"/>
              </a:spcBef>
              <a:spcAft>
                <a:spcPts val="0"/>
              </a:spcAft>
              <a:buClr>
                <a:srgbClr val="2E34D1"/>
              </a:buClr>
              <a:buSzPct val="130000"/>
              <a:buFont typeface="System Font Regular"/>
              <a:buNone/>
              <a:tabLst/>
              <a:defRPr/>
            </a:pPr>
            <a:r>
              <a:rPr kumimoji="0" lang="lt-LT"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Iš viso fizinio pajėgumo testavime dalyvavo </a:t>
            </a:r>
            <a:r>
              <a:rPr kumimoji="0" lang="lt-LT"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230</a:t>
            </a:r>
            <a:r>
              <a:rPr kumimoji="0" lang="lt-LT"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pagrindinių klasių mergaičių. Net </a:t>
            </a:r>
            <a:r>
              <a:rPr kumimoji="0" lang="lt-LT"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194</a:t>
            </a:r>
            <a:r>
              <a:rPr kumimoji="0" lang="lt-LT"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mergaičių žemiau normos atliko nors vieną testą ir pateko į sveikatos rizikos zoną.</a:t>
            </a:r>
          </a:p>
          <a:p>
            <a:endParaRPr lang="lt-LT" dirty="0"/>
          </a:p>
        </p:txBody>
      </p:sp>
    </p:spTree>
    <p:extLst>
      <p:ext uri="{BB962C8B-B14F-4D97-AF65-F5344CB8AC3E}">
        <p14:creationId xmlns:p14="http://schemas.microsoft.com/office/powerpoint/2010/main" val="1004509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avadinimas 4">
            <a:extLst>
              <a:ext uri="{FF2B5EF4-FFF2-40B4-BE49-F238E27FC236}">
                <a16:creationId xmlns:a16="http://schemas.microsoft.com/office/drawing/2014/main" id="{350D46DC-23AF-878E-5420-FBBF954EE8B1}"/>
              </a:ext>
            </a:extLst>
          </p:cNvPr>
          <p:cNvSpPr>
            <a:spLocks noGrp="1"/>
          </p:cNvSpPr>
          <p:nvPr>
            <p:ph type="title"/>
          </p:nvPr>
        </p:nvSpPr>
        <p:spPr/>
        <p:txBody>
          <a:bodyPr/>
          <a:lstStyle/>
          <a:p>
            <a:pPr algn="ctr"/>
            <a:r>
              <a:rPr kumimoji="0" lang="lt-LT" sz="3200" b="1" i="0" u="none" strike="noStrike" kern="1200" cap="all"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Mokiniui atlikus fizinio pajėgumo testus, </a:t>
            </a:r>
            <a:r>
              <a:rPr kumimoji="0" lang="lt-LT" sz="3200" b="1" i="0" u="none" strike="noStrike" kern="1200" cap="all"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rezultatAi</a:t>
            </a:r>
            <a:r>
              <a:rPr kumimoji="0" lang="lt-LT" sz="3200" b="1" i="0" u="none" strike="noStrike" kern="1200" cap="all"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priskiriami vienai iš šių fizinio pajėgumo zonų:</a:t>
            </a:r>
            <a:endParaRPr lang="lt-LT" dirty="0"/>
          </a:p>
        </p:txBody>
      </p:sp>
      <p:sp>
        <p:nvSpPr>
          <p:cNvPr id="6" name="Turinio vietos rezervavimo ženklas 5">
            <a:extLst>
              <a:ext uri="{FF2B5EF4-FFF2-40B4-BE49-F238E27FC236}">
                <a16:creationId xmlns:a16="http://schemas.microsoft.com/office/drawing/2014/main" id="{C6D36D69-BC13-C9B4-7624-76A6E1ABEAFD}"/>
              </a:ext>
            </a:extLst>
          </p:cNvPr>
          <p:cNvSpPr>
            <a:spLocks noGrp="1"/>
          </p:cNvSpPr>
          <p:nvPr>
            <p:ph idx="1"/>
          </p:nvPr>
        </p:nvSpPr>
        <p:spPr/>
        <p:txBody>
          <a:bodyPr/>
          <a:lstStyle/>
          <a:p>
            <a:pPr marL="91440" marR="0" lvl="0" indent="-91440" algn="l" defTabSz="914400" rtl="0" eaLnBrk="1" fontAlgn="auto" latinLnBrk="0" hangingPunct="1">
              <a:lnSpc>
                <a:spcPct val="90000"/>
              </a:lnSpc>
              <a:spcBef>
                <a:spcPts val="1200"/>
              </a:spcBef>
              <a:spcAft>
                <a:spcPts val="200"/>
              </a:spcAft>
              <a:buClr>
                <a:srgbClr val="1CADE4"/>
              </a:buClr>
              <a:buSzPct val="100000"/>
              <a:buFont typeface="Wingdings" panose="05000000000000000000" pitchFamily="2" charset="2"/>
              <a:buChar char="q"/>
              <a:tabLst/>
              <a:defRPr/>
            </a:pPr>
            <a:r>
              <a:rPr kumimoji="0" lang="lt-LT" sz="2400" b="1" i="0" u="none" strike="noStrike" kern="1200" cap="none" spc="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Sveikatai palankus fizinis pajėgumas“ </a:t>
            </a:r>
            <a:r>
              <a:rPr kumimoji="0" lang="lt-LT"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rodo gerą, sveikatai palankų fizinį pajėgumą;</a:t>
            </a: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Wingdings" panose="05000000000000000000" pitchFamily="2" charset="2"/>
              <a:buChar char="q"/>
              <a:tabLst/>
              <a:defRPr/>
            </a:pPr>
            <a:r>
              <a:rPr kumimoji="0" lang="lt-LT" sz="2400" b="1" i="0" u="none" strike="noStrike" kern="1200" cap="none" spc="0" normalizeH="0" baseline="0" noProof="0" dirty="0">
                <a:ln>
                  <a:noFill/>
                </a:ln>
                <a:solidFill>
                  <a:srgbClr val="FFC000"/>
                </a:solidFill>
                <a:effectLst/>
                <a:uLnTx/>
                <a:uFillTx/>
                <a:latin typeface="Times New Roman" panose="02020603050405020304" pitchFamily="18" charset="0"/>
                <a:ea typeface="+mn-ea"/>
                <a:cs typeface="Times New Roman" panose="02020603050405020304" pitchFamily="18" charset="0"/>
              </a:rPr>
              <a:t>„Reikia tobulėti“ </a:t>
            </a:r>
            <a:r>
              <a:rPr kumimoji="0" lang="lt-LT"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zona kuri rodo, kad mokiniui reikia tobulinti savo fizines ypatybes, siekiant sveikatai palankaus fizinio pajėgumo;</a:t>
            </a: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Wingdings" panose="05000000000000000000" pitchFamily="2" charset="2"/>
              <a:buChar char="q"/>
              <a:tabLst/>
              <a:defRPr/>
            </a:pPr>
            <a:r>
              <a:rPr kumimoji="0" lang="lt-LT"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„Sveikatos rizikos zona“ </a:t>
            </a:r>
            <a:r>
              <a:rPr kumimoji="0" lang="lt-LT"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kuri rodo mokinio sveikatai kylančią riziką dėl jo fizinio pajėgumo lygio.</a:t>
            </a:r>
          </a:p>
          <a:p>
            <a:endParaRPr lang="lt-LT" dirty="0"/>
          </a:p>
        </p:txBody>
      </p:sp>
    </p:spTree>
    <p:extLst>
      <p:ext uri="{BB962C8B-B14F-4D97-AF65-F5344CB8AC3E}">
        <p14:creationId xmlns:p14="http://schemas.microsoft.com/office/powerpoint/2010/main" val="2603487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avadinimas 4">
            <a:extLst>
              <a:ext uri="{FF2B5EF4-FFF2-40B4-BE49-F238E27FC236}">
                <a16:creationId xmlns:a16="http://schemas.microsoft.com/office/drawing/2014/main" id="{579A0138-F9A3-0009-FD06-453BD6BA6614}"/>
              </a:ext>
            </a:extLst>
          </p:cNvPr>
          <p:cNvSpPr>
            <a:spLocks noGrp="1"/>
          </p:cNvSpPr>
          <p:nvPr>
            <p:ph type="title"/>
          </p:nvPr>
        </p:nvSpPr>
        <p:spPr/>
        <p:txBody>
          <a:bodyPr/>
          <a:lstStyle/>
          <a:p>
            <a:pPr algn="ctr"/>
            <a:r>
              <a:rPr kumimoji="0" lang="lt-LT" sz="2800" b="1" i="0" u="none" strike="noStrike" kern="1200" cap="all"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Sveikatos rizikos zona pagrindinio ugdymo  klasių mokinių tarpe</a:t>
            </a:r>
            <a:r>
              <a:rPr kumimoji="0" lang="lt-LT" sz="1600" b="1" i="0" u="none" strike="noStrike" kern="1200" cap="all"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endParaRPr lang="lt-LT" dirty="0">
              <a:solidFill>
                <a:schemeClr val="tx1"/>
              </a:solidFill>
              <a:latin typeface="Times New Roman" panose="02020603050405020304" pitchFamily="18" charset="0"/>
              <a:cs typeface="Times New Roman" panose="02020603050405020304" pitchFamily="18" charset="0"/>
            </a:endParaRPr>
          </a:p>
        </p:txBody>
      </p:sp>
      <p:graphicFrame>
        <p:nvGraphicFramePr>
          <p:cNvPr id="7" name="Turinio vietos rezervavimo ženklas 6">
            <a:extLst>
              <a:ext uri="{FF2B5EF4-FFF2-40B4-BE49-F238E27FC236}">
                <a16:creationId xmlns:a16="http://schemas.microsoft.com/office/drawing/2014/main" id="{231BBE9D-5087-6D6D-B930-3FB9ACF8BE73}"/>
              </a:ext>
            </a:extLst>
          </p:cNvPr>
          <p:cNvGraphicFramePr>
            <a:graphicFrameLocks noGrp="1"/>
          </p:cNvGraphicFramePr>
          <p:nvPr>
            <p:ph idx="1"/>
            <p:extLst>
              <p:ext uri="{D42A27DB-BD31-4B8C-83A1-F6EECF244321}">
                <p14:modId xmlns:p14="http://schemas.microsoft.com/office/powerpoint/2010/main" val="4215281729"/>
              </p:ext>
            </p:extLst>
          </p:nvPr>
        </p:nvGraphicFramePr>
        <p:xfrm>
          <a:off x="1882066" y="2449945"/>
          <a:ext cx="8052047" cy="3403600"/>
        </p:xfrm>
        <a:graphic>
          <a:graphicData uri="http://schemas.openxmlformats.org/drawingml/2006/table">
            <a:tbl>
              <a:tblPr firstRow="1" bandRow="1">
                <a:tableStyleId>{5C22544A-7EE6-4342-B048-85BDC9FD1C3A}</a:tableStyleId>
              </a:tblPr>
              <a:tblGrid>
                <a:gridCol w="2681056">
                  <a:extLst>
                    <a:ext uri="{9D8B030D-6E8A-4147-A177-3AD203B41FA5}">
                      <a16:colId xmlns:a16="http://schemas.microsoft.com/office/drawing/2014/main" val="327108680"/>
                    </a:ext>
                  </a:extLst>
                </a:gridCol>
                <a:gridCol w="976544">
                  <a:extLst>
                    <a:ext uri="{9D8B030D-6E8A-4147-A177-3AD203B41FA5}">
                      <a16:colId xmlns:a16="http://schemas.microsoft.com/office/drawing/2014/main" val="1495885126"/>
                    </a:ext>
                  </a:extLst>
                </a:gridCol>
                <a:gridCol w="1020932">
                  <a:extLst>
                    <a:ext uri="{9D8B030D-6E8A-4147-A177-3AD203B41FA5}">
                      <a16:colId xmlns:a16="http://schemas.microsoft.com/office/drawing/2014/main" val="2687526236"/>
                    </a:ext>
                  </a:extLst>
                </a:gridCol>
                <a:gridCol w="1127464">
                  <a:extLst>
                    <a:ext uri="{9D8B030D-6E8A-4147-A177-3AD203B41FA5}">
                      <a16:colId xmlns:a16="http://schemas.microsoft.com/office/drawing/2014/main" val="1069430722"/>
                    </a:ext>
                  </a:extLst>
                </a:gridCol>
                <a:gridCol w="1189608">
                  <a:extLst>
                    <a:ext uri="{9D8B030D-6E8A-4147-A177-3AD203B41FA5}">
                      <a16:colId xmlns:a16="http://schemas.microsoft.com/office/drawing/2014/main" val="812226914"/>
                    </a:ext>
                  </a:extLst>
                </a:gridCol>
                <a:gridCol w="1056443">
                  <a:extLst>
                    <a:ext uri="{9D8B030D-6E8A-4147-A177-3AD203B41FA5}">
                      <a16:colId xmlns:a16="http://schemas.microsoft.com/office/drawing/2014/main" val="1890366091"/>
                    </a:ext>
                  </a:extLst>
                </a:gridCol>
              </a:tblGrid>
              <a:tr h="370840">
                <a:tc>
                  <a:txBody>
                    <a:bodyPr/>
                    <a:lstStyle/>
                    <a:p>
                      <a:pPr algn="ctr"/>
                      <a:endParaRPr lang="lt-LT" dirty="0">
                        <a:latin typeface="Times New Roman" panose="02020603050405020304" pitchFamily="18" charset="0"/>
                        <a:cs typeface="Times New Roman" panose="02020603050405020304" pitchFamily="18" charset="0"/>
                      </a:endParaRPr>
                    </a:p>
                  </a:txBody>
                  <a:tcPr/>
                </a:tc>
                <a:tc>
                  <a:txBody>
                    <a:bodyPr/>
                    <a:lstStyle/>
                    <a:p>
                      <a:pPr algn="ctr"/>
                      <a:r>
                        <a:rPr lang="lt-LT" dirty="0">
                          <a:latin typeface="Times New Roman" panose="02020603050405020304" pitchFamily="18" charset="0"/>
                          <a:cs typeface="Times New Roman" panose="02020603050405020304" pitchFamily="18" charset="0"/>
                        </a:rPr>
                        <a:t>11 metų</a:t>
                      </a:r>
                    </a:p>
                  </a:txBody>
                  <a:tcPr/>
                </a:tc>
                <a:tc>
                  <a:txBody>
                    <a:bodyPr/>
                    <a:lstStyle/>
                    <a:p>
                      <a:pPr algn="ctr"/>
                      <a:r>
                        <a:rPr lang="lt-LT" dirty="0">
                          <a:latin typeface="Times New Roman" panose="02020603050405020304" pitchFamily="18" charset="0"/>
                          <a:cs typeface="Times New Roman" panose="02020603050405020304" pitchFamily="18" charset="0"/>
                        </a:rPr>
                        <a:t>12 metų</a:t>
                      </a:r>
                    </a:p>
                  </a:txBody>
                  <a:tcPr/>
                </a:tc>
                <a:tc>
                  <a:txBody>
                    <a:bodyPr/>
                    <a:lstStyle/>
                    <a:p>
                      <a:pPr algn="ctr"/>
                      <a:r>
                        <a:rPr lang="lt-LT" dirty="0">
                          <a:latin typeface="Times New Roman" panose="02020603050405020304" pitchFamily="18" charset="0"/>
                          <a:cs typeface="Times New Roman" panose="02020603050405020304" pitchFamily="18" charset="0"/>
                        </a:rPr>
                        <a:t>13 metų</a:t>
                      </a:r>
                    </a:p>
                  </a:txBody>
                  <a:tcPr/>
                </a:tc>
                <a:tc>
                  <a:txBody>
                    <a:bodyPr/>
                    <a:lstStyle/>
                    <a:p>
                      <a:pPr algn="ctr"/>
                      <a:r>
                        <a:rPr lang="lt-LT" dirty="0">
                          <a:latin typeface="Times New Roman" panose="02020603050405020304" pitchFamily="18" charset="0"/>
                          <a:cs typeface="Times New Roman" panose="02020603050405020304" pitchFamily="18" charset="0"/>
                        </a:rPr>
                        <a:t>14 metų</a:t>
                      </a:r>
                    </a:p>
                  </a:txBody>
                  <a:tcPr/>
                </a:tc>
                <a:tc>
                  <a:txBody>
                    <a:bodyPr/>
                    <a:lstStyle/>
                    <a:p>
                      <a:pPr algn="ctr"/>
                      <a:r>
                        <a:rPr lang="lt-LT" dirty="0">
                          <a:latin typeface="Times New Roman" panose="02020603050405020304" pitchFamily="18" charset="0"/>
                          <a:cs typeface="Times New Roman" panose="02020603050405020304" pitchFamily="18" charset="0"/>
                        </a:rPr>
                        <a:t>15 metų</a:t>
                      </a:r>
                    </a:p>
                  </a:txBody>
                  <a:tcPr/>
                </a:tc>
                <a:extLst>
                  <a:ext uri="{0D108BD9-81ED-4DB2-BD59-A6C34878D82A}">
                    <a16:rowId xmlns:a16="http://schemas.microsoft.com/office/drawing/2014/main" val="3645895752"/>
                  </a:ext>
                </a:extLst>
              </a:tr>
              <a:tr h="370840">
                <a:tc>
                  <a:txBody>
                    <a:bodyPr/>
                    <a:lstStyle/>
                    <a:p>
                      <a:pPr algn="ctr"/>
                      <a:r>
                        <a:rPr lang="lt-LT" b="1" dirty="0">
                          <a:latin typeface="Times New Roman" panose="02020603050405020304" pitchFamily="18" charset="0"/>
                          <a:cs typeface="Times New Roman" panose="02020603050405020304" pitchFamily="18" charset="0"/>
                        </a:rPr>
                        <a:t>„Flamingas“</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3</a:t>
                      </a:r>
                      <a:r>
                        <a:rPr lang="lt-LT" dirty="0">
                          <a:latin typeface="Times New Roman" panose="02020603050405020304" pitchFamily="18" charset="0"/>
                          <a:cs typeface="Times New Roman" panose="02020603050405020304" pitchFamily="18" charset="0"/>
                        </a:rPr>
                        <a:t> iš 56</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5</a:t>
                      </a:r>
                      <a:r>
                        <a:rPr lang="lt-LT" dirty="0">
                          <a:latin typeface="Times New Roman" panose="02020603050405020304" pitchFamily="18" charset="0"/>
                          <a:cs typeface="Times New Roman" panose="02020603050405020304" pitchFamily="18" charset="0"/>
                        </a:rPr>
                        <a:t> iš 47</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7</a:t>
                      </a:r>
                      <a:r>
                        <a:rPr lang="lt-LT" dirty="0">
                          <a:latin typeface="Times New Roman" panose="02020603050405020304" pitchFamily="18" charset="0"/>
                          <a:cs typeface="Times New Roman" panose="02020603050405020304" pitchFamily="18" charset="0"/>
                        </a:rPr>
                        <a:t> iš 64</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7</a:t>
                      </a:r>
                      <a:r>
                        <a:rPr lang="lt-LT" dirty="0">
                          <a:latin typeface="Times New Roman" panose="02020603050405020304" pitchFamily="18" charset="0"/>
                          <a:cs typeface="Times New Roman" panose="02020603050405020304" pitchFamily="18" charset="0"/>
                        </a:rPr>
                        <a:t> iš 59</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1</a:t>
                      </a:r>
                      <a:r>
                        <a:rPr lang="lt-LT" dirty="0">
                          <a:latin typeface="Times New Roman" panose="02020603050405020304" pitchFamily="18" charset="0"/>
                          <a:cs typeface="Times New Roman" panose="02020603050405020304" pitchFamily="18" charset="0"/>
                        </a:rPr>
                        <a:t> iš 6</a:t>
                      </a:r>
                    </a:p>
                  </a:txBody>
                  <a:tcPr/>
                </a:tc>
                <a:extLst>
                  <a:ext uri="{0D108BD9-81ED-4DB2-BD59-A6C34878D82A}">
                    <a16:rowId xmlns:a16="http://schemas.microsoft.com/office/drawing/2014/main" val="2984191154"/>
                  </a:ext>
                </a:extLst>
              </a:tr>
              <a:tr h="370840">
                <a:tc>
                  <a:txBody>
                    <a:bodyPr/>
                    <a:lstStyle/>
                    <a:p>
                      <a:pPr algn="ctr"/>
                      <a:r>
                        <a:rPr lang="lt-LT" b="1" dirty="0">
                          <a:latin typeface="Times New Roman" panose="02020603050405020304" pitchFamily="18" charset="0"/>
                          <a:cs typeface="Times New Roman" panose="02020603050405020304" pitchFamily="18" charset="0"/>
                        </a:rPr>
                        <a:t>„Sėstis ir siekti“</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0</a:t>
                      </a:r>
                      <a:r>
                        <a:rPr lang="lt-LT" dirty="0">
                          <a:latin typeface="Times New Roman" panose="02020603050405020304" pitchFamily="18" charset="0"/>
                          <a:cs typeface="Times New Roman" panose="02020603050405020304" pitchFamily="18" charset="0"/>
                        </a:rPr>
                        <a:t> iš 56</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0</a:t>
                      </a:r>
                      <a:r>
                        <a:rPr lang="lt-LT" dirty="0">
                          <a:latin typeface="Times New Roman" panose="02020603050405020304" pitchFamily="18" charset="0"/>
                          <a:cs typeface="Times New Roman" panose="02020603050405020304" pitchFamily="18" charset="0"/>
                        </a:rPr>
                        <a:t> iš 47</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1</a:t>
                      </a:r>
                      <a:r>
                        <a:rPr lang="lt-LT" dirty="0">
                          <a:latin typeface="Times New Roman" panose="02020603050405020304" pitchFamily="18" charset="0"/>
                          <a:cs typeface="Times New Roman" panose="02020603050405020304" pitchFamily="18" charset="0"/>
                        </a:rPr>
                        <a:t> iš 64</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1</a:t>
                      </a:r>
                      <a:r>
                        <a:rPr lang="lt-LT" dirty="0">
                          <a:latin typeface="Times New Roman" panose="02020603050405020304" pitchFamily="18" charset="0"/>
                          <a:cs typeface="Times New Roman" panose="02020603050405020304" pitchFamily="18" charset="0"/>
                        </a:rPr>
                        <a:t> iš 59</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0 </a:t>
                      </a:r>
                      <a:r>
                        <a:rPr lang="lt-LT" dirty="0">
                          <a:latin typeface="Times New Roman" panose="02020603050405020304" pitchFamily="18" charset="0"/>
                          <a:cs typeface="Times New Roman" panose="02020603050405020304" pitchFamily="18" charset="0"/>
                        </a:rPr>
                        <a:t>iš 6</a:t>
                      </a:r>
                    </a:p>
                  </a:txBody>
                  <a:tcPr/>
                </a:tc>
                <a:extLst>
                  <a:ext uri="{0D108BD9-81ED-4DB2-BD59-A6C34878D82A}">
                    <a16:rowId xmlns:a16="http://schemas.microsoft.com/office/drawing/2014/main" val="2001544950"/>
                  </a:ext>
                </a:extLst>
              </a:tr>
              <a:tr h="370840">
                <a:tc>
                  <a:txBody>
                    <a:bodyPr/>
                    <a:lstStyle/>
                    <a:p>
                      <a:pPr algn="ctr"/>
                      <a:r>
                        <a:rPr lang="lt-LT" b="1" dirty="0">
                          <a:latin typeface="Times New Roman" panose="02020603050405020304" pitchFamily="18" charset="0"/>
                          <a:cs typeface="Times New Roman" panose="02020603050405020304" pitchFamily="18" charset="0"/>
                        </a:rPr>
                        <a:t>„Šuolis į toli iš vietos“</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11</a:t>
                      </a:r>
                      <a:r>
                        <a:rPr lang="lt-LT" dirty="0">
                          <a:latin typeface="Times New Roman" panose="02020603050405020304" pitchFamily="18" charset="0"/>
                          <a:cs typeface="Times New Roman" panose="02020603050405020304" pitchFamily="18" charset="0"/>
                        </a:rPr>
                        <a:t> iš 56</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9</a:t>
                      </a:r>
                      <a:r>
                        <a:rPr lang="lt-LT" dirty="0">
                          <a:latin typeface="Times New Roman" panose="02020603050405020304" pitchFamily="18" charset="0"/>
                          <a:cs typeface="Times New Roman" panose="02020603050405020304" pitchFamily="18" charset="0"/>
                        </a:rPr>
                        <a:t> iš 47</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8</a:t>
                      </a:r>
                      <a:r>
                        <a:rPr lang="lt-LT" dirty="0">
                          <a:latin typeface="Times New Roman" panose="02020603050405020304" pitchFamily="18" charset="0"/>
                          <a:cs typeface="Times New Roman" panose="02020603050405020304" pitchFamily="18" charset="0"/>
                        </a:rPr>
                        <a:t> iš 64</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4</a:t>
                      </a:r>
                      <a:r>
                        <a:rPr lang="lt-LT" dirty="0">
                          <a:latin typeface="Times New Roman" panose="02020603050405020304" pitchFamily="18" charset="0"/>
                          <a:cs typeface="Times New Roman" panose="02020603050405020304" pitchFamily="18" charset="0"/>
                        </a:rPr>
                        <a:t> iš 59</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0</a:t>
                      </a:r>
                      <a:r>
                        <a:rPr lang="lt-LT" dirty="0">
                          <a:latin typeface="Times New Roman" panose="02020603050405020304" pitchFamily="18" charset="0"/>
                          <a:cs typeface="Times New Roman" panose="02020603050405020304" pitchFamily="18" charset="0"/>
                        </a:rPr>
                        <a:t> iš 6</a:t>
                      </a:r>
                    </a:p>
                  </a:txBody>
                  <a:tcPr/>
                </a:tc>
                <a:extLst>
                  <a:ext uri="{0D108BD9-81ED-4DB2-BD59-A6C34878D82A}">
                    <a16:rowId xmlns:a16="http://schemas.microsoft.com/office/drawing/2014/main" val="2059953487"/>
                  </a:ext>
                </a:extLst>
              </a:tr>
              <a:tr h="370840">
                <a:tc>
                  <a:txBody>
                    <a:bodyPr/>
                    <a:lstStyle/>
                    <a:p>
                      <a:pPr algn="ctr"/>
                      <a:r>
                        <a:rPr lang="lt-LT" b="1" dirty="0">
                          <a:latin typeface="Times New Roman" panose="02020603050405020304" pitchFamily="18" charset="0"/>
                          <a:cs typeface="Times New Roman" panose="02020603050405020304" pitchFamily="18" charset="0"/>
                        </a:rPr>
                        <a:t>„Kybojimas sulenktomis rankomis“</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17</a:t>
                      </a:r>
                      <a:r>
                        <a:rPr lang="lt-LT" dirty="0">
                          <a:latin typeface="Times New Roman" panose="02020603050405020304" pitchFamily="18" charset="0"/>
                          <a:cs typeface="Times New Roman" panose="02020603050405020304" pitchFamily="18" charset="0"/>
                        </a:rPr>
                        <a:t> iš 56</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6</a:t>
                      </a:r>
                      <a:r>
                        <a:rPr lang="lt-LT" dirty="0">
                          <a:latin typeface="Times New Roman" panose="02020603050405020304" pitchFamily="18" charset="0"/>
                          <a:cs typeface="Times New Roman" panose="02020603050405020304" pitchFamily="18" charset="0"/>
                        </a:rPr>
                        <a:t> iš 47</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8</a:t>
                      </a:r>
                      <a:r>
                        <a:rPr lang="lt-LT" dirty="0">
                          <a:latin typeface="Times New Roman" panose="02020603050405020304" pitchFamily="18" charset="0"/>
                          <a:cs typeface="Times New Roman" panose="02020603050405020304" pitchFamily="18" charset="0"/>
                        </a:rPr>
                        <a:t> iš 64</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4</a:t>
                      </a:r>
                      <a:r>
                        <a:rPr lang="lt-LT" dirty="0">
                          <a:latin typeface="Times New Roman" panose="02020603050405020304" pitchFamily="18" charset="0"/>
                          <a:cs typeface="Times New Roman" panose="02020603050405020304" pitchFamily="18" charset="0"/>
                        </a:rPr>
                        <a:t> iš 59</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1</a:t>
                      </a:r>
                      <a:r>
                        <a:rPr lang="lt-LT" dirty="0">
                          <a:latin typeface="Times New Roman" panose="02020603050405020304" pitchFamily="18" charset="0"/>
                          <a:cs typeface="Times New Roman" panose="02020603050405020304" pitchFamily="18" charset="0"/>
                        </a:rPr>
                        <a:t> iš 6</a:t>
                      </a:r>
                    </a:p>
                  </a:txBody>
                  <a:tcPr/>
                </a:tc>
                <a:extLst>
                  <a:ext uri="{0D108BD9-81ED-4DB2-BD59-A6C34878D82A}">
                    <a16:rowId xmlns:a16="http://schemas.microsoft.com/office/drawing/2014/main" val="837104669"/>
                  </a:ext>
                </a:extLst>
              </a:tr>
              <a:tr h="370840">
                <a:tc>
                  <a:txBody>
                    <a:bodyPr/>
                    <a:lstStyle/>
                    <a:p>
                      <a:pPr algn="ctr"/>
                      <a:r>
                        <a:rPr lang="lt-LT" b="1" dirty="0">
                          <a:latin typeface="Times New Roman" panose="02020603050405020304" pitchFamily="18" charset="0"/>
                          <a:cs typeface="Times New Roman" panose="02020603050405020304" pitchFamily="18" charset="0"/>
                        </a:rPr>
                        <a:t>„10x5 m. bėgimas šaudykle“</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14</a:t>
                      </a:r>
                      <a:r>
                        <a:rPr lang="lt-LT" dirty="0">
                          <a:latin typeface="Times New Roman" panose="02020603050405020304" pitchFamily="18" charset="0"/>
                          <a:cs typeface="Times New Roman" panose="02020603050405020304" pitchFamily="18" charset="0"/>
                        </a:rPr>
                        <a:t> iš 56</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3</a:t>
                      </a:r>
                      <a:r>
                        <a:rPr lang="lt-LT" dirty="0">
                          <a:latin typeface="Times New Roman" panose="02020603050405020304" pitchFamily="18" charset="0"/>
                          <a:cs typeface="Times New Roman" panose="02020603050405020304" pitchFamily="18" charset="0"/>
                        </a:rPr>
                        <a:t> iš 47</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17</a:t>
                      </a:r>
                      <a:r>
                        <a:rPr lang="lt-LT" dirty="0">
                          <a:latin typeface="Times New Roman" panose="02020603050405020304" pitchFamily="18" charset="0"/>
                          <a:cs typeface="Times New Roman" panose="02020603050405020304" pitchFamily="18" charset="0"/>
                        </a:rPr>
                        <a:t> iš 64</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10</a:t>
                      </a:r>
                      <a:r>
                        <a:rPr lang="lt-LT" dirty="0">
                          <a:latin typeface="Times New Roman" panose="02020603050405020304" pitchFamily="18" charset="0"/>
                          <a:cs typeface="Times New Roman" panose="02020603050405020304" pitchFamily="18" charset="0"/>
                        </a:rPr>
                        <a:t> iš 59</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0</a:t>
                      </a:r>
                      <a:r>
                        <a:rPr lang="lt-LT" dirty="0">
                          <a:latin typeface="Times New Roman" panose="02020603050405020304" pitchFamily="18" charset="0"/>
                          <a:cs typeface="Times New Roman" panose="02020603050405020304" pitchFamily="18" charset="0"/>
                        </a:rPr>
                        <a:t> iš 6</a:t>
                      </a:r>
                    </a:p>
                  </a:txBody>
                  <a:tcPr/>
                </a:tc>
                <a:extLst>
                  <a:ext uri="{0D108BD9-81ED-4DB2-BD59-A6C34878D82A}">
                    <a16:rowId xmlns:a16="http://schemas.microsoft.com/office/drawing/2014/main" val="4057385655"/>
                  </a:ext>
                </a:extLst>
              </a:tr>
              <a:tr h="370840">
                <a:tc>
                  <a:txBody>
                    <a:bodyPr/>
                    <a:lstStyle/>
                    <a:p>
                      <a:pPr algn="ctr"/>
                      <a:r>
                        <a:rPr lang="lt-LT" b="1" dirty="0">
                          <a:latin typeface="Times New Roman" panose="02020603050405020304" pitchFamily="18" charset="0"/>
                          <a:cs typeface="Times New Roman" panose="02020603050405020304" pitchFamily="18" charset="0"/>
                        </a:rPr>
                        <a:t>„20 m. bėgimas šaudykle“</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3</a:t>
                      </a:r>
                      <a:r>
                        <a:rPr lang="lt-LT" dirty="0">
                          <a:latin typeface="Times New Roman" panose="02020603050405020304" pitchFamily="18" charset="0"/>
                          <a:cs typeface="Times New Roman" panose="02020603050405020304" pitchFamily="18" charset="0"/>
                        </a:rPr>
                        <a:t> iš 56</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4 </a:t>
                      </a:r>
                      <a:r>
                        <a:rPr lang="lt-LT" dirty="0">
                          <a:latin typeface="Times New Roman" panose="02020603050405020304" pitchFamily="18" charset="0"/>
                          <a:cs typeface="Times New Roman" panose="02020603050405020304" pitchFamily="18" charset="0"/>
                        </a:rPr>
                        <a:t>iš 47</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5 </a:t>
                      </a:r>
                      <a:r>
                        <a:rPr lang="lt-LT" dirty="0">
                          <a:latin typeface="Times New Roman" panose="02020603050405020304" pitchFamily="18" charset="0"/>
                          <a:cs typeface="Times New Roman" panose="02020603050405020304" pitchFamily="18" charset="0"/>
                        </a:rPr>
                        <a:t>iš 64</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5</a:t>
                      </a:r>
                      <a:r>
                        <a:rPr lang="lt-LT" dirty="0">
                          <a:latin typeface="Times New Roman" panose="02020603050405020304" pitchFamily="18" charset="0"/>
                          <a:cs typeface="Times New Roman" panose="02020603050405020304" pitchFamily="18" charset="0"/>
                        </a:rPr>
                        <a:t> iš 59</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0</a:t>
                      </a:r>
                      <a:r>
                        <a:rPr lang="lt-LT" dirty="0">
                          <a:latin typeface="Times New Roman" panose="02020603050405020304" pitchFamily="18" charset="0"/>
                          <a:cs typeface="Times New Roman" panose="02020603050405020304" pitchFamily="18" charset="0"/>
                        </a:rPr>
                        <a:t> iš 6</a:t>
                      </a:r>
                    </a:p>
                  </a:txBody>
                  <a:tcPr/>
                </a:tc>
                <a:extLst>
                  <a:ext uri="{0D108BD9-81ED-4DB2-BD59-A6C34878D82A}">
                    <a16:rowId xmlns:a16="http://schemas.microsoft.com/office/drawing/2014/main" val="3042183666"/>
                  </a:ext>
                </a:extLst>
              </a:tr>
            </a:tbl>
          </a:graphicData>
        </a:graphic>
      </p:graphicFrame>
      <p:sp>
        <p:nvSpPr>
          <p:cNvPr id="3" name="TextBox 2">
            <a:extLst>
              <a:ext uri="{FF2B5EF4-FFF2-40B4-BE49-F238E27FC236}">
                <a16:creationId xmlns:a16="http://schemas.microsoft.com/office/drawing/2014/main" id="{FFE87744-109A-BD60-A20C-B0F23B91990C}"/>
              </a:ext>
            </a:extLst>
          </p:cNvPr>
          <p:cNvSpPr txBox="1"/>
          <p:nvPr/>
        </p:nvSpPr>
        <p:spPr>
          <a:xfrm>
            <a:off x="958788" y="1820196"/>
            <a:ext cx="10058400" cy="46166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t-LT" sz="2400" b="1" i="0" u="sng"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Berniukų</a:t>
            </a:r>
            <a:r>
              <a:rPr kumimoji="0" lang="lt-LT"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skaičius, kurie atliko testus ir pateko į sveikatos rizikos zoną</a:t>
            </a:r>
            <a:endParaRPr kumimoji="0" lang="lt-LT"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9923380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A5B9390-5C16-86C8-EDD5-BB8B7BC05271}"/>
              </a:ext>
            </a:extLst>
          </p:cNvPr>
          <p:cNvSpPr>
            <a:spLocks noGrp="1"/>
          </p:cNvSpPr>
          <p:nvPr>
            <p:ph type="title"/>
          </p:nvPr>
        </p:nvSpPr>
        <p:spPr/>
        <p:txBody>
          <a:bodyPr/>
          <a:lstStyle/>
          <a:p>
            <a:pPr algn="ctr"/>
            <a:r>
              <a:rPr kumimoji="0" lang="lt-LT" sz="2800" b="1" i="0" u="none" strike="noStrike" kern="1200" cap="all"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Sveikatos rizikos zona pagrindinio ugdymo  klasių mokinių tarpe</a:t>
            </a:r>
            <a:r>
              <a:rPr kumimoji="0" lang="lt-LT" sz="1600" b="1" i="0" u="none" strike="noStrike" kern="1200" cap="all" spc="0" normalizeH="0" baseline="0" noProof="0" dirty="0">
                <a:ln>
                  <a:noFill/>
                </a:ln>
                <a:solidFill>
                  <a:schemeClr val="tx1"/>
                </a:solidFill>
                <a:effectLst/>
                <a:uLnTx/>
                <a:uFillTx/>
                <a:latin typeface="Gill Sans MT" panose="020B0502020104020203"/>
                <a:ea typeface="+mj-ea"/>
                <a:cs typeface="+mj-cs"/>
              </a:rPr>
              <a:t>	</a:t>
            </a:r>
            <a:endParaRPr lang="lt-LT" dirty="0">
              <a:solidFill>
                <a:schemeClr val="tx1"/>
              </a:solidFill>
            </a:endParaRPr>
          </a:p>
        </p:txBody>
      </p:sp>
      <p:graphicFrame>
        <p:nvGraphicFramePr>
          <p:cNvPr id="4" name="Turinio vietos rezervavimo ženklas 3">
            <a:extLst>
              <a:ext uri="{FF2B5EF4-FFF2-40B4-BE49-F238E27FC236}">
                <a16:creationId xmlns:a16="http://schemas.microsoft.com/office/drawing/2014/main" id="{68CBCA4D-629D-3BB2-EC16-F890DA6340E3}"/>
              </a:ext>
            </a:extLst>
          </p:cNvPr>
          <p:cNvGraphicFramePr>
            <a:graphicFrameLocks noGrp="1"/>
          </p:cNvGraphicFramePr>
          <p:nvPr>
            <p:ph idx="1"/>
            <p:extLst>
              <p:ext uri="{D42A27DB-BD31-4B8C-83A1-F6EECF244321}">
                <p14:modId xmlns:p14="http://schemas.microsoft.com/office/powerpoint/2010/main" val="2923770571"/>
              </p:ext>
            </p:extLst>
          </p:nvPr>
        </p:nvGraphicFramePr>
        <p:xfrm>
          <a:off x="2143956" y="2540789"/>
          <a:ext cx="8007658" cy="3672840"/>
        </p:xfrm>
        <a:graphic>
          <a:graphicData uri="http://schemas.openxmlformats.org/drawingml/2006/table">
            <a:tbl>
              <a:tblPr firstRow="1" bandRow="1">
                <a:tableStyleId>{5C22544A-7EE6-4342-B048-85BDC9FD1C3A}</a:tableStyleId>
              </a:tblPr>
              <a:tblGrid>
                <a:gridCol w="2371703">
                  <a:extLst>
                    <a:ext uri="{9D8B030D-6E8A-4147-A177-3AD203B41FA5}">
                      <a16:colId xmlns:a16="http://schemas.microsoft.com/office/drawing/2014/main" val="716826701"/>
                    </a:ext>
                  </a:extLst>
                </a:gridCol>
                <a:gridCol w="1134906">
                  <a:extLst>
                    <a:ext uri="{9D8B030D-6E8A-4147-A177-3AD203B41FA5}">
                      <a16:colId xmlns:a16="http://schemas.microsoft.com/office/drawing/2014/main" val="2686844004"/>
                    </a:ext>
                  </a:extLst>
                </a:gridCol>
                <a:gridCol w="1130617">
                  <a:extLst>
                    <a:ext uri="{9D8B030D-6E8A-4147-A177-3AD203B41FA5}">
                      <a16:colId xmlns:a16="http://schemas.microsoft.com/office/drawing/2014/main" val="1614164161"/>
                    </a:ext>
                  </a:extLst>
                </a:gridCol>
                <a:gridCol w="1169902">
                  <a:extLst>
                    <a:ext uri="{9D8B030D-6E8A-4147-A177-3AD203B41FA5}">
                      <a16:colId xmlns:a16="http://schemas.microsoft.com/office/drawing/2014/main" val="2995000896"/>
                    </a:ext>
                  </a:extLst>
                </a:gridCol>
                <a:gridCol w="1049197">
                  <a:extLst>
                    <a:ext uri="{9D8B030D-6E8A-4147-A177-3AD203B41FA5}">
                      <a16:colId xmlns:a16="http://schemas.microsoft.com/office/drawing/2014/main" val="93281719"/>
                    </a:ext>
                  </a:extLst>
                </a:gridCol>
                <a:gridCol w="1151333">
                  <a:extLst>
                    <a:ext uri="{9D8B030D-6E8A-4147-A177-3AD203B41FA5}">
                      <a16:colId xmlns:a16="http://schemas.microsoft.com/office/drawing/2014/main" val="4219282818"/>
                    </a:ext>
                  </a:extLst>
                </a:gridCol>
              </a:tblGrid>
              <a:tr h="262585">
                <a:tc>
                  <a:txBody>
                    <a:bodyPr/>
                    <a:lstStyle/>
                    <a:p>
                      <a:pPr algn="ctr"/>
                      <a:endParaRPr lang="lt-LT" dirty="0">
                        <a:latin typeface="Times New Roman" panose="02020603050405020304" pitchFamily="18" charset="0"/>
                        <a:cs typeface="Times New Roman" panose="02020603050405020304" pitchFamily="18" charset="0"/>
                      </a:endParaRPr>
                    </a:p>
                  </a:txBody>
                  <a:tcPr/>
                </a:tc>
                <a:tc>
                  <a:txBody>
                    <a:bodyPr/>
                    <a:lstStyle/>
                    <a:p>
                      <a:pPr algn="ctr"/>
                      <a:r>
                        <a:rPr lang="lt-LT" dirty="0">
                          <a:latin typeface="Times New Roman" panose="02020603050405020304" pitchFamily="18" charset="0"/>
                          <a:cs typeface="Times New Roman" panose="02020603050405020304" pitchFamily="18" charset="0"/>
                        </a:rPr>
                        <a:t>11 metų</a:t>
                      </a:r>
                    </a:p>
                  </a:txBody>
                  <a:tcPr/>
                </a:tc>
                <a:tc>
                  <a:txBody>
                    <a:bodyPr/>
                    <a:lstStyle/>
                    <a:p>
                      <a:pPr algn="ctr"/>
                      <a:r>
                        <a:rPr lang="lt-LT" dirty="0">
                          <a:latin typeface="Times New Roman" panose="02020603050405020304" pitchFamily="18" charset="0"/>
                          <a:cs typeface="Times New Roman" panose="02020603050405020304" pitchFamily="18" charset="0"/>
                        </a:rPr>
                        <a:t>12 metų</a:t>
                      </a:r>
                    </a:p>
                  </a:txBody>
                  <a:tcPr/>
                </a:tc>
                <a:tc>
                  <a:txBody>
                    <a:bodyPr/>
                    <a:lstStyle/>
                    <a:p>
                      <a:pPr algn="ctr"/>
                      <a:r>
                        <a:rPr lang="lt-LT" dirty="0">
                          <a:latin typeface="Times New Roman" panose="02020603050405020304" pitchFamily="18" charset="0"/>
                          <a:cs typeface="Times New Roman" panose="02020603050405020304" pitchFamily="18" charset="0"/>
                        </a:rPr>
                        <a:t>13 metų</a:t>
                      </a:r>
                    </a:p>
                  </a:txBody>
                  <a:tcPr/>
                </a:tc>
                <a:tc>
                  <a:txBody>
                    <a:bodyPr/>
                    <a:lstStyle/>
                    <a:p>
                      <a:pPr algn="ctr"/>
                      <a:r>
                        <a:rPr lang="lt-LT" dirty="0">
                          <a:latin typeface="Times New Roman" panose="02020603050405020304" pitchFamily="18" charset="0"/>
                          <a:cs typeface="Times New Roman" panose="02020603050405020304" pitchFamily="18" charset="0"/>
                        </a:rPr>
                        <a:t>14 metų</a:t>
                      </a:r>
                    </a:p>
                  </a:txBody>
                  <a:tcPr/>
                </a:tc>
                <a:tc>
                  <a:txBody>
                    <a:bodyPr/>
                    <a:lstStyle/>
                    <a:p>
                      <a:pPr algn="ctr"/>
                      <a:r>
                        <a:rPr lang="lt-LT" dirty="0">
                          <a:latin typeface="Times New Roman" panose="02020603050405020304" pitchFamily="18" charset="0"/>
                          <a:cs typeface="Times New Roman" panose="02020603050405020304" pitchFamily="18" charset="0"/>
                        </a:rPr>
                        <a:t>15 metų</a:t>
                      </a:r>
                    </a:p>
                  </a:txBody>
                  <a:tcPr/>
                </a:tc>
                <a:extLst>
                  <a:ext uri="{0D108BD9-81ED-4DB2-BD59-A6C34878D82A}">
                    <a16:rowId xmlns:a16="http://schemas.microsoft.com/office/drawing/2014/main" val="733780638"/>
                  </a:ext>
                </a:extLst>
              </a:tr>
              <a:tr h="370840">
                <a:tc>
                  <a:txBody>
                    <a:bodyPr/>
                    <a:lstStyle/>
                    <a:p>
                      <a:pPr algn="ctr"/>
                      <a:r>
                        <a:rPr lang="lt-LT" b="1" dirty="0">
                          <a:latin typeface="Times New Roman" panose="02020603050405020304" pitchFamily="18" charset="0"/>
                          <a:cs typeface="Times New Roman" panose="02020603050405020304" pitchFamily="18" charset="0"/>
                        </a:rPr>
                        <a:t>„Flamingas“</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9 </a:t>
                      </a:r>
                      <a:r>
                        <a:rPr lang="lt-LT" dirty="0">
                          <a:latin typeface="Times New Roman" panose="02020603050405020304" pitchFamily="18" charset="0"/>
                          <a:cs typeface="Times New Roman" panose="02020603050405020304" pitchFamily="18" charset="0"/>
                        </a:rPr>
                        <a:t>iš 65</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10 </a:t>
                      </a:r>
                      <a:r>
                        <a:rPr lang="lt-LT" dirty="0">
                          <a:latin typeface="Times New Roman" panose="02020603050405020304" pitchFamily="18" charset="0"/>
                          <a:cs typeface="Times New Roman" panose="02020603050405020304" pitchFamily="18" charset="0"/>
                        </a:rPr>
                        <a:t>iš 33</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11</a:t>
                      </a:r>
                      <a:r>
                        <a:rPr lang="lt-LT" dirty="0">
                          <a:latin typeface="Times New Roman" panose="02020603050405020304" pitchFamily="18" charset="0"/>
                          <a:cs typeface="Times New Roman" panose="02020603050405020304" pitchFamily="18" charset="0"/>
                        </a:rPr>
                        <a:t> iš 68</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3</a:t>
                      </a:r>
                      <a:r>
                        <a:rPr lang="lt-LT" dirty="0">
                          <a:latin typeface="Times New Roman" panose="02020603050405020304" pitchFamily="18" charset="0"/>
                          <a:cs typeface="Times New Roman" panose="02020603050405020304" pitchFamily="18" charset="0"/>
                        </a:rPr>
                        <a:t> iš 59</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0</a:t>
                      </a:r>
                      <a:r>
                        <a:rPr lang="lt-LT" dirty="0">
                          <a:latin typeface="Times New Roman" panose="02020603050405020304" pitchFamily="18" charset="0"/>
                          <a:cs typeface="Times New Roman" panose="02020603050405020304" pitchFamily="18" charset="0"/>
                        </a:rPr>
                        <a:t> iš 4</a:t>
                      </a:r>
                    </a:p>
                  </a:txBody>
                  <a:tcPr/>
                </a:tc>
                <a:extLst>
                  <a:ext uri="{0D108BD9-81ED-4DB2-BD59-A6C34878D82A}">
                    <a16:rowId xmlns:a16="http://schemas.microsoft.com/office/drawing/2014/main" val="3404575453"/>
                  </a:ext>
                </a:extLst>
              </a:tr>
              <a:tr h="370840">
                <a:tc>
                  <a:txBody>
                    <a:bodyPr/>
                    <a:lstStyle/>
                    <a:p>
                      <a:pPr algn="ctr"/>
                      <a:r>
                        <a:rPr lang="lt-LT" b="1" dirty="0">
                          <a:latin typeface="Times New Roman" panose="02020603050405020304" pitchFamily="18" charset="0"/>
                          <a:cs typeface="Times New Roman" panose="02020603050405020304" pitchFamily="18" charset="0"/>
                        </a:rPr>
                        <a:t>„Sėstis ir siekti“</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0</a:t>
                      </a:r>
                      <a:r>
                        <a:rPr lang="lt-LT" dirty="0">
                          <a:latin typeface="Times New Roman" panose="02020603050405020304" pitchFamily="18" charset="0"/>
                          <a:cs typeface="Times New Roman" panose="02020603050405020304" pitchFamily="18" charset="0"/>
                        </a:rPr>
                        <a:t> iš 65</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0</a:t>
                      </a:r>
                      <a:r>
                        <a:rPr lang="lt-LT" dirty="0">
                          <a:latin typeface="Times New Roman" panose="02020603050405020304" pitchFamily="18" charset="0"/>
                          <a:cs typeface="Times New Roman" panose="02020603050405020304" pitchFamily="18" charset="0"/>
                        </a:rPr>
                        <a:t> iš 33</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1</a:t>
                      </a:r>
                      <a:r>
                        <a:rPr lang="lt-LT" dirty="0">
                          <a:latin typeface="Times New Roman" panose="02020603050405020304" pitchFamily="18" charset="0"/>
                          <a:cs typeface="Times New Roman" panose="02020603050405020304" pitchFamily="18" charset="0"/>
                        </a:rPr>
                        <a:t> iš 68</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0</a:t>
                      </a:r>
                      <a:r>
                        <a:rPr lang="lt-LT" dirty="0">
                          <a:latin typeface="Times New Roman" panose="02020603050405020304" pitchFamily="18" charset="0"/>
                          <a:cs typeface="Times New Roman" panose="02020603050405020304" pitchFamily="18" charset="0"/>
                        </a:rPr>
                        <a:t> iš 59</a:t>
                      </a:r>
                    </a:p>
                  </a:txBody>
                  <a:tcPr/>
                </a:tc>
                <a:tc>
                  <a:txBody>
                    <a:bodyPr/>
                    <a:lstStyle/>
                    <a:p>
                      <a:pPr algn="ctr"/>
                      <a:r>
                        <a:rPr lang="lt-LT" dirty="0">
                          <a:latin typeface="Times New Roman" panose="02020603050405020304" pitchFamily="18" charset="0"/>
                          <a:cs typeface="Times New Roman" panose="02020603050405020304" pitchFamily="18" charset="0"/>
                        </a:rPr>
                        <a:t>0 iš 4</a:t>
                      </a:r>
                    </a:p>
                  </a:txBody>
                  <a:tcPr/>
                </a:tc>
                <a:extLst>
                  <a:ext uri="{0D108BD9-81ED-4DB2-BD59-A6C34878D82A}">
                    <a16:rowId xmlns:a16="http://schemas.microsoft.com/office/drawing/2014/main" val="1831016235"/>
                  </a:ext>
                </a:extLst>
              </a:tr>
              <a:tr h="370840">
                <a:tc>
                  <a:txBody>
                    <a:bodyPr/>
                    <a:lstStyle/>
                    <a:p>
                      <a:pPr algn="ctr"/>
                      <a:r>
                        <a:rPr lang="lt-LT" b="1" dirty="0">
                          <a:latin typeface="Times New Roman" panose="02020603050405020304" pitchFamily="18" charset="0"/>
                          <a:cs typeface="Times New Roman" panose="02020603050405020304" pitchFamily="18" charset="0"/>
                        </a:rPr>
                        <a:t>„Šuolis į tolį iš vietos“</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12</a:t>
                      </a:r>
                      <a:r>
                        <a:rPr lang="lt-LT" dirty="0">
                          <a:latin typeface="Times New Roman" panose="02020603050405020304" pitchFamily="18" charset="0"/>
                          <a:cs typeface="Times New Roman" panose="02020603050405020304" pitchFamily="18" charset="0"/>
                        </a:rPr>
                        <a:t> iš 65</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2</a:t>
                      </a:r>
                      <a:r>
                        <a:rPr lang="lt-LT" dirty="0">
                          <a:latin typeface="Times New Roman" panose="02020603050405020304" pitchFamily="18" charset="0"/>
                          <a:cs typeface="Times New Roman" panose="02020603050405020304" pitchFamily="18" charset="0"/>
                        </a:rPr>
                        <a:t> iš 33</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18</a:t>
                      </a:r>
                      <a:r>
                        <a:rPr lang="lt-LT" dirty="0">
                          <a:latin typeface="Times New Roman" panose="02020603050405020304" pitchFamily="18" charset="0"/>
                          <a:cs typeface="Times New Roman" panose="02020603050405020304" pitchFamily="18" charset="0"/>
                        </a:rPr>
                        <a:t> iš 68</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5</a:t>
                      </a:r>
                      <a:r>
                        <a:rPr lang="lt-LT" dirty="0">
                          <a:latin typeface="Times New Roman" panose="02020603050405020304" pitchFamily="18" charset="0"/>
                          <a:cs typeface="Times New Roman" panose="02020603050405020304" pitchFamily="18" charset="0"/>
                        </a:rPr>
                        <a:t> iš 59</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0</a:t>
                      </a:r>
                      <a:r>
                        <a:rPr kumimoji="0" lang="lt-LT"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iš 4</a:t>
                      </a:r>
                    </a:p>
                  </a:txBody>
                  <a:tcPr/>
                </a:tc>
                <a:extLst>
                  <a:ext uri="{0D108BD9-81ED-4DB2-BD59-A6C34878D82A}">
                    <a16:rowId xmlns:a16="http://schemas.microsoft.com/office/drawing/2014/main" val="1431654465"/>
                  </a:ext>
                </a:extLst>
              </a:tr>
              <a:tr h="370840">
                <a:tc>
                  <a:txBody>
                    <a:bodyPr/>
                    <a:lstStyle/>
                    <a:p>
                      <a:pPr algn="ctr"/>
                      <a:r>
                        <a:rPr lang="lt-LT" b="1" dirty="0">
                          <a:latin typeface="Times New Roman" panose="02020603050405020304" pitchFamily="18" charset="0"/>
                          <a:cs typeface="Times New Roman" panose="02020603050405020304" pitchFamily="18" charset="0"/>
                        </a:rPr>
                        <a:t>„Kybojimas sulenktomis rankomis“</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17</a:t>
                      </a:r>
                      <a:r>
                        <a:rPr lang="lt-LT" dirty="0">
                          <a:latin typeface="Times New Roman" panose="02020603050405020304" pitchFamily="18" charset="0"/>
                          <a:cs typeface="Times New Roman" panose="02020603050405020304" pitchFamily="18" charset="0"/>
                        </a:rPr>
                        <a:t> iš 65</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8</a:t>
                      </a:r>
                      <a:r>
                        <a:rPr lang="lt-LT" dirty="0">
                          <a:latin typeface="Times New Roman" panose="02020603050405020304" pitchFamily="18" charset="0"/>
                          <a:cs typeface="Times New Roman" panose="02020603050405020304" pitchFamily="18" charset="0"/>
                        </a:rPr>
                        <a:t> iš 33</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10</a:t>
                      </a:r>
                      <a:r>
                        <a:rPr lang="lt-LT" dirty="0">
                          <a:latin typeface="Times New Roman" panose="02020603050405020304" pitchFamily="18" charset="0"/>
                          <a:cs typeface="Times New Roman" panose="02020603050405020304" pitchFamily="18" charset="0"/>
                        </a:rPr>
                        <a:t> iš 68</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4</a:t>
                      </a:r>
                      <a:r>
                        <a:rPr lang="lt-LT" dirty="0">
                          <a:latin typeface="Times New Roman" panose="02020603050405020304" pitchFamily="18" charset="0"/>
                          <a:cs typeface="Times New Roman" panose="02020603050405020304" pitchFamily="18" charset="0"/>
                        </a:rPr>
                        <a:t> iš 59</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0</a:t>
                      </a:r>
                      <a:r>
                        <a:rPr kumimoji="0" lang="lt-LT"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iš 4</a:t>
                      </a:r>
                    </a:p>
                  </a:txBody>
                  <a:tcPr/>
                </a:tc>
                <a:extLst>
                  <a:ext uri="{0D108BD9-81ED-4DB2-BD59-A6C34878D82A}">
                    <a16:rowId xmlns:a16="http://schemas.microsoft.com/office/drawing/2014/main" val="664389281"/>
                  </a:ext>
                </a:extLst>
              </a:tr>
              <a:tr h="370840">
                <a:tc>
                  <a:txBody>
                    <a:bodyPr/>
                    <a:lstStyle/>
                    <a:p>
                      <a:pPr algn="ctr"/>
                      <a:r>
                        <a:rPr lang="lt-LT" b="1" dirty="0">
                          <a:latin typeface="Times New Roman" panose="02020603050405020304" pitchFamily="18" charset="0"/>
                          <a:cs typeface="Times New Roman" panose="02020603050405020304" pitchFamily="18" charset="0"/>
                        </a:rPr>
                        <a:t>„10x5 m. bėgimas šaudykle“</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26</a:t>
                      </a:r>
                      <a:r>
                        <a:rPr lang="lt-LT" dirty="0">
                          <a:latin typeface="Times New Roman" panose="02020603050405020304" pitchFamily="18" charset="0"/>
                          <a:cs typeface="Times New Roman" panose="02020603050405020304" pitchFamily="18" charset="0"/>
                        </a:rPr>
                        <a:t> iš 65</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8</a:t>
                      </a:r>
                      <a:r>
                        <a:rPr lang="lt-LT" dirty="0">
                          <a:latin typeface="Times New Roman" panose="02020603050405020304" pitchFamily="18" charset="0"/>
                          <a:cs typeface="Times New Roman" panose="02020603050405020304" pitchFamily="18" charset="0"/>
                        </a:rPr>
                        <a:t> iš 33</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22</a:t>
                      </a:r>
                      <a:r>
                        <a:rPr lang="lt-LT" dirty="0">
                          <a:latin typeface="Times New Roman" panose="02020603050405020304" pitchFamily="18" charset="0"/>
                          <a:cs typeface="Times New Roman" panose="02020603050405020304" pitchFamily="18" charset="0"/>
                        </a:rPr>
                        <a:t> iš 68</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8 </a:t>
                      </a:r>
                      <a:r>
                        <a:rPr lang="lt-LT" dirty="0">
                          <a:latin typeface="Times New Roman" panose="02020603050405020304" pitchFamily="18" charset="0"/>
                          <a:cs typeface="Times New Roman" panose="02020603050405020304" pitchFamily="18" charset="0"/>
                        </a:rPr>
                        <a:t>iš 59</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0</a:t>
                      </a:r>
                      <a:r>
                        <a:rPr kumimoji="0" lang="lt-LT"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iš 4</a:t>
                      </a:r>
                    </a:p>
                    <a:p>
                      <a:pPr algn="ctr"/>
                      <a:endParaRPr lang="lt-LT"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485608917"/>
                  </a:ext>
                </a:extLst>
              </a:tr>
              <a:tr h="370840">
                <a:tc>
                  <a:txBody>
                    <a:bodyPr/>
                    <a:lstStyle/>
                    <a:p>
                      <a:pPr algn="ctr"/>
                      <a:r>
                        <a:rPr lang="lt-LT" b="1" dirty="0">
                          <a:latin typeface="Times New Roman" panose="02020603050405020304" pitchFamily="18" charset="0"/>
                          <a:cs typeface="Times New Roman" panose="02020603050405020304" pitchFamily="18" charset="0"/>
                        </a:rPr>
                        <a:t>„20 m. bėgimas šaudykle“</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3 </a:t>
                      </a:r>
                      <a:r>
                        <a:rPr lang="lt-LT" dirty="0">
                          <a:latin typeface="Times New Roman" panose="02020603050405020304" pitchFamily="18" charset="0"/>
                          <a:cs typeface="Times New Roman" panose="02020603050405020304" pitchFamily="18" charset="0"/>
                        </a:rPr>
                        <a:t>iš 65</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4</a:t>
                      </a:r>
                      <a:r>
                        <a:rPr lang="lt-LT" dirty="0">
                          <a:latin typeface="Times New Roman" panose="02020603050405020304" pitchFamily="18" charset="0"/>
                          <a:cs typeface="Times New Roman" panose="02020603050405020304" pitchFamily="18" charset="0"/>
                        </a:rPr>
                        <a:t> iš 33</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5</a:t>
                      </a:r>
                      <a:r>
                        <a:rPr lang="lt-LT" dirty="0">
                          <a:latin typeface="Times New Roman" panose="02020603050405020304" pitchFamily="18" charset="0"/>
                          <a:cs typeface="Times New Roman" panose="02020603050405020304" pitchFamily="18" charset="0"/>
                        </a:rPr>
                        <a:t> iš 68</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8 </a:t>
                      </a:r>
                      <a:r>
                        <a:rPr lang="lt-LT" dirty="0">
                          <a:latin typeface="Times New Roman" panose="02020603050405020304" pitchFamily="18" charset="0"/>
                          <a:cs typeface="Times New Roman" panose="02020603050405020304" pitchFamily="18" charset="0"/>
                        </a:rPr>
                        <a:t>iš 59</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0</a:t>
                      </a:r>
                      <a:r>
                        <a:rPr kumimoji="0" lang="lt-LT"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iš 4</a:t>
                      </a:r>
                    </a:p>
                    <a:p>
                      <a:pPr algn="ctr"/>
                      <a:endParaRPr lang="lt-LT"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238580494"/>
                  </a:ext>
                </a:extLst>
              </a:tr>
            </a:tbl>
          </a:graphicData>
        </a:graphic>
      </p:graphicFrame>
      <p:sp>
        <p:nvSpPr>
          <p:cNvPr id="6" name="TextBox 5">
            <a:extLst>
              <a:ext uri="{FF2B5EF4-FFF2-40B4-BE49-F238E27FC236}">
                <a16:creationId xmlns:a16="http://schemas.microsoft.com/office/drawing/2014/main" id="{F98B7219-08EE-C149-1A84-D6990A59CFAC}"/>
              </a:ext>
            </a:extLst>
          </p:cNvPr>
          <p:cNvSpPr txBox="1"/>
          <p:nvPr/>
        </p:nvSpPr>
        <p:spPr>
          <a:xfrm>
            <a:off x="1020931" y="1819681"/>
            <a:ext cx="10253709" cy="461665"/>
          </a:xfrm>
          <a:prstGeom prst="rect">
            <a:avLst/>
          </a:prstGeom>
          <a:noFill/>
        </p:spPr>
        <p:txBody>
          <a:bodyPr wrap="square">
            <a:spAutoFit/>
          </a:bodyPr>
          <a:lstStyle/>
          <a:p>
            <a:pPr marL="0" marR="0" lvl="0" indent="0" algn="l" defTabSz="457200" rtl="0" eaLnBrk="1" fontAlgn="auto" latinLnBrk="0" hangingPunct="1">
              <a:lnSpc>
                <a:spcPct val="100000"/>
              </a:lnSpc>
              <a:spcBef>
                <a:spcPct val="20000"/>
              </a:spcBef>
              <a:spcAft>
                <a:spcPts val="600"/>
              </a:spcAft>
              <a:buClr>
                <a:srgbClr val="903163"/>
              </a:buClr>
              <a:buSzPct val="92000"/>
              <a:buFont typeface="Wingdings 2" panose="05020102010507070707" pitchFamily="18" charset="2"/>
              <a:buNone/>
              <a:tabLst/>
              <a:defRPr/>
            </a:pPr>
            <a:r>
              <a:rPr kumimoji="0" lang="lt-LT" sz="2400" b="1" i="0" u="sng"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Mergaičių</a:t>
            </a:r>
            <a:r>
              <a:rPr kumimoji="0" lang="lt-LT"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skaičius, kurios atliko testus ir pateko į sveikatos rizikos zoną. </a:t>
            </a:r>
          </a:p>
        </p:txBody>
      </p:sp>
    </p:spTree>
    <p:extLst>
      <p:ext uri="{BB962C8B-B14F-4D97-AF65-F5344CB8AC3E}">
        <p14:creationId xmlns:p14="http://schemas.microsoft.com/office/powerpoint/2010/main" val="11672549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a:extLst>
              <a:ext uri="{FF2B5EF4-FFF2-40B4-BE49-F238E27FC236}">
                <a16:creationId xmlns:a16="http://schemas.microsoft.com/office/drawing/2014/main" id="{219F91F0-0694-C4B0-B354-DCAB7A995FA4}"/>
              </a:ext>
            </a:extLst>
          </p:cNvPr>
          <p:cNvSpPr>
            <a:spLocks noGrp="1"/>
          </p:cNvSpPr>
          <p:nvPr>
            <p:ph idx="1"/>
          </p:nvPr>
        </p:nvSpPr>
        <p:spPr/>
        <p:txBody>
          <a:bodyPr>
            <a:normAutofit lnSpcReduction="10000"/>
          </a:bodyPr>
          <a:lstStyle/>
          <a:p>
            <a:pPr marL="0" marR="0" lvl="0" indent="0" algn="just" defTabSz="457200" rtl="0" eaLnBrk="1" fontAlgn="auto" latinLnBrk="0" hangingPunct="1">
              <a:lnSpc>
                <a:spcPct val="100000"/>
              </a:lnSpc>
              <a:spcBef>
                <a:spcPct val="20000"/>
              </a:spcBef>
              <a:spcAft>
                <a:spcPts val="600"/>
              </a:spcAft>
              <a:buClr>
                <a:srgbClr val="903163"/>
              </a:buClr>
              <a:buSzPct val="92000"/>
              <a:buFont typeface="Calibri" panose="020F0502020204030204" pitchFamily="34" charset="0"/>
              <a:buNone/>
              <a:tabLst/>
              <a:defRPr/>
            </a:pPr>
            <a:r>
              <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Mokinių, besimokančių pagal pradinio ugdymo programas, fiziniam pajėgumui ugdyti rekomenduojama naudoti kuo daugiau judriųjų žaidimų bei įvairių fizines ypatybes ugdančių pratimų.</a:t>
            </a:r>
          </a:p>
          <a:p>
            <a:pPr marL="0" marR="0" lvl="0" indent="0" algn="just" defTabSz="457200" rtl="0" eaLnBrk="1" fontAlgn="auto" latinLnBrk="0" hangingPunct="1">
              <a:lnSpc>
                <a:spcPct val="100000"/>
              </a:lnSpc>
              <a:spcBef>
                <a:spcPct val="20000"/>
              </a:spcBef>
              <a:spcAft>
                <a:spcPts val="600"/>
              </a:spcAft>
              <a:buClr>
                <a:srgbClr val="903163"/>
              </a:buClr>
              <a:buSzPct val="92000"/>
              <a:buFont typeface="Calibri" panose="020F0502020204030204" pitchFamily="34" charset="0"/>
              <a:buNone/>
              <a:tabLst/>
              <a:defRPr/>
            </a:pPr>
            <a:r>
              <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Siekiant gerinti savo fizinį pajėgumą, mokiniams rekomenduojama per dieną ne mažiau kaip 60 minučių užsiimti vidutinio intensyvumo (kai sušylama ir pradedama prakaituoti, kvėpavimas tampa greitesnis bei gilesnis, padidėja širdies susitraukimų dažnis, bet dar sugebama be didelių pastangų ilgai kalbėtis tarpusavyje) ar didelio intensyvumo (kai intensyviai prakaituojama, pasidaro daug sunkiau kvėpuoti, reikšmingai padidėja širdies susitraukimų dažnis, tampa sunku ilgiau kalbėtis) fizine veikla. </a:t>
            </a:r>
          </a:p>
          <a:p>
            <a:pPr marL="0" marR="0" lvl="0" indent="0" algn="just" defTabSz="457200" rtl="0" eaLnBrk="1" fontAlgn="auto" latinLnBrk="0" hangingPunct="1">
              <a:lnSpc>
                <a:spcPct val="100000"/>
              </a:lnSpc>
              <a:spcBef>
                <a:spcPct val="20000"/>
              </a:spcBef>
              <a:spcAft>
                <a:spcPts val="600"/>
              </a:spcAft>
              <a:buClr>
                <a:srgbClr val="903163"/>
              </a:buClr>
              <a:buSzPct val="92000"/>
              <a:buFont typeface="Calibri" panose="020F0502020204030204" pitchFamily="34" charset="0"/>
              <a:buNone/>
              <a:tabLst/>
              <a:defRPr/>
            </a:pPr>
            <a:r>
              <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Kaulų ir raumenų sistemą stiprinantys pratimai turėtų būti atliekami ne rečiau kaip tris kartus per savaitę.</a:t>
            </a:r>
          </a:p>
          <a:p>
            <a:pPr marL="0" marR="0" lvl="0" indent="0" algn="just" defTabSz="457200" rtl="0" eaLnBrk="1" fontAlgn="auto" latinLnBrk="0" hangingPunct="1">
              <a:lnSpc>
                <a:spcPct val="100000"/>
              </a:lnSpc>
              <a:spcBef>
                <a:spcPct val="20000"/>
              </a:spcBef>
              <a:spcAft>
                <a:spcPts val="600"/>
              </a:spcAft>
              <a:buClr>
                <a:srgbClr val="903163"/>
              </a:buClr>
              <a:buSzPct val="92000"/>
              <a:buFont typeface="Calibri" panose="020F0502020204030204" pitchFamily="34" charset="0"/>
              <a:buNone/>
              <a:tabLst/>
              <a:defRPr/>
            </a:pPr>
            <a:r>
              <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Mokinių laikas, praleistas sėdint, turėtų būti kuo labiau trumpinamas.</a:t>
            </a:r>
          </a:p>
          <a:p>
            <a:endParaRPr lang="lt-LT" dirty="0"/>
          </a:p>
        </p:txBody>
      </p:sp>
      <p:sp>
        <p:nvSpPr>
          <p:cNvPr id="4" name="Pavadinimas 1">
            <a:extLst>
              <a:ext uri="{FF2B5EF4-FFF2-40B4-BE49-F238E27FC236}">
                <a16:creationId xmlns:a16="http://schemas.microsoft.com/office/drawing/2014/main" id="{763D835E-8E3A-FBB6-E80D-ECBDFCFFE008}"/>
              </a:ext>
            </a:extLst>
          </p:cNvPr>
          <p:cNvSpPr>
            <a:spLocks noGrp="1"/>
          </p:cNvSpPr>
          <p:nvPr>
            <p:ph type="title"/>
          </p:nvPr>
        </p:nvSpPr>
        <p:spPr>
          <a:xfrm>
            <a:off x="1096963" y="287338"/>
            <a:ext cx="10058400" cy="1449387"/>
          </a:xfrm>
        </p:spPr>
        <p:txBody>
          <a:bodyPr>
            <a:normAutofit/>
          </a:bodyPr>
          <a:lstStyle/>
          <a:p>
            <a:pPr algn="ctr"/>
            <a:r>
              <a:rPr kumimoji="0" lang="lt-LT" sz="2800" b="1" i="0" u="none" strike="noStrike" kern="1200" cap="all"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Rekomendacijos (I)</a:t>
            </a:r>
            <a:endParaRPr lang="lt-LT"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56609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91E3ADE-BAE2-7E8B-17AE-DDD7CB1855B8}"/>
              </a:ext>
            </a:extLst>
          </p:cNvPr>
          <p:cNvSpPr>
            <a:spLocks noGrp="1"/>
          </p:cNvSpPr>
          <p:nvPr>
            <p:ph type="title"/>
          </p:nvPr>
        </p:nvSpPr>
        <p:spPr/>
        <p:txBody>
          <a:bodyPr/>
          <a:lstStyle/>
          <a:p>
            <a:pPr algn="ctr"/>
            <a:r>
              <a:rPr kumimoji="0" lang="lt-LT" sz="2800" b="1" i="0" u="none" strike="noStrike" kern="1200" cap="all"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Rekomendacijos (II)</a:t>
            </a:r>
            <a:endParaRPr lang="lt-LT" dirty="0"/>
          </a:p>
        </p:txBody>
      </p:sp>
      <p:sp>
        <p:nvSpPr>
          <p:cNvPr id="3" name="Turinio vietos rezervavimo ženklas 2">
            <a:extLst>
              <a:ext uri="{FF2B5EF4-FFF2-40B4-BE49-F238E27FC236}">
                <a16:creationId xmlns:a16="http://schemas.microsoft.com/office/drawing/2014/main" id="{79973AB4-E83B-7F93-AE33-38017EFC524E}"/>
              </a:ext>
            </a:extLst>
          </p:cNvPr>
          <p:cNvSpPr>
            <a:spLocks noGrp="1"/>
          </p:cNvSpPr>
          <p:nvPr>
            <p:ph idx="1"/>
          </p:nvPr>
        </p:nvSpPr>
        <p:spPr/>
        <p:txBody>
          <a:bodyPr>
            <a:normAutofit lnSpcReduction="10000"/>
          </a:bodyPr>
          <a:lstStyle/>
          <a:p>
            <a:pPr marL="0" marR="0" lvl="0" indent="0" algn="just" defTabSz="457200" rtl="0" eaLnBrk="1" fontAlgn="auto" latinLnBrk="0" hangingPunct="1">
              <a:lnSpc>
                <a:spcPct val="100000"/>
              </a:lnSpc>
              <a:spcBef>
                <a:spcPct val="20000"/>
              </a:spcBef>
              <a:spcAft>
                <a:spcPts val="600"/>
              </a:spcAft>
              <a:buClr>
                <a:srgbClr val="903163"/>
              </a:buClr>
              <a:buSzPct val="92000"/>
              <a:buFont typeface="Calibri" panose="020F0502020204030204" pitchFamily="34" charset="0"/>
              <a:buNone/>
              <a:tabLst/>
              <a:defRPr/>
            </a:pPr>
            <a:r>
              <a:rPr kumimoji="0" lang="lt-LT" sz="1700" b="0" i="0" u="none" strike="noStrike" kern="1200" cap="none" spc="0" normalizeH="0" baseline="0" noProof="0" dirty="0">
                <a:ln>
                  <a:noFill/>
                </a:ln>
                <a:solidFill>
                  <a:srgbClr val="3D3D3D"/>
                </a:solidFill>
                <a:effectLst/>
                <a:uLnTx/>
                <a:uFillTx/>
                <a:latin typeface="Gill Sans MT" panose="020B0502020104020203"/>
                <a:ea typeface="+mn-ea"/>
                <a:cs typeface="+mn-cs"/>
              </a:rPr>
              <a:t> </a:t>
            </a:r>
            <a:r>
              <a:rPr kumimoji="0" lang="lt-LT" sz="1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Siekiant išvengti nuovargio, sveikatos pažeidimų, nusivylimo ir atmetimo reakcijos, fizinio aktyvumo pratybų trukmė, intensyvumas, poilsio, atsigavimo laikas ir fizinio aktyvumo pratybų tikslai turėtų būti individualizuojami priklausomai nuo mokinio sveikatos,  fizinės brandos, fizinio pajėgumo lygio, motyvacijos ir kitų veiksnių. Mokiniams turėtų būti leidžiama tobulėti kiekvienam savo greičiu, atsižvelgiant į jų individualias savybes. </a:t>
            </a:r>
          </a:p>
          <a:p>
            <a:pPr marL="0" marR="0" lvl="0" indent="0" algn="just" defTabSz="457200" rtl="0" eaLnBrk="1" fontAlgn="auto" latinLnBrk="0" hangingPunct="1">
              <a:lnSpc>
                <a:spcPct val="100000"/>
              </a:lnSpc>
              <a:spcBef>
                <a:spcPct val="20000"/>
              </a:spcBef>
              <a:spcAft>
                <a:spcPts val="600"/>
              </a:spcAft>
              <a:buClr>
                <a:srgbClr val="903163"/>
              </a:buClr>
              <a:buSzPct val="92000"/>
              <a:buFont typeface="Calibri" panose="020F0502020204030204" pitchFamily="34" charset="0"/>
              <a:buNone/>
              <a:tabLst/>
              <a:defRPr/>
            </a:pPr>
            <a:r>
              <a:rPr kumimoji="0" lang="lt-LT" sz="1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Mokant mokinį naujų judesių, reikia nurodyti jų atlikimo rezultatą, kad rezultato žinojimas aktyvintų mokinį juos atlikti geriau, t. y. efektyvintų jų išmokimą bei ugdymą. </a:t>
            </a:r>
          </a:p>
          <a:p>
            <a:pPr marL="0" marR="0" lvl="0" indent="0" algn="just" defTabSz="457200" rtl="0" eaLnBrk="1" fontAlgn="auto" latinLnBrk="0" hangingPunct="1">
              <a:lnSpc>
                <a:spcPct val="100000"/>
              </a:lnSpc>
              <a:spcBef>
                <a:spcPct val="20000"/>
              </a:spcBef>
              <a:spcAft>
                <a:spcPts val="600"/>
              </a:spcAft>
              <a:buClr>
                <a:srgbClr val="903163"/>
              </a:buClr>
              <a:buSzPct val="92000"/>
              <a:buFont typeface="Calibri" panose="020F0502020204030204" pitchFamily="34" charset="0"/>
              <a:buNone/>
              <a:tabLst/>
              <a:defRPr/>
            </a:pPr>
            <a:r>
              <a:rPr kumimoji="0" lang="lt-LT" sz="1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Mokytis naujų judesių, tobulinti jų atlikimo tikslumą, ugdyti pusiausvyrą rekomenduojama ryte, o raumenų jėgą – vakare (tokiu atveju jaučiamas mažesnis raumenų skausmas). Treniruotės greitumui ugdyti palankesnės popietiniu paros metu (tada raumenų temperatūra didesnė nei ryte), o ištvermei ugdyti palankus bet kuris paros metas.</a:t>
            </a:r>
          </a:p>
          <a:p>
            <a:pPr marL="0" marR="0" lvl="0" indent="0" algn="just" defTabSz="457200" rtl="0" eaLnBrk="1" fontAlgn="auto" latinLnBrk="0" hangingPunct="1">
              <a:lnSpc>
                <a:spcPct val="100000"/>
              </a:lnSpc>
              <a:spcBef>
                <a:spcPct val="20000"/>
              </a:spcBef>
              <a:spcAft>
                <a:spcPts val="600"/>
              </a:spcAft>
              <a:buClr>
                <a:srgbClr val="903163"/>
              </a:buClr>
              <a:buSzPct val="92000"/>
              <a:buFont typeface="Calibri" panose="020F0502020204030204" pitchFamily="34" charset="0"/>
              <a:buNone/>
              <a:tabLst/>
              <a:defRPr/>
            </a:pPr>
            <a:r>
              <a:rPr kumimoji="0" lang="lt-LT" sz="1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Ugdant mokinio fizinį pajėgumą svarbu, kad jį palaikytų kiti jam reikšmingi žmonės. Fizinio pajėgumo ugdymo metu reikėtų labiau pabrėžti judėjimo procesą nei rezultatą. </a:t>
            </a:r>
            <a:endParaRPr lang="lt-LT" dirty="0"/>
          </a:p>
        </p:txBody>
      </p:sp>
    </p:spTree>
    <p:extLst>
      <p:ext uri="{BB962C8B-B14F-4D97-AF65-F5344CB8AC3E}">
        <p14:creationId xmlns:p14="http://schemas.microsoft.com/office/powerpoint/2010/main" val="7092262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6A01C88C-8CBD-EC8C-8459-24D8966E6279}"/>
              </a:ext>
            </a:extLst>
          </p:cNvPr>
          <p:cNvSpPr>
            <a:spLocks noGrp="1"/>
          </p:cNvSpPr>
          <p:nvPr>
            <p:ph type="title"/>
          </p:nvPr>
        </p:nvSpPr>
        <p:spPr/>
        <p:txBody>
          <a:bodyPr/>
          <a:lstStyle/>
          <a:p>
            <a:pPr algn="ctr"/>
            <a:r>
              <a:rPr kumimoji="0" lang="lt-LT" sz="2800" b="1" i="0" u="none" strike="noStrike" kern="1200" cap="all"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Rekomendacijos (III)</a:t>
            </a:r>
            <a:endParaRPr lang="lt-LT" dirty="0"/>
          </a:p>
        </p:txBody>
      </p:sp>
      <p:sp>
        <p:nvSpPr>
          <p:cNvPr id="3" name="Turinio vietos rezervavimo ženklas 2">
            <a:extLst>
              <a:ext uri="{FF2B5EF4-FFF2-40B4-BE49-F238E27FC236}">
                <a16:creationId xmlns:a16="http://schemas.microsoft.com/office/drawing/2014/main" id="{FDC2370D-82B5-21E5-9396-CA7AFEFEE4F2}"/>
              </a:ext>
            </a:extLst>
          </p:cNvPr>
          <p:cNvSpPr>
            <a:spLocks noGrp="1"/>
          </p:cNvSpPr>
          <p:nvPr>
            <p:ph idx="1"/>
          </p:nvPr>
        </p:nvSpPr>
        <p:spPr/>
        <p:txBody>
          <a:bodyPr>
            <a:normAutofit fontScale="92500" lnSpcReduction="10000"/>
          </a:bodyPr>
          <a:lstStyle/>
          <a:p>
            <a:pPr marL="0" marR="0" lvl="0" indent="0" algn="just" defTabSz="457200" rtl="0" eaLnBrk="1" fontAlgn="auto" latinLnBrk="0" hangingPunct="1">
              <a:lnSpc>
                <a:spcPct val="100000"/>
              </a:lnSpc>
              <a:spcBef>
                <a:spcPct val="20000"/>
              </a:spcBef>
              <a:spcAft>
                <a:spcPts val="600"/>
              </a:spcAft>
              <a:buClr>
                <a:srgbClr val="903163"/>
              </a:buClr>
              <a:buSzPct val="92000"/>
              <a:buFont typeface="Calibri" panose="020F0502020204030204" pitchFamily="34" charset="0"/>
              <a:buNone/>
              <a:tabLst/>
              <a:defRPr/>
            </a:pPr>
            <a:r>
              <a:rPr kumimoji="0" lang="lt-LT"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Ugdant mokinio fizinį pajėgumą rekomenduojama sutelkti dėmesį į pagrindinius judamuosius gebėjimus, pabrėžiant, kad fizinio pajėgumo ugdymas yra ilgalaikis, reikalauja daug laiko, treniravimosi ir kartojimo.</a:t>
            </a:r>
          </a:p>
          <a:p>
            <a:pPr marL="0" marR="0" lvl="0" indent="0" algn="just" defTabSz="457200" rtl="0" eaLnBrk="1" fontAlgn="auto" latinLnBrk="0" hangingPunct="1">
              <a:lnSpc>
                <a:spcPct val="100000"/>
              </a:lnSpc>
              <a:spcBef>
                <a:spcPct val="20000"/>
              </a:spcBef>
              <a:spcAft>
                <a:spcPts val="600"/>
              </a:spcAft>
              <a:buClr>
                <a:srgbClr val="903163"/>
              </a:buClr>
              <a:buSzPct val="92000"/>
              <a:buFont typeface="Calibri" panose="020F0502020204030204" pitchFamily="34" charset="0"/>
              <a:buNone/>
              <a:tabLst/>
              <a:defRPr/>
            </a:pPr>
            <a:r>
              <a:rPr kumimoji="0" lang="lt-LT"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Turėtų būti kompleksiškai ugdomos visos fizinės ypatybės. Nerekomenduojama treniruoti tik vieną ar kelias fizines ypatybes, pavyzdžiui, ištvermę, netreniruojant kitų, pavyzdžiui, lankstumo. </a:t>
            </a:r>
          </a:p>
          <a:p>
            <a:pPr marL="0" marR="0" lvl="0" indent="0" algn="just" defTabSz="457200" rtl="0" eaLnBrk="1" fontAlgn="auto" latinLnBrk="0" hangingPunct="1">
              <a:lnSpc>
                <a:spcPct val="100000"/>
              </a:lnSpc>
              <a:spcBef>
                <a:spcPct val="20000"/>
              </a:spcBef>
              <a:spcAft>
                <a:spcPts val="600"/>
              </a:spcAft>
              <a:buClr>
                <a:srgbClr val="903163"/>
              </a:buClr>
              <a:buSzPct val="92000"/>
              <a:buFont typeface="Calibri" panose="020F0502020204030204" pitchFamily="34" charset="0"/>
              <a:buNone/>
              <a:tabLst/>
              <a:defRPr/>
            </a:pPr>
            <a:r>
              <a:rPr kumimoji="0" lang="lt-LT"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Rekomenduojama mokyti tikslaus judesių atlikimo. </a:t>
            </a:r>
          </a:p>
          <a:p>
            <a:pPr marL="0" marR="0" lvl="0" indent="0" algn="just" defTabSz="457200" rtl="0" eaLnBrk="1" fontAlgn="auto" latinLnBrk="0" hangingPunct="1">
              <a:lnSpc>
                <a:spcPct val="100000"/>
              </a:lnSpc>
              <a:spcBef>
                <a:spcPct val="20000"/>
              </a:spcBef>
              <a:spcAft>
                <a:spcPts val="600"/>
              </a:spcAft>
              <a:buClr>
                <a:srgbClr val="903163"/>
              </a:buClr>
              <a:buSzPct val="92000"/>
              <a:buFont typeface="Calibri" panose="020F0502020204030204" pitchFamily="34" charset="0"/>
              <a:buNone/>
              <a:tabLst/>
              <a:defRPr/>
            </a:pPr>
            <a:r>
              <a:rPr kumimoji="0" lang="lt-LT"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Rekomenduojama įtraukti dvipusius judesius tada, kai vienpusiai judesiai jau yra gerai įvaldyti. </a:t>
            </a:r>
          </a:p>
          <a:p>
            <a:pPr marL="0" marR="0" lvl="0" indent="0" algn="just" defTabSz="457200" rtl="0" eaLnBrk="1" fontAlgn="auto" latinLnBrk="0" hangingPunct="1">
              <a:lnSpc>
                <a:spcPct val="100000"/>
              </a:lnSpc>
              <a:spcBef>
                <a:spcPct val="20000"/>
              </a:spcBef>
              <a:spcAft>
                <a:spcPts val="600"/>
              </a:spcAft>
              <a:buClr>
                <a:srgbClr val="903163"/>
              </a:buClr>
              <a:buSzPct val="92000"/>
              <a:buFont typeface="Calibri" panose="020F0502020204030204" pitchFamily="34" charset="0"/>
              <a:buNone/>
              <a:tabLst/>
              <a:defRPr/>
            </a:pPr>
            <a:r>
              <a:rPr kumimoji="0" lang="lt-LT"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Rekomenduojama skatinti natūralų judėjimą: karstytis, šokinėti, bėgioti gamtoje, tam skirtoje teritorijoje ir pan. (ypač pagal pradinio ugdymo programą besimokantiems mokiniams).</a:t>
            </a:r>
          </a:p>
          <a:p>
            <a:pPr marL="0" marR="0" lvl="0" indent="0" algn="just" defTabSz="457200" rtl="0" eaLnBrk="1" fontAlgn="auto" latinLnBrk="0" hangingPunct="1">
              <a:lnSpc>
                <a:spcPct val="100000"/>
              </a:lnSpc>
              <a:spcBef>
                <a:spcPct val="20000"/>
              </a:spcBef>
              <a:spcAft>
                <a:spcPts val="600"/>
              </a:spcAft>
              <a:buClr>
                <a:srgbClr val="903163"/>
              </a:buClr>
              <a:buSzPct val="92000"/>
              <a:buFont typeface="Calibri" panose="020F0502020204030204" pitchFamily="34" charset="0"/>
              <a:buNone/>
              <a:tabLst/>
              <a:defRPr/>
            </a:pPr>
            <a:r>
              <a:rPr kumimoji="0" lang="lt-LT"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Raumenų jėgos ugdymo pratybų pradžioje ir pabaigoje turėtų būti atliekami apšilimo ir atvėsimo pratimai, trunkantys po 10–15 min. Prieš raumenų jėgos ugdymo pratybas nerekomenduotina kaip apšilimo atlikti statinių tempimo pratimų, nes po jų atlikti pratimus su svoriais yra pavojingiau dėl didesnės traumų tikimybės. Prieš raumenų jėgos ugdymo pratybas kaip apšilimas rekomenduojamas dinaminis tempimas</a:t>
            </a:r>
            <a:r>
              <a:rPr kumimoji="0" lang="lt-LT" sz="1700" b="0" i="0" u="none" strike="noStrike" kern="1200" cap="none" spc="0" normalizeH="0" baseline="0" noProof="0" dirty="0">
                <a:ln>
                  <a:noFill/>
                </a:ln>
                <a:solidFill>
                  <a:srgbClr val="3D3D3D"/>
                </a:solidFill>
                <a:effectLst/>
                <a:uLnTx/>
                <a:uFillTx/>
                <a:latin typeface="Times New Roman" panose="02020603050405020304" pitchFamily="18" charset="0"/>
                <a:cs typeface="Times New Roman" panose="02020603050405020304" pitchFamily="18" charset="0"/>
              </a:rPr>
              <a:t>.</a:t>
            </a:r>
          </a:p>
          <a:p>
            <a:endParaRPr lang="lt-LT" dirty="0"/>
          </a:p>
        </p:txBody>
      </p:sp>
    </p:spTree>
    <p:extLst>
      <p:ext uri="{BB962C8B-B14F-4D97-AF65-F5344CB8AC3E}">
        <p14:creationId xmlns:p14="http://schemas.microsoft.com/office/powerpoint/2010/main" val="30293565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aveikslėlis 3">
            <a:extLst>
              <a:ext uri="{FF2B5EF4-FFF2-40B4-BE49-F238E27FC236}">
                <a16:creationId xmlns:a16="http://schemas.microsoft.com/office/drawing/2014/main" id="{A8E3F435-E090-65B1-9175-EF6769F6EB09}"/>
              </a:ext>
            </a:extLst>
          </p:cNvPr>
          <p:cNvPicPr>
            <a:picLocks noChangeAspect="1"/>
          </p:cNvPicPr>
          <p:nvPr/>
        </p:nvPicPr>
        <p:blipFill>
          <a:blip r:embed="rId2"/>
          <a:stretch>
            <a:fillRect/>
          </a:stretch>
        </p:blipFill>
        <p:spPr>
          <a:xfrm>
            <a:off x="1406404" y="338896"/>
            <a:ext cx="3999323" cy="902286"/>
          </a:xfrm>
          <a:prstGeom prst="rect">
            <a:avLst/>
          </a:prstGeom>
        </p:spPr>
      </p:pic>
      <p:sp>
        <p:nvSpPr>
          <p:cNvPr id="6" name="TextBox 5">
            <a:extLst>
              <a:ext uri="{FF2B5EF4-FFF2-40B4-BE49-F238E27FC236}">
                <a16:creationId xmlns:a16="http://schemas.microsoft.com/office/drawing/2014/main" id="{546C166C-0A98-F810-9E04-D5FD71A4AB87}"/>
              </a:ext>
            </a:extLst>
          </p:cNvPr>
          <p:cNvSpPr txBox="1"/>
          <p:nvPr/>
        </p:nvSpPr>
        <p:spPr>
          <a:xfrm>
            <a:off x="1493668" y="1989805"/>
            <a:ext cx="6094520" cy="2652008"/>
          </a:xfrm>
          <a:prstGeom prst="rect">
            <a:avLst/>
          </a:prstGeom>
          <a:noFill/>
        </p:spPr>
        <p:txBody>
          <a:bodyPr wrap="square">
            <a:spAutoFit/>
          </a:bodyPr>
          <a:lstStyle/>
          <a:p>
            <a:pPr marL="91440" marR="0" lvl="0" indent="-91440" algn="l" defTabSz="914400" rtl="0" eaLnBrk="1" fontAlgn="auto" latinLnBrk="0" hangingPunct="1">
              <a:lnSpc>
                <a:spcPct val="90000"/>
              </a:lnSpc>
              <a:spcBef>
                <a:spcPts val="1200"/>
              </a:spcBef>
              <a:spcAft>
                <a:spcPts val="200"/>
              </a:spcAft>
              <a:buClr>
                <a:srgbClr val="1CADE4"/>
              </a:buClr>
              <a:buSzPct val="100000"/>
              <a:buFont typeface="Calibri" panose="020F0502020204030204" pitchFamily="34" charset="0"/>
              <a:buChar char=" "/>
              <a:tabLst/>
              <a:defRPr/>
            </a:pPr>
            <a:r>
              <a:rPr kumimoji="0" lang="lt-LT"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MUS RASITE:</a:t>
            </a: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Calibri" panose="020F0502020204030204" pitchFamily="34" charset="0"/>
              <a:buChar char=" "/>
              <a:tabLst/>
              <a:defRPr/>
            </a:pPr>
            <a:r>
              <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Taikos pr. 76, Klaipėda</a:t>
            </a: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Calibri" panose="020F0502020204030204" pitchFamily="34" charset="0"/>
              <a:buChar char=" "/>
              <a:tabLst/>
              <a:defRPr/>
            </a:pPr>
            <a:r>
              <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Tel. (8 46) 234796</a:t>
            </a: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Calibri" panose="020F0502020204030204" pitchFamily="34" charset="0"/>
              <a:buChar char=" "/>
              <a:tabLst/>
              <a:defRPr/>
            </a:pPr>
            <a:r>
              <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El. p. </a:t>
            </a:r>
            <a:r>
              <a:rPr kumimoji="0" lang="lt-LT"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info@sveikatosbiuras.lt</a:t>
            </a:r>
            <a:endPar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Calibri" panose="020F0502020204030204" pitchFamily="34" charset="0"/>
              <a:buChar char=" "/>
              <a:tabLst/>
              <a:defRPr/>
            </a:pPr>
            <a:r>
              <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www.sveikatosbiuras.lt</a:t>
            </a: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Calibri" panose="020F0502020204030204" pitchFamily="34" charset="0"/>
              <a:buChar char=" "/>
              <a:tabLst/>
              <a:defRPr/>
            </a:pPr>
            <a:r>
              <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www.facebook.com/biuras</a:t>
            </a:r>
          </a:p>
        </p:txBody>
      </p:sp>
    </p:spTree>
    <p:extLst>
      <p:ext uri="{BB962C8B-B14F-4D97-AF65-F5344CB8AC3E}">
        <p14:creationId xmlns:p14="http://schemas.microsoft.com/office/powerpoint/2010/main" val="1262211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a:extLst>
              <a:ext uri="{FF2B5EF4-FFF2-40B4-BE49-F238E27FC236}">
                <a16:creationId xmlns:a16="http://schemas.microsoft.com/office/drawing/2014/main" id="{9C47A9FD-0BF6-7DD0-C3B4-4A237D7593AF}"/>
              </a:ext>
            </a:extLst>
          </p:cNvPr>
          <p:cNvSpPr>
            <a:spLocks noGrp="1"/>
          </p:cNvSpPr>
          <p:nvPr>
            <p:ph idx="4294967295"/>
          </p:nvPr>
        </p:nvSpPr>
        <p:spPr>
          <a:xfrm>
            <a:off x="854583" y="2121470"/>
            <a:ext cx="10742612" cy="4022725"/>
          </a:xfrm>
        </p:spPr>
        <p:txBody>
          <a:bodyPr/>
          <a:lstStyle/>
          <a:p>
            <a:pPr marL="0" marR="0" lvl="0" indent="0" algn="ctr" defTabSz="457200" rtl="0" eaLnBrk="1" fontAlgn="auto" latinLnBrk="0" hangingPunct="1">
              <a:lnSpc>
                <a:spcPct val="100000"/>
              </a:lnSpc>
              <a:spcBef>
                <a:spcPct val="20000"/>
              </a:spcBef>
              <a:spcAft>
                <a:spcPts val="600"/>
              </a:spcAft>
              <a:buClr>
                <a:srgbClr val="903163"/>
              </a:buClr>
              <a:buSzPct val="92000"/>
              <a:buFont typeface="Wingdings 2" panose="05020102010507070707" pitchFamily="18" charset="2"/>
              <a:buNone/>
              <a:tabLst/>
              <a:defRPr/>
            </a:pPr>
            <a:r>
              <a:rPr kumimoji="0" lang="lt-LT" sz="5000" b="1" i="0" u="none" strike="noStrike" kern="1200" cap="all"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Pradinio ugdymo mokinių fizinio pajėgumo testų analizė</a:t>
            </a:r>
          </a:p>
          <a:p>
            <a:pPr marL="0" marR="0" lvl="0" indent="0" algn="just" defTabSz="457200" rtl="0" eaLnBrk="1" fontAlgn="auto" latinLnBrk="0" hangingPunct="1">
              <a:lnSpc>
                <a:spcPct val="100000"/>
              </a:lnSpc>
              <a:spcBef>
                <a:spcPct val="20000"/>
              </a:spcBef>
              <a:spcAft>
                <a:spcPts val="600"/>
              </a:spcAft>
              <a:buClr>
                <a:srgbClr val="903163"/>
              </a:buClr>
              <a:buSzPct val="92000"/>
              <a:buFont typeface="Wingdings 2" panose="05020102010507070707" pitchFamily="18" charset="2"/>
              <a:buNone/>
              <a:tabLst/>
              <a:defRPr/>
            </a:pPr>
            <a:r>
              <a:rPr kumimoji="0" lang="lt-LT" sz="1600" b="1" i="0" u="none" strike="noStrike" kern="1200" cap="all"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Fizinio pajėgumo testus atliko  399 pradinio ugdymo programoje besimokantys mokiniai.</a:t>
            </a:r>
          </a:p>
          <a:p>
            <a:pPr algn="ctr"/>
            <a:endParaRPr lang="lt-LT" dirty="0"/>
          </a:p>
        </p:txBody>
      </p:sp>
      <p:pic>
        <p:nvPicPr>
          <p:cNvPr id="5" name="Paveikslėlis 4">
            <a:extLst>
              <a:ext uri="{FF2B5EF4-FFF2-40B4-BE49-F238E27FC236}">
                <a16:creationId xmlns:a16="http://schemas.microsoft.com/office/drawing/2014/main" id="{BFD10D11-6DBF-E00E-A05C-2C4FA6AA72F5}"/>
              </a:ext>
            </a:extLst>
          </p:cNvPr>
          <p:cNvPicPr>
            <a:picLocks noChangeAspect="1"/>
          </p:cNvPicPr>
          <p:nvPr/>
        </p:nvPicPr>
        <p:blipFill>
          <a:blip r:embed="rId2"/>
          <a:stretch>
            <a:fillRect/>
          </a:stretch>
        </p:blipFill>
        <p:spPr>
          <a:xfrm>
            <a:off x="5253493" y="41002"/>
            <a:ext cx="1944793" cy="1896020"/>
          </a:xfrm>
          <a:prstGeom prst="rect">
            <a:avLst/>
          </a:prstGeom>
        </p:spPr>
      </p:pic>
    </p:spTree>
    <p:extLst>
      <p:ext uri="{BB962C8B-B14F-4D97-AF65-F5344CB8AC3E}">
        <p14:creationId xmlns:p14="http://schemas.microsoft.com/office/powerpoint/2010/main" val="4030749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EDD61479-CD8A-509F-39D3-ED47DBC54DA0}"/>
              </a:ext>
            </a:extLst>
          </p:cNvPr>
          <p:cNvSpPr>
            <a:spLocks noGrp="1"/>
          </p:cNvSpPr>
          <p:nvPr>
            <p:ph type="title"/>
          </p:nvPr>
        </p:nvSpPr>
        <p:spPr/>
        <p:txBody>
          <a:bodyPr/>
          <a:lstStyle/>
          <a:p>
            <a:pPr algn="ctr"/>
            <a:r>
              <a:rPr kumimoji="0" lang="lt-LT" sz="2800" b="1" i="0" u="sng" strike="noStrike" kern="1200" cap="none"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BERNIUKŲ</a:t>
            </a:r>
            <a:r>
              <a:rPr kumimoji="0" lang="lt-LT" sz="2800" b="1" i="0" u="none" strike="noStrike" kern="1200" cap="none"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 ŠUOLIO IŠ VIETOS Į TOLĮ (CM) TESTŲ REZULTATŲ PASISKIRSTYMAS PAGAL ZONAS PROC.</a:t>
            </a:r>
            <a:br>
              <a:rPr kumimoji="0" lang="en-US" sz="2800" b="1" i="0" u="none" strike="noStrike" kern="1200" cap="none"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br>
            <a:endParaRPr lang="lt-LT" dirty="0">
              <a:solidFill>
                <a:schemeClr val="tx1"/>
              </a:solidFill>
            </a:endParaRPr>
          </a:p>
        </p:txBody>
      </p:sp>
      <p:sp>
        <p:nvSpPr>
          <p:cNvPr id="7" name="TextBox 6">
            <a:extLst>
              <a:ext uri="{FF2B5EF4-FFF2-40B4-BE49-F238E27FC236}">
                <a16:creationId xmlns:a16="http://schemas.microsoft.com/office/drawing/2014/main" id="{96FA5266-85D9-9D06-6863-5BD52B048B15}"/>
              </a:ext>
            </a:extLst>
          </p:cNvPr>
          <p:cNvSpPr txBox="1"/>
          <p:nvPr/>
        </p:nvSpPr>
        <p:spPr>
          <a:xfrm>
            <a:off x="400975" y="5631662"/>
            <a:ext cx="11390050"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Didžiausia dalis berniukų, kurie pagal šį testo įvertinimą pateko į sveikatai palankaus FP zoną, yra 10 metų, kurie pateko į tobulėjimo zoną – 7 metų ir kurie pateko į sveikatos rizikos zoną – 7 metų.</a:t>
            </a:r>
          </a:p>
        </p:txBody>
      </p:sp>
      <p:graphicFrame>
        <p:nvGraphicFramePr>
          <p:cNvPr id="9" name="Turinio vietos rezervavimo ženklas 8">
            <a:extLst>
              <a:ext uri="{FF2B5EF4-FFF2-40B4-BE49-F238E27FC236}">
                <a16:creationId xmlns:a16="http://schemas.microsoft.com/office/drawing/2014/main" id="{9B03AE8E-B2D7-03A9-DB89-623A9E7CBF30}"/>
              </a:ext>
            </a:extLst>
          </p:cNvPr>
          <p:cNvGraphicFramePr>
            <a:graphicFrameLocks noGrp="1"/>
          </p:cNvGraphicFramePr>
          <p:nvPr>
            <p:ph idx="1"/>
            <p:extLst>
              <p:ext uri="{D42A27DB-BD31-4B8C-83A1-F6EECF244321}">
                <p14:modId xmlns:p14="http://schemas.microsoft.com/office/powerpoint/2010/main" val="3435375059"/>
              </p:ext>
            </p:extLst>
          </p:nvPr>
        </p:nvGraphicFramePr>
        <p:xfrm>
          <a:off x="1247883" y="1673149"/>
          <a:ext cx="10058400" cy="40227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541898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4751755-D142-E3FE-113F-A5259E821618}"/>
              </a:ext>
            </a:extLst>
          </p:cNvPr>
          <p:cNvSpPr>
            <a:spLocks noGrp="1"/>
          </p:cNvSpPr>
          <p:nvPr>
            <p:ph type="title"/>
          </p:nvPr>
        </p:nvSpPr>
        <p:spPr/>
        <p:txBody>
          <a:bodyPr/>
          <a:lstStyle/>
          <a:p>
            <a:r>
              <a:rPr kumimoji="0" lang="lt-LT" sz="2800" b="1" i="0" u="sng" strike="noStrike" kern="1200" cap="none"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MERGAIČIŲ</a:t>
            </a:r>
            <a:r>
              <a:rPr kumimoji="0" lang="lt-LT" sz="2800" b="1" i="0" u="none" strike="noStrike" kern="1200" cap="none"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 ŠUOLIO IŠ VIETOS Į TOLĮ (CM) TESTŲ REZULTATŲ PASISKIRSTYMAS PAGAL ZONAS PROC.</a:t>
            </a:r>
            <a:br>
              <a:rPr kumimoji="0" lang="en-US" sz="2800" b="1" i="0" u="none" strike="noStrike" kern="1200" cap="none"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br>
            <a:endParaRPr lang="lt-LT" dirty="0">
              <a:solidFill>
                <a:schemeClr val="tx1"/>
              </a:solidFill>
            </a:endParaRPr>
          </a:p>
        </p:txBody>
      </p:sp>
      <p:graphicFrame>
        <p:nvGraphicFramePr>
          <p:cNvPr id="11" name="Turinio vietos rezervavimo ženklas 10">
            <a:extLst>
              <a:ext uri="{FF2B5EF4-FFF2-40B4-BE49-F238E27FC236}">
                <a16:creationId xmlns:a16="http://schemas.microsoft.com/office/drawing/2014/main" id="{9671C15E-C760-37CC-DA77-D26F4E131677}"/>
              </a:ext>
            </a:extLst>
          </p:cNvPr>
          <p:cNvGraphicFramePr>
            <a:graphicFrameLocks noGrp="1"/>
          </p:cNvGraphicFramePr>
          <p:nvPr>
            <p:ph idx="1"/>
            <p:extLst>
              <p:ext uri="{D42A27DB-BD31-4B8C-83A1-F6EECF244321}">
                <p14:modId xmlns:p14="http://schemas.microsoft.com/office/powerpoint/2010/main" val="329026517"/>
              </p:ext>
            </p:extLst>
          </p:nvPr>
        </p:nvGraphicFramePr>
        <p:xfrm>
          <a:off x="1097280" y="1737360"/>
          <a:ext cx="10058400" cy="4022725"/>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a:extLst>
              <a:ext uri="{FF2B5EF4-FFF2-40B4-BE49-F238E27FC236}">
                <a16:creationId xmlns:a16="http://schemas.microsoft.com/office/drawing/2014/main" id="{A3021A29-78BA-0F26-6515-727CAE0A9700}"/>
              </a:ext>
            </a:extLst>
          </p:cNvPr>
          <p:cNvSpPr txBox="1"/>
          <p:nvPr/>
        </p:nvSpPr>
        <p:spPr>
          <a:xfrm>
            <a:off x="331509" y="5667065"/>
            <a:ext cx="11528981"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t-LT"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Didžiausia dalis mergaičių, kurios pagal šį testo įvertinimą pateko į sveikatai palankaus FP zoną, yra 11 metų, kurios pateko į tobulėjimo zoną – 10 metų ir kurios pateko į sveikatos rizikos zoną – 7 metų.</a:t>
            </a:r>
            <a:endParaRPr kumimoji="0" lang="lt-LT"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7723371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D647915-6C87-2C0D-F1CF-D8185E00DA16}"/>
              </a:ext>
            </a:extLst>
          </p:cNvPr>
          <p:cNvSpPr>
            <a:spLocks noGrp="1"/>
          </p:cNvSpPr>
          <p:nvPr>
            <p:ph type="title"/>
          </p:nvPr>
        </p:nvSpPr>
        <p:spPr>
          <a:xfrm>
            <a:off x="1260629" y="414291"/>
            <a:ext cx="10058400" cy="1450757"/>
          </a:xfrm>
        </p:spPr>
        <p:txBody>
          <a:bodyPr/>
          <a:lstStyle/>
          <a:p>
            <a:pPr algn="ctr"/>
            <a:r>
              <a:rPr kumimoji="0" lang="lt-LT" sz="2800" b="1" i="0" u="sng" strike="noStrike" kern="1200" cap="all"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Berniukų</a:t>
            </a:r>
            <a:r>
              <a:rPr kumimoji="0" lang="lt-LT" sz="2800" b="1" i="0" u="none" strike="noStrike" kern="1200" cap="all"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 teniso kamuoliuko metimas (m) testų rezultatų pasiskirstymas pagal zonas proc.</a:t>
            </a:r>
            <a:br>
              <a:rPr kumimoji="0" lang="lt-LT" sz="2800" b="1" i="0" u="none" strike="noStrike" kern="1200" cap="all"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br>
            <a:endParaRPr lang="lt-LT" dirty="0">
              <a:solidFill>
                <a:schemeClr val="tx1"/>
              </a:solidFill>
            </a:endParaRPr>
          </a:p>
        </p:txBody>
      </p:sp>
      <p:sp>
        <p:nvSpPr>
          <p:cNvPr id="7" name="TextBox 6">
            <a:extLst>
              <a:ext uri="{FF2B5EF4-FFF2-40B4-BE49-F238E27FC236}">
                <a16:creationId xmlns:a16="http://schemas.microsoft.com/office/drawing/2014/main" id="{731B671C-913B-9070-C0F2-DDA0357036E8}"/>
              </a:ext>
            </a:extLst>
          </p:cNvPr>
          <p:cNvSpPr txBox="1"/>
          <p:nvPr/>
        </p:nvSpPr>
        <p:spPr>
          <a:xfrm>
            <a:off x="535619" y="5664802"/>
            <a:ext cx="11656381"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Didžiausia dalis berniukų, kurie pagal šį testo įvertinimą pateko į sveikatai palankaus FP zoną, yra 7 metų, kurie pateko į tobulėjimo zoną – 11 metų ir kurie pateko į sveikatos rizikos zoną – 8 metų.</a:t>
            </a:r>
          </a:p>
        </p:txBody>
      </p:sp>
      <p:graphicFrame>
        <p:nvGraphicFramePr>
          <p:cNvPr id="9" name="Turinio vietos rezervavimo ženklas 8">
            <a:extLst>
              <a:ext uri="{FF2B5EF4-FFF2-40B4-BE49-F238E27FC236}">
                <a16:creationId xmlns:a16="http://schemas.microsoft.com/office/drawing/2014/main" id="{106E2835-5887-9CDA-4B91-913DC5783FDF}"/>
              </a:ext>
            </a:extLst>
          </p:cNvPr>
          <p:cNvGraphicFramePr>
            <a:graphicFrameLocks noGrp="1"/>
          </p:cNvGraphicFramePr>
          <p:nvPr>
            <p:ph idx="1"/>
            <p:extLst>
              <p:ext uri="{D42A27DB-BD31-4B8C-83A1-F6EECF244321}">
                <p14:modId xmlns:p14="http://schemas.microsoft.com/office/powerpoint/2010/main" val="1708450561"/>
              </p:ext>
            </p:extLst>
          </p:nvPr>
        </p:nvGraphicFramePr>
        <p:xfrm>
          <a:off x="1066800" y="1642077"/>
          <a:ext cx="10058400" cy="40227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468886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A1E71F6D-9E59-2617-B451-30DE8E712E41}"/>
              </a:ext>
            </a:extLst>
          </p:cNvPr>
          <p:cNvSpPr>
            <a:spLocks noGrp="1"/>
          </p:cNvSpPr>
          <p:nvPr>
            <p:ph type="title"/>
          </p:nvPr>
        </p:nvSpPr>
        <p:spPr/>
        <p:txBody>
          <a:bodyPr/>
          <a:lstStyle/>
          <a:p>
            <a:pPr algn="ctr"/>
            <a:r>
              <a:rPr kumimoji="0" lang="lt-LT" sz="2800" b="1" i="0" u="sng" strike="noStrike" kern="1200" cap="all"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Mergaičių</a:t>
            </a:r>
            <a:r>
              <a:rPr kumimoji="0" lang="lt-LT" sz="2800" b="1" i="0" u="none" strike="noStrike" kern="1200" cap="all"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 teniso kamuoliuko metimas (m) testų rezultatų pasiskirstymas pagal zonas proc</a:t>
            </a:r>
            <a:r>
              <a:rPr kumimoji="0" lang="lt-LT" sz="2400" b="1" i="0" u="none" strike="noStrike" kern="1200" cap="all"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a:t>
            </a:r>
            <a:endParaRPr lang="lt-LT" dirty="0">
              <a:solidFill>
                <a:schemeClr val="tx1"/>
              </a:solidFill>
            </a:endParaRPr>
          </a:p>
        </p:txBody>
      </p:sp>
      <p:graphicFrame>
        <p:nvGraphicFramePr>
          <p:cNvPr id="6" name="Turinio vietos rezervavimo ženklas 5">
            <a:extLst>
              <a:ext uri="{FF2B5EF4-FFF2-40B4-BE49-F238E27FC236}">
                <a16:creationId xmlns:a16="http://schemas.microsoft.com/office/drawing/2014/main" id="{ED171DDE-A180-D11B-5040-52EECFECDDE6}"/>
              </a:ext>
            </a:extLst>
          </p:cNvPr>
          <p:cNvGraphicFramePr>
            <a:graphicFrameLocks noGrp="1"/>
          </p:cNvGraphicFramePr>
          <p:nvPr>
            <p:ph idx="1"/>
            <p:extLst>
              <p:ext uri="{D42A27DB-BD31-4B8C-83A1-F6EECF244321}">
                <p14:modId xmlns:p14="http://schemas.microsoft.com/office/powerpoint/2010/main" val="1124095633"/>
              </p:ext>
            </p:extLst>
          </p:nvPr>
        </p:nvGraphicFramePr>
        <p:xfrm>
          <a:off x="1096963" y="1846263"/>
          <a:ext cx="10058400" cy="4022725"/>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1389C45C-4E0A-A6C0-CCC6-B1C865E3F02D}"/>
              </a:ext>
            </a:extLst>
          </p:cNvPr>
          <p:cNvSpPr txBox="1"/>
          <p:nvPr/>
        </p:nvSpPr>
        <p:spPr>
          <a:xfrm>
            <a:off x="307759" y="5693805"/>
            <a:ext cx="11576482"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Didžiausia dalis mergaičių, kurios pagal šį testo įvertinimą pateko į sveikatai palankaus FP zoną, yra 7 metų, kurios pateko į tobulėjimo zoną – 11 metų ir kurios pateko į sveikatos rizikos zoną – 7 metų.</a:t>
            </a:r>
            <a:endPar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2564549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1AC6E6F6-FF3D-1C9B-CB5A-2D6945EC0079}"/>
              </a:ext>
            </a:extLst>
          </p:cNvPr>
          <p:cNvSpPr>
            <a:spLocks noGrp="1"/>
          </p:cNvSpPr>
          <p:nvPr>
            <p:ph type="title"/>
          </p:nvPr>
        </p:nvSpPr>
        <p:spPr>
          <a:xfrm>
            <a:off x="1212690" y="606200"/>
            <a:ext cx="10058400" cy="1450757"/>
          </a:xfrm>
        </p:spPr>
        <p:txBody>
          <a:bodyPr/>
          <a:lstStyle/>
          <a:p>
            <a:pPr algn="ctr"/>
            <a:r>
              <a:rPr kumimoji="0" lang="lt-LT" sz="2800" b="1" i="0" u="sng" strike="noStrike" kern="1200" cap="all"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Berniukų</a:t>
            </a:r>
            <a:r>
              <a:rPr kumimoji="0" lang="lt-LT" sz="2800" b="1" i="0" u="none" strike="noStrike" kern="1200" cap="all"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 10x5 bėgimas šaudykle (s) testų rezultatų pasiskirstymas pagal zonas proc.</a:t>
            </a:r>
            <a:br>
              <a:rPr kumimoji="0" lang="lt-LT" sz="2800" b="0" i="0" u="none" strike="noStrike" kern="1200" cap="all" spc="0" normalizeH="0" baseline="0" noProof="0" dirty="0">
                <a:ln>
                  <a:noFill/>
                </a:ln>
                <a:solidFill>
                  <a:schemeClr val="tx1"/>
                </a:solidFill>
                <a:effectLst/>
                <a:uLnTx/>
                <a:uFillTx/>
                <a:latin typeface="Calibri Light" panose="020F0302020204030204"/>
                <a:ea typeface="+mj-ea"/>
                <a:cs typeface="+mj-cs"/>
              </a:rPr>
            </a:br>
            <a:endParaRPr lang="lt-LT" dirty="0">
              <a:solidFill>
                <a:schemeClr val="tx1"/>
              </a:solidFill>
            </a:endParaRPr>
          </a:p>
        </p:txBody>
      </p:sp>
      <p:sp>
        <p:nvSpPr>
          <p:cNvPr id="8" name="TextBox 7">
            <a:extLst>
              <a:ext uri="{FF2B5EF4-FFF2-40B4-BE49-F238E27FC236}">
                <a16:creationId xmlns:a16="http://schemas.microsoft.com/office/drawing/2014/main" id="{4920EB25-EB89-1C64-511D-46B1DE0382CD}"/>
              </a:ext>
            </a:extLst>
          </p:cNvPr>
          <p:cNvSpPr txBox="1"/>
          <p:nvPr/>
        </p:nvSpPr>
        <p:spPr>
          <a:xfrm>
            <a:off x="390617" y="5681709"/>
            <a:ext cx="11168109"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Didžiausia dalis berniukų, kurie pagal šį testo įvertinimą pateko į sveikatai palankaus FP zoną, yra 11 metų, kurie pateko į tobulėjimo zoną – 9 metų ir kurie pateko į sveikatos rizikos zoną – 8 metų.</a:t>
            </a:r>
            <a:endPar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aphicFrame>
        <p:nvGraphicFramePr>
          <p:cNvPr id="9" name="Turinio vietos rezervavimo ženklas 8">
            <a:extLst>
              <a:ext uri="{FF2B5EF4-FFF2-40B4-BE49-F238E27FC236}">
                <a16:creationId xmlns:a16="http://schemas.microsoft.com/office/drawing/2014/main" id="{420C9FC8-4B55-F8E9-C96A-10019705BA1F}"/>
              </a:ext>
            </a:extLst>
          </p:cNvPr>
          <p:cNvGraphicFramePr>
            <a:graphicFrameLocks noGrp="1"/>
          </p:cNvGraphicFramePr>
          <p:nvPr>
            <p:ph idx="1"/>
            <p:extLst>
              <p:ext uri="{D42A27DB-BD31-4B8C-83A1-F6EECF244321}">
                <p14:modId xmlns:p14="http://schemas.microsoft.com/office/powerpoint/2010/main" val="3707924315"/>
              </p:ext>
            </p:extLst>
          </p:nvPr>
        </p:nvGraphicFramePr>
        <p:xfrm>
          <a:off x="1066800" y="1730853"/>
          <a:ext cx="10058400" cy="40227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09699645"/>
      </p:ext>
    </p:extLst>
  </p:cSld>
  <p:clrMapOvr>
    <a:masterClrMapping/>
  </p:clrMapOvr>
</p:sld>
</file>

<file path=ppt/theme/theme1.xml><?xml version="1.0" encoding="utf-8"?>
<a:theme xmlns:a="http://schemas.openxmlformats.org/drawingml/2006/main" name="Retrospektyvinė">
  <a:themeElements>
    <a:clrScheme name="Retrospektyvinė">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ktyvinė">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ktyvinė">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959</TotalTime>
  <Words>2679</Words>
  <Application>Microsoft Office PowerPoint</Application>
  <PresentationFormat>Plačiaekranė</PresentationFormat>
  <Paragraphs>264</Paragraphs>
  <Slides>35</Slides>
  <Notes>0</Notes>
  <HiddenSlides>0</HiddenSlides>
  <MMClips>0</MMClips>
  <ScaleCrop>false</ScaleCrop>
  <HeadingPairs>
    <vt:vector size="6" baseType="variant">
      <vt:variant>
        <vt:lpstr>Naudojami šriftai</vt:lpstr>
      </vt:variant>
      <vt:variant>
        <vt:i4>7</vt:i4>
      </vt:variant>
      <vt:variant>
        <vt:lpstr>Tema</vt:lpstr>
      </vt:variant>
      <vt:variant>
        <vt:i4>1</vt:i4>
      </vt:variant>
      <vt:variant>
        <vt:lpstr>Skaidrių pavadinimai</vt:lpstr>
      </vt:variant>
      <vt:variant>
        <vt:i4>35</vt:i4>
      </vt:variant>
    </vt:vector>
  </HeadingPairs>
  <TitlesOfParts>
    <vt:vector size="43" baseType="lpstr">
      <vt:lpstr>Calibri</vt:lpstr>
      <vt:lpstr>Calibri Light</vt:lpstr>
      <vt:lpstr>Gill Sans MT</vt:lpstr>
      <vt:lpstr>System Font Regular</vt:lpstr>
      <vt:lpstr>Times New Roman</vt:lpstr>
      <vt:lpstr>Wingdings</vt:lpstr>
      <vt:lpstr>Wingdings 2</vt:lpstr>
      <vt:lpstr>Retrospektyvinė</vt:lpstr>
      <vt:lpstr>Gedminų progimnazijos fizinio pajėgumo testavimo duomenų analizė 2026 m.m. </vt:lpstr>
      <vt:lpstr>Mokinio fizinio pajėgumo testas – užduotis, skirta nustatyti mokinio fizinio pajėgumo lygį. Mokinių fizinio pajėgumo testai yra šie: </vt:lpstr>
      <vt:lpstr>Mokiniui atlikus fizinio pajėgumo testus, rezultatAi  priskiriami vienai iš šių fizinio pajėgumo zonų:</vt:lpstr>
      <vt:lpstr>„PowerPoint“ pateiktis</vt:lpstr>
      <vt:lpstr>BERNIUKŲ ŠUOLIO IŠ VIETOS Į TOLĮ (CM) TESTŲ REZULTATŲ PASISKIRSTYMAS PAGAL ZONAS PROC. </vt:lpstr>
      <vt:lpstr>MERGAIČIŲ ŠUOLIO IŠ VIETOS Į TOLĮ (CM) TESTŲ REZULTATŲ PASISKIRSTYMAS PAGAL ZONAS PROC. </vt:lpstr>
      <vt:lpstr>Berniukų teniso kamuoliuko metimas (m) testų rezultatų pasiskirstymas pagal zonas proc. </vt:lpstr>
      <vt:lpstr>Mergaičių teniso kamuoliuko metimas (m) testų rezultatų pasiskirstymas pagal zonas proc.</vt:lpstr>
      <vt:lpstr>Berniukų 10x5 bėgimas šaudykle (s) testų rezultatų pasiskirstymas pagal zonas proc. </vt:lpstr>
      <vt:lpstr>mergaičių 10x5 bėgimas šaudykle (s) testų rezultatų pasiskirstymas pagal zonas proc. </vt:lpstr>
      <vt:lpstr>Berniukų 6 min. bėgimas (m) testų rezultatų pasiskirstymas pagal zonas proc.</vt:lpstr>
      <vt:lpstr>mergaičių 6 min. bėgimas (m) testų rezultatų pasiskirstymas pagal zonas proc. </vt:lpstr>
      <vt:lpstr>Sveikatos rizikos zona pradinis ugdymas</vt:lpstr>
      <vt:lpstr>Sveikatos rizikos zona pradinių klasių mokinių tarpe</vt:lpstr>
      <vt:lpstr>Sveikatos rizikos zona pradinių klasių mokinių tarpe</vt:lpstr>
      <vt:lpstr>„PowerPoint“ pateiktis</vt:lpstr>
      <vt:lpstr>Berniukų „Flamingo“ (užlipimų ant buomelio skaičius/1min) testo rezultatų pasiskirstymas pagal zonas proc. </vt:lpstr>
      <vt:lpstr>MERGAIČIų „Flamingo“ (užlipimų ant buomelio skaičius/1min) testo rezultatų pasiskirstymas pagal zonas proc. </vt:lpstr>
      <vt:lpstr>Berniukų sėstis ir siekti (cm) testo rezultatų pasiskirstymas pagal zonas proc. </vt:lpstr>
      <vt:lpstr>mergaičių sėstis ir siekti (cm) testo rezultatų pasiskirstymas pagal zonas proc. </vt:lpstr>
      <vt:lpstr>Berniukų šuolis į tolį iš vietos (cm) testo rezultatų pasiskirstymas pagal zonas proc. </vt:lpstr>
      <vt:lpstr>mergaičių šuolis į tolį iš vietos (cm) testo rezultatų pasiskirstymas pagal zonas proc. </vt:lpstr>
      <vt:lpstr>Berniukų Kybojimas sulenktomis rankomis (s) testo rezultatų pasiskirstymas pagal zonas proc. </vt:lpstr>
      <vt:lpstr>mergaičių Kybojimas sulenktomis rankomis (s) testo rezultatų pasiskirstymas pagal zonas proc. </vt:lpstr>
      <vt:lpstr>Berniukų 10x5 m bėgimas šaudykle (s) testo rezultatų pasiskirstymas pagal zonas proc. </vt:lpstr>
      <vt:lpstr>mergaičių 10x5 m bėgimas šaudykle (s) testo rezultatų pasiskirstymas pagal zonas proc. </vt:lpstr>
      <vt:lpstr>Berniukų 20 m bėgimas šaudykle (min.) testo rezultatų pasiskirstymas pagal zonas proc. </vt:lpstr>
      <vt:lpstr>mergaičių 20 m bėgimas šaudykle (min.) testo rezultatų pasiskirstymas pagal zonas proc. </vt:lpstr>
      <vt:lpstr>Sveikatos rizikos zona pagrindinis ugdymas</vt:lpstr>
      <vt:lpstr>Sveikatos rizikos zona pagrindinio ugdymo  klasių mokinių tarpe </vt:lpstr>
      <vt:lpstr>Sveikatos rizikos zona pagrindinio ugdymo  klasių mokinių tarpe </vt:lpstr>
      <vt:lpstr>Rekomendacijos (I)</vt:lpstr>
      <vt:lpstr>Rekomendacijos (II)</vt:lpstr>
      <vt:lpstr>Rekomendacijos (III)</vt:lpstr>
      <vt:lpstr>„PowerPoint“ pateiktis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GedminuM</dc:creator>
  <cp:lastModifiedBy>GedminuM</cp:lastModifiedBy>
  <cp:revision>35</cp:revision>
  <dcterms:created xsi:type="dcterms:W3CDTF">2026-06-09T07:30:05Z</dcterms:created>
  <dcterms:modified xsi:type="dcterms:W3CDTF">2026-06-18T08:14:26Z</dcterms:modified>
</cp:coreProperties>
</file>