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108" d="100"/>
          <a:sy n="108" d="100"/>
        </p:scale>
        <p:origin x="65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Šuolis iš vietos į tolį</a:t>
            </a: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59.09</c:v>
                </c:pt>
                <c:pt idx="1">
                  <c:v>74.42</c:v>
                </c:pt>
                <c:pt idx="2">
                  <c:v>64.52</c:v>
                </c:pt>
                <c:pt idx="3">
                  <c:v>79.31</c:v>
                </c:pt>
                <c:pt idx="4">
                  <c:v>75</c:v>
                </c:pt>
              </c:numCache>
            </c:numRef>
          </c:val>
          <c:extLst>
            <c:ext xmlns:c16="http://schemas.microsoft.com/office/drawing/2014/chart" uri="{C3380CC4-5D6E-409C-BE32-E72D297353CC}">
              <c16:uniqueId val="{00000000-5B62-41C0-BB45-EE02699E8E21}"/>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36.36</c:v>
                </c:pt>
                <c:pt idx="1">
                  <c:v>23.26</c:v>
                </c:pt>
                <c:pt idx="2">
                  <c:v>1.61</c:v>
                </c:pt>
                <c:pt idx="3">
                  <c:v>18.97</c:v>
                </c:pt>
                <c:pt idx="4">
                  <c:v>25.1</c:v>
                </c:pt>
              </c:numCache>
            </c:numRef>
          </c:val>
          <c:extLst>
            <c:ext xmlns:c16="http://schemas.microsoft.com/office/drawing/2014/chart" uri="{C3380CC4-5D6E-409C-BE32-E72D297353CC}">
              <c16:uniqueId val="{00000001-5B62-41C0-BB45-EE02699E8E21}"/>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4.55</c:v>
                </c:pt>
                <c:pt idx="1">
                  <c:v>2.33</c:v>
                </c:pt>
                <c:pt idx="2">
                  <c:v>32.26</c:v>
                </c:pt>
                <c:pt idx="3">
                  <c:v>1.72</c:v>
                </c:pt>
                <c:pt idx="4">
                  <c:v>0</c:v>
                </c:pt>
              </c:numCache>
            </c:numRef>
          </c:val>
          <c:extLst>
            <c:ext xmlns:c16="http://schemas.microsoft.com/office/drawing/2014/chart" uri="{C3380CC4-5D6E-409C-BE32-E72D297353CC}">
              <c16:uniqueId val="{00000002-5B62-41C0-BB45-EE02699E8E21}"/>
            </c:ext>
          </c:extLst>
        </c:ser>
        <c:dLbls>
          <c:dLblPos val="outEnd"/>
          <c:showLegendKey val="0"/>
          <c:showVal val="1"/>
          <c:showCatName val="0"/>
          <c:showSerName val="0"/>
          <c:showPercent val="0"/>
          <c:showBubbleSize val="0"/>
        </c:dLbls>
        <c:gapWidth val="80"/>
        <c:overlap val="25"/>
        <c:axId val="457004632"/>
        <c:axId val="457013632"/>
      </c:barChart>
      <c:catAx>
        <c:axId val="45700463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57013632"/>
        <c:crosses val="autoZero"/>
        <c:auto val="1"/>
        <c:lblAlgn val="ctr"/>
        <c:lblOffset val="100"/>
        <c:noMultiLvlLbl val="0"/>
      </c:catAx>
      <c:valAx>
        <c:axId val="45701363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57004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Flamingas</a:t>
            </a:r>
            <a:r>
              <a:rPr lang="lt-LT" baseline="0" dirty="0">
                <a:solidFill>
                  <a:schemeClr val="tx1"/>
                </a:solidFill>
                <a:latin typeface="Times New Roman" panose="02020603050405020304" pitchFamily="18" charset="0"/>
                <a:cs typeface="Times New Roman" panose="02020603050405020304" pitchFamily="18" charset="0"/>
              </a:rPr>
              <a:t> (užlipimų ant </a:t>
            </a:r>
            <a:r>
              <a:rPr lang="lt-LT" baseline="0" dirty="0" err="1">
                <a:solidFill>
                  <a:schemeClr val="tx1"/>
                </a:solidFill>
                <a:latin typeface="Times New Roman" panose="02020603050405020304" pitchFamily="18" charset="0"/>
                <a:cs typeface="Times New Roman" panose="02020603050405020304" pitchFamily="18" charset="0"/>
              </a:rPr>
              <a:t>buomelio</a:t>
            </a:r>
            <a:r>
              <a:rPr lang="lt-LT" baseline="0" dirty="0">
                <a:solidFill>
                  <a:schemeClr val="tx1"/>
                </a:solidFill>
                <a:latin typeface="Times New Roman" panose="02020603050405020304" pitchFamily="18" charset="0"/>
                <a:cs typeface="Times New Roman" panose="02020603050405020304" pitchFamily="18" charset="0"/>
              </a:rPr>
              <a:t> sk./1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64.62</c:v>
                </c:pt>
                <c:pt idx="1">
                  <c:v>39.39</c:v>
                </c:pt>
                <c:pt idx="2">
                  <c:v>57.35</c:v>
                </c:pt>
                <c:pt idx="3">
                  <c:v>81.36</c:v>
                </c:pt>
                <c:pt idx="4">
                  <c:v>100</c:v>
                </c:pt>
              </c:numCache>
            </c:numRef>
          </c:val>
          <c:extLst>
            <c:ext xmlns:c16="http://schemas.microsoft.com/office/drawing/2014/chart" uri="{C3380CC4-5D6E-409C-BE32-E72D297353CC}">
              <c16:uniqueId val="{00000000-B693-43A9-A805-0F90A0E6F3CD}"/>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21.54</c:v>
                </c:pt>
                <c:pt idx="1">
                  <c:v>30.3</c:v>
                </c:pt>
                <c:pt idx="2">
                  <c:v>26.57</c:v>
                </c:pt>
                <c:pt idx="3">
                  <c:v>13.56</c:v>
                </c:pt>
                <c:pt idx="4">
                  <c:v>0</c:v>
                </c:pt>
              </c:numCache>
            </c:numRef>
          </c:val>
          <c:extLst>
            <c:ext xmlns:c16="http://schemas.microsoft.com/office/drawing/2014/chart" uri="{C3380CC4-5D6E-409C-BE32-E72D297353CC}">
              <c16:uniqueId val="{00000001-B693-43A9-A805-0F90A0E6F3CD}"/>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13.85</c:v>
                </c:pt>
                <c:pt idx="1">
                  <c:v>30.3</c:v>
                </c:pt>
                <c:pt idx="2">
                  <c:v>16.18</c:v>
                </c:pt>
                <c:pt idx="3">
                  <c:v>5.08</c:v>
                </c:pt>
                <c:pt idx="4">
                  <c:v>0</c:v>
                </c:pt>
              </c:numCache>
            </c:numRef>
          </c:val>
          <c:extLst>
            <c:ext xmlns:c16="http://schemas.microsoft.com/office/drawing/2014/chart" uri="{C3380CC4-5D6E-409C-BE32-E72D297353CC}">
              <c16:uniqueId val="{00000002-B693-43A9-A805-0F90A0E6F3CD}"/>
            </c:ext>
          </c:extLst>
        </c:ser>
        <c:dLbls>
          <c:dLblPos val="outEnd"/>
          <c:showLegendKey val="0"/>
          <c:showVal val="1"/>
          <c:showCatName val="0"/>
          <c:showSerName val="0"/>
          <c:showPercent val="0"/>
          <c:showBubbleSize val="0"/>
        </c:dLbls>
        <c:gapWidth val="80"/>
        <c:overlap val="25"/>
        <c:axId val="464672480"/>
        <c:axId val="464670320"/>
      </c:barChart>
      <c:catAx>
        <c:axId val="46467248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64670320"/>
        <c:crosses val="autoZero"/>
        <c:auto val="1"/>
        <c:lblAlgn val="ctr"/>
        <c:lblOffset val="100"/>
        <c:noMultiLvlLbl val="0"/>
      </c:catAx>
      <c:valAx>
        <c:axId val="464670320"/>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64672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Sėstis</a:t>
            </a:r>
            <a:r>
              <a:rPr lang="lt-LT" baseline="0" dirty="0">
                <a:solidFill>
                  <a:schemeClr val="tx1"/>
                </a:solidFill>
                <a:latin typeface="Times New Roman" panose="02020603050405020304" pitchFamily="18" charset="0"/>
                <a:cs typeface="Times New Roman" panose="02020603050405020304" pitchFamily="18" charset="0"/>
              </a:rPr>
              <a:t> ir siekti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91.07</c:v>
                </c:pt>
                <c:pt idx="1">
                  <c:v>87.23</c:v>
                </c:pt>
                <c:pt idx="2">
                  <c:v>82.81</c:v>
                </c:pt>
                <c:pt idx="3">
                  <c:v>93.22</c:v>
                </c:pt>
                <c:pt idx="4">
                  <c:v>100</c:v>
                </c:pt>
              </c:numCache>
            </c:numRef>
          </c:val>
          <c:extLst>
            <c:ext xmlns:c16="http://schemas.microsoft.com/office/drawing/2014/chart" uri="{C3380CC4-5D6E-409C-BE32-E72D297353CC}">
              <c16:uniqueId val="{00000000-37A5-4221-A7D0-1515D78F1B5E}"/>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8.93</c:v>
                </c:pt>
                <c:pt idx="1">
                  <c:v>12.77</c:v>
                </c:pt>
                <c:pt idx="2">
                  <c:v>15.63</c:v>
                </c:pt>
                <c:pt idx="3">
                  <c:v>5.08</c:v>
                </c:pt>
                <c:pt idx="4">
                  <c:v>0</c:v>
                </c:pt>
              </c:numCache>
            </c:numRef>
          </c:val>
          <c:extLst>
            <c:ext xmlns:c16="http://schemas.microsoft.com/office/drawing/2014/chart" uri="{C3380CC4-5D6E-409C-BE32-E72D297353CC}">
              <c16:uniqueId val="{00000001-37A5-4221-A7D0-1515D78F1B5E}"/>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0</c:v>
                </c:pt>
                <c:pt idx="1">
                  <c:v>0</c:v>
                </c:pt>
                <c:pt idx="2">
                  <c:v>1.56</c:v>
                </c:pt>
                <c:pt idx="3">
                  <c:v>1.68</c:v>
                </c:pt>
                <c:pt idx="4">
                  <c:v>0</c:v>
                </c:pt>
              </c:numCache>
            </c:numRef>
          </c:val>
          <c:extLst>
            <c:ext xmlns:c16="http://schemas.microsoft.com/office/drawing/2014/chart" uri="{C3380CC4-5D6E-409C-BE32-E72D297353CC}">
              <c16:uniqueId val="{00000002-37A5-4221-A7D0-1515D78F1B5E}"/>
            </c:ext>
          </c:extLst>
        </c:ser>
        <c:dLbls>
          <c:dLblPos val="outEnd"/>
          <c:showLegendKey val="0"/>
          <c:showVal val="1"/>
          <c:showCatName val="0"/>
          <c:showSerName val="0"/>
          <c:showPercent val="0"/>
          <c:showBubbleSize val="0"/>
        </c:dLbls>
        <c:gapWidth val="80"/>
        <c:overlap val="25"/>
        <c:axId val="432961592"/>
        <c:axId val="432959432"/>
      </c:barChart>
      <c:catAx>
        <c:axId val="43296159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crossAx val="432959432"/>
        <c:crosses val="autoZero"/>
        <c:auto val="1"/>
        <c:lblAlgn val="ctr"/>
        <c:lblOffset val="100"/>
        <c:noMultiLvlLbl val="0"/>
      </c:catAx>
      <c:valAx>
        <c:axId val="43295943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32961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Sėstis</a:t>
            </a:r>
            <a:r>
              <a:rPr lang="lt-LT" baseline="0" dirty="0">
                <a:solidFill>
                  <a:schemeClr val="tx1"/>
                </a:solidFill>
                <a:latin typeface="Times New Roman" panose="02020603050405020304" pitchFamily="18" charset="0"/>
                <a:cs typeface="Times New Roman" panose="02020603050405020304" pitchFamily="18" charset="0"/>
              </a:rPr>
              <a:t> ir siekti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86.15</c:v>
                </c:pt>
                <c:pt idx="1">
                  <c:v>93.94</c:v>
                </c:pt>
                <c:pt idx="2">
                  <c:v>89.71</c:v>
                </c:pt>
                <c:pt idx="3">
                  <c:v>93.22</c:v>
                </c:pt>
                <c:pt idx="4">
                  <c:v>75</c:v>
                </c:pt>
              </c:numCache>
            </c:numRef>
          </c:val>
          <c:extLst>
            <c:ext xmlns:c16="http://schemas.microsoft.com/office/drawing/2014/chart" uri="{C3380CC4-5D6E-409C-BE32-E72D297353CC}">
              <c16:uniqueId val="{00000000-9DF9-4805-890A-688508A0DC67}"/>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13.85</c:v>
                </c:pt>
                <c:pt idx="1">
                  <c:v>6.06</c:v>
                </c:pt>
                <c:pt idx="2">
                  <c:v>8.82</c:v>
                </c:pt>
                <c:pt idx="3">
                  <c:v>6.78</c:v>
                </c:pt>
                <c:pt idx="4">
                  <c:v>25</c:v>
                </c:pt>
              </c:numCache>
            </c:numRef>
          </c:val>
          <c:extLst>
            <c:ext xmlns:c16="http://schemas.microsoft.com/office/drawing/2014/chart" uri="{C3380CC4-5D6E-409C-BE32-E72D297353CC}">
              <c16:uniqueId val="{00000001-9DF9-4805-890A-688508A0DC67}"/>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0</c:v>
                </c:pt>
                <c:pt idx="1">
                  <c:v>0</c:v>
                </c:pt>
                <c:pt idx="2">
                  <c:v>1.47</c:v>
                </c:pt>
                <c:pt idx="3">
                  <c:v>0</c:v>
                </c:pt>
              </c:numCache>
            </c:numRef>
          </c:val>
          <c:extLst>
            <c:ext xmlns:c16="http://schemas.microsoft.com/office/drawing/2014/chart" uri="{C3380CC4-5D6E-409C-BE32-E72D297353CC}">
              <c16:uniqueId val="{00000002-9DF9-4805-890A-688508A0DC67}"/>
            </c:ext>
          </c:extLst>
        </c:ser>
        <c:dLbls>
          <c:dLblPos val="outEnd"/>
          <c:showLegendKey val="0"/>
          <c:showVal val="1"/>
          <c:showCatName val="0"/>
          <c:showSerName val="0"/>
          <c:showPercent val="0"/>
          <c:showBubbleSize val="0"/>
        </c:dLbls>
        <c:gapWidth val="80"/>
        <c:overlap val="25"/>
        <c:axId val="63805192"/>
        <c:axId val="63800152"/>
      </c:barChart>
      <c:catAx>
        <c:axId val="6380519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63800152"/>
        <c:crosses val="autoZero"/>
        <c:auto val="1"/>
        <c:lblAlgn val="ctr"/>
        <c:lblOffset val="100"/>
        <c:noMultiLvlLbl val="0"/>
      </c:catAx>
      <c:valAx>
        <c:axId val="6380015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63805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į tolį iš vietos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42.86</c:v>
                </c:pt>
                <c:pt idx="1">
                  <c:v>51.06</c:v>
                </c:pt>
                <c:pt idx="2">
                  <c:v>56.25</c:v>
                </c:pt>
                <c:pt idx="3">
                  <c:v>49.15</c:v>
                </c:pt>
                <c:pt idx="4">
                  <c:v>33.33</c:v>
                </c:pt>
              </c:numCache>
            </c:numRef>
          </c:val>
          <c:extLst>
            <c:ext xmlns:c16="http://schemas.microsoft.com/office/drawing/2014/chart" uri="{C3380CC4-5D6E-409C-BE32-E72D297353CC}">
              <c16:uniqueId val="{00000000-9628-495B-B7EB-75121F68897E}"/>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37.5</c:v>
                </c:pt>
                <c:pt idx="1">
                  <c:v>29.79</c:v>
                </c:pt>
                <c:pt idx="2">
                  <c:v>31.25</c:v>
                </c:pt>
                <c:pt idx="3">
                  <c:v>44.07</c:v>
                </c:pt>
                <c:pt idx="4">
                  <c:v>66.67</c:v>
                </c:pt>
              </c:numCache>
            </c:numRef>
          </c:val>
          <c:extLst>
            <c:ext xmlns:c16="http://schemas.microsoft.com/office/drawing/2014/chart" uri="{C3380CC4-5D6E-409C-BE32-E72D297353CC}">
              <c16:uniqueId val="{00000001-9628-495B-B7EB-75121F68897E}"/>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19.64</c:v>
                </c:pt>
                <c:pt idx="1">
                  <c:v>19.5</c:v>
                </c:pt>
                <c:pt idx="2">
                  <c:v>12.5</c:v>
                </c:pt>
                <c:pt idx="3">
                  <c:v>6.78</c:v>
                </c:pt>
                <c:pt idx="4">
                  <c:v>0</c:v>
                </c:pt>
              </c:numCache>
            </c:numRef>
          </c:val>
          <c:extLst>
            <c:ext xmlns:c16="http://schemas.microsoft.com/office/drawing/2014/chart" uri="{C3380CC4-5D6E-409C-BE32-E72D297353CC}">
              <c16:uniqueId val="{00000002-9628-495B-B7EB-75121F68897E}"/>
            </c:ext>
          </c:extLst>
        </c:ser>
        <c:dLbls>
          <c:dLblPos val="outEnd"/>
          <c:showLegendKey val="0"/>
          <c:showVal val="1"/>
          <c:showCatName val="0"/>
          <c:showSerName val="0"/>
          <c:showPercent val="0"/>
          <c:showBubbleSize val="0"/>
        </c:dLbls>
        <c:gapWidth val="80"/>
        <c:overlap val="25"/>
        <c:axId val="63810592"/>
        <c:axId val="63801952"/>
      </c:barChart>
      <c:catAx>
        <c:axId val="6381059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63801952"/>
        <c:crosses val="autoZero"/>
        <c:auto val="1"/>
        <c:lblAlgn val="ctr"/>
        <c:lblOffset val="100"/>
        <c:noMultiLvlLbl val="0"/>
      </c:catAx>
      <c:valAx>
        <c:axId val="6380195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63810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į tolį iš vietos (cm).</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manualLayout>
          <c:layoutTarget val="inner"/>
          <c:xMode val="edge"/>
          <c:yMode val="edge"/>
          <c:x val="3.7542253241072139E-2"/>
          <c:y val="0.12558800315706392"/>
          <c:w val="0.94856885787003897"/>
          <c:h val="0.68973196030054251"/>
        </c:manualLayout>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27.69</c:v>
                </c:pt>
                <c:pt idx="1">
                  <c:v>51.52</c:v>
                </c:pt>
                <c:pt idx="2">
                  <c:v>41.18</c:v>
                </c:pt>
                <c:pt idx="3">
                  <c:v>61.02</c:v>
                </c:pt>
                <c:pt idx="4">
                  <c:v>75</c:v>
                </c:pt>
              </c:numCache>
            </c:numRef>
          </c:val>
          <c:extLst>
            <c:ext xmlns:c16="http://schemas.microsoft.com/office/drawing/2014/chart" uri="{C3380CC4-5D6E-409C-BE32-E72D297353CC}">
              <c16:uniqueId val="{00000000-926A-4586-9C41-A17B337C0816}"/>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46.15</c:v>
                </c:pt>
                <c:pt idx="1">
                  <c:v>42.42</c:v>
                </c:pt>
                <c:pt idx="2">
                  <c:v>32.35</c:v>
                </c:pt>
                <c:pt idx="3">
                  <c:v>30.51</c:v>
                </c:pt>
                <c:pt idx="4">
                  <c:v>25</c:v>
                </c:pt>
              </c:numCache>
            </c:numRef>
          </c:val>
          <c:extLst>
            <c:ext xmlns:c16="http://schemas.microsoft.com/office/drawing/2014/chart" uri="{C3380CC4-5D6E-409C-BE32-E72D297353CC}">
              <c16:uniqueId val="{00000001-926A-4586-9C41-A17B337C0816}"/>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26.15</c:v>
                </c:pt>
                <c:pt idx="1">
                  <c:v>6.06</c:v>
                </c:pt>
                <c:pt idx="2">
                  <c:v>26.47</c:v>
                </c:pt>
                <c:pt idx="3">
                  <c:v>8.4700000000000006</c:v>
                </c:pt>
                <c:pt idx="4">
                  <c:v>0</c:v>
                </c:pt>
              </c:numCache>
            </c:numRef>
          </c:val>
          <c:extLst>
            <c:ext xmlns:c16="http://schemas.microsoft.com/office/drawing/2014/chart" uri="{C3380CC4-5D6E-409C-BE32-E72D297353CC}">
              <c16:uniqueId val="{00000002-926A-4586-9C41-A17B337C0816}"/>
            </c:ext>
          </c:extLst>
        </c:ser>
        <c:dLbls>
          <c:dLblPos val="outEnd"/>
          <c:showLegendKey val="0"/>
          <c:showVal val="1"/>
          <c:showCatName val="0"/>
          <c:showSerName val="0"/>
          <c:showPercent val="0"/>
          <c:showBubbleSize val="0"/>
        </c:dLbls>
        <c:gapWidth val="80"/>
        <c:overlap val="25"/>
        <c:axId val="63808792"/>
        <c:axId val="63807712"/>
      </c:barChart>
      <c:catAx>
        <c:axId val="6380879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63807712"/>
        <c:crosses val="autoZero"/>
        <c:auto val="1"/>
        <c:lblAlgn val="ctr"/>
        <c:lblOffset val="100"/>
        <c:noMultiLvlLbl val="0"/>
      </c:catAx>
      <c:valAx>
        <c:axId val="6380771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638087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Kybojimas</a:t>
            </a:r>
            <a:r>
              <a:rPr lang="lt-LT" baseline="0" dirty="0">
                <a:solidFill>
                  <a:schemeClr val="tx1"/>
                </a:solidFill>
                <a:latin typeface="Times New Roman" panose="02020603050405020304" pitchFamily="18" charset="0"/>
                <a:cs typeface="Times New Roman" panose="02020603050405020304" pitchFamily="18" charset="0"/>
              </a:rPr>
              <a:t> sulenktomis rankomis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33.93</c:v>
                </c:pt>
                <c:pt idx="1">
                  <c:v>38.299999999999997</c:v>
                </c:pt>
                <c:pt idx="2">
                  <c:v>48.44</c:v>
                </c:pt>
                <c:pt idx="3">
                  <c:v>50.85</c:v>
                </c:pt>
                <c:pt idx="4">
                  <c:v>16.670000000000002</c:v>
                </c:pt>
              </c:numCache>
            </c:numRef>
          </c:val>
          <c:extLst>
            <c:ext xmlns:c16="http://schemas.microsoft.com/office/drawing/2014/chart" uri="{C3380CC4-5D6E-409C-BE32-E72D297353CC}">
              <c16:uniqueId val="{00000000-51EF-4DC8-A28D-D2CCDBAD11DF}"/>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35.71</c:v>
                </c:pt>
                <c:pt idx="1">
                  <c:v>48.94</c:v>
                </c:pt>
                <c:pt idx="2">
                  <c:v>39</c:v>
                </c:pt>
                <c:pt idx="3">
                  <c:v>42.37</c:v>
                </c:pt>
                <c:pt idx="4">
                  <c:v>66.67</c:v>
                </c:pt>
              </c:numCache>
            </c:numRef>
          </c:val>
          <c:extLst>
            <c:ext xmlns:c16="http://schemas.microsoft.com/office/drawing/2014/chart" uri="{C3380CC4-5D6E-409C-BE32-E72D297353CC}">
              <c16:uniqueId val="{00000001-51EF-4DC8-A28D-D2CCDBAD11DF}"/>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30.36</c:v>
                </c:pt>
                <c:pt idx="1">
                  <c:v>12.77</c:v>
                </c:pt>
                <c:pt idx="2">
                  <c:v>12.5</c:v>
                </c:pt>
                <c:pt idx="3">
                  <c:v>6.78</c:v>
                </c:pt>
                <c:pt idx="4">
                  <c:v>16.670000000000002</c:v>
                </c:pt>
              </c:numCache>
            </c:numRef>
          </c:val>
          <c:extLst>
            <c:ext xmlns:c16="http://schemas.microsoft.com/office/drawing/2014/chart" uri="{C3380CC4-5D6E-409C-BE32-E72D297353CC}">
              <c16:uniqueId val="{00000002-51EF-4DC8-A28D-D2CCDBAD11DF}"/>
            </c:ext>
          </c:extLst>
        </c:ser>
        <c:dLbls>
          <c:dLblPos val="outEnd"/>
          <c:showLegendKey val="0"/>
          <c:showVal val="1"/>
          <c:showCatName val="0"/>
          <c:showSerName val="0"/>
          <c:showPercent val="0"/>
          <c:showBubbleSize val="0"/>
        </c:dLbls>
        <c:gapWidth val="80"/>
        <c:overlap val="25"/>
        <c:axId val="479605536"/>
        <c:axId val="479613096"/>
      </c:barChart>
      <c:catAx>
        <c:axId val="479605536"/>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79613096"/>
        <c:crosses val="autoZero"/>
        <c:auto val="1"/>
        <c:lblAlgn val="ctr"/>
        <c:lblOffset val="100"/>
        <c:noMultiLvlLbl val="0"/>
      </c:catAx>
      <c:valAx>
        <c:axId val="479613096"/>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7960553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Kybojimas</a:t>
            </a:r>
            <a:r>
              <a:rPr lang="lt-LT" baseline="0" dirty="0">
                <a:solidFill>
                  <a:schemeClr val="tx1"/>
                </a:solidFill>
                <a:latin typeface="Times New Roman" panose="02020603050405020304" pitchFamily="18" charset="0"/>
                <a:cs typeface="Times New Roman" panose="02020603050405020304" pitchFamily="18" charset="0"/>
              </a:rPr>
              <a:t> sulenktomis rankomis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32.31</c:v>
                </c:pt>
                <c:pt idx="1">
                  <c:v>42.42</c:v>
                </c:pt>
                <c:pt idx="2">
                  <c:v>42.62</c:v>
                </c:pt>
                <c:pt idx="3">
                  <c:v>74.58</c:v>
                </c:pt>
                <c:pt idx="4">
                  <c:v>75</c:v>
                </c:pt>
              </c:numCache>
            </c:numRef>
          </c:val>
          <c:extLst>
            <c:ext xmlns:c16="http://schemas.microsoft.com/office/drawing/2014/chart" uri="{C3380CC4-5D6E-409C-BE32-E72D297353CC}">
              <c16:uniqueId val="{00000000-3CE1-4F8A-8BD7-5D0B39DDA6C2}"/>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33.85</c:v>
                </c:pt>
                <c:pt idx="1">
                  <c:v>33.33</c:v>
                </c:pt>
                <c:pt idx="2">
                  <c:v>42.65</c:v>
                </c:pt>
                <c:pt idx="3">
                  <c:v>18.64</c:v>
                </c:pt>
                <c:pt idx="4">
                  <c:v>25</c:v>
                </c:pt>
              </c:numCache>
            </c:numRef>
          </c:val>
          <c:extLst>
            <c:ext xmlns:c16="http://schemas.microsoft.com/office/drawing/2014/chart" uri="{C3380CC4-5D6E-409C-BE32-E72D297353CC}">
              <c16:uniqueId val="{00000001-3CE1-4F8A-8BD7-5D0B39DDA6C2}"/>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33.85</c:v>
                </c:pt>
                <c:pt idx="1">
                  <c:v>24.24</c:v>
                </c:pt>
                <c:pt idx="2">
                  <c:v>14.71</c:v>
                </c:pt>
                <c:pt idx="3">
                  <c:v>6.78</c:v>
                </c:pt>
                <c:pt idx="4">
                  <c:v>0</c:v>
                </c:pt>
              </c:numCache>
            </c:numRef>
          </c:val>
          <c:extLst>
            <c:ext xmlns:c16="http://schemas.microsoft.com/office/drawing/2014/chart" uri="{C3380CC4-5D6E-409C-BE32-E72D297353CC}">
              <c16:uniqueId val="{00000002-3CE1-4F8A-8BD7-5D0B39DDA6C2}"/>
            </c:ext>
          </c:extLst>
        </c:ser>
        <c:dLbls>
          <c:dLblPos val="outEnd"/>
          <c:showLegendKey val="0"/>
          <c:showVal val="1"/>
          <c:showCatName val="0"/>
          <c:showSerName val="0"/>
          <c:showPercent val="0"/>
          <c:showBubbleSize val="0"/>
        </c:dLbls>
        <c:gapWidth val="80"/>
        <c:overlap val="25"/>
        <c:axId val="438532256"/>
        <c:axId val="438536576"/>
      </c:barChart>
      <c:catAx>
        <c:axId val="438532256"/>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38536576"/>
        <c:crosses val="autoZero"/>
        <c:auto val="1"/>
        <c:lblAlgn val="ctr"/>
        <c:lblOffset val="100"/>
        <c:noMultiLvlLbl val="0"/>
      </c:catAx>
      <c:valAx>
        <c:axId val="438536576"/>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385322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a:solidFill>
                  <a:schemeClr val="tx1"/>
                </a:solidFill>
                <a:latin typeface="Times New Roman" panose="02020603050405020304" pitchFamily="18" charset="0"/>
                <a:cs typeface="Times New Roman" panose="02020603050405020304" pitchFamily="18" charset="0"/>
              </a:rPr>
              <a:t>10x5 m. bėgimas šaudykle (s).</a:t>
            </a: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16.07</c:v>
                </c:pt>
                <c:pt idx="1">
                  <c:v>51.06</c:v>
                </c:pt>
                <c:pt idx="2">
                  <c:v>29.69</c:v>
                </c:pt>
                <c:pt idx="3">
                  <c:v>32.200000000000003</c:v>
                </c:pt>
                <c:pt idx="4">
                  <c:v>16.670000000000002</c:v>
                </c:pt>
              </c:numCache>
            </c:numRef>
          </c:val>
          <c:extLst>
            <c:ext xmlns:c16="http://schemas.microsoft.com/office/drawing/2014/chart" uri="{C3380CC4-5D6E-409C-BE32-E72D297353CC}">
              <c16:uniqueId val="{00000000-5144-49D7-A3E5-0F04017BCB6A}"/>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58.93</c:v>
                </c:pt>
                <c:pt idx="1">
                  <c:v>42.55</c:v>
                </c:pt>
                <c:pt idx="2">
                  <c:v>43.75</c:v>
                </c:pt>
                <c:pt idx="3">
                  <c:v>50.85</c:v>
                </c:pt>
                <c:pt idx="4">
                  <c:v>83.33</c:v>
                </c:pt>
              </c:numCache>
            </c:numRef>
          </c:val>
          <c:extLst>
            <c:ext xmlns:c16="http://schemas.microsoft.com/office/drawing/2014/chart" uri="{C3380CC4-5D6E-409C-BE32-E72D297353CC}">
              <c16:uniqueId val="{00000001-5144-49D7-A3E5-0F04017BCB6A}"/>
            </c:ext>
          </c:extLst>
        </c:ser>
        <c:ser>
          <c:idx val="2"/>
          <c:order val="2"/>
          <c:tx>
            <c:strRef>
              <c:f>Lapas1!$D$1</c:f>
              <c:strCache>
                <c:ptCount val="1"/>
                <c:pt idx="0">
                  <c:v>Sveikats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25</c:v>
                </c:pt>
                <c:pt idx="1">
                  <c:v>6.38</c:v>
                </c:pt>
                <c:pt idx="2">
                  <c:v>26.56</c:v>
                </c:pt>
                <c:pt idx="3">
                  <c:v>16.95</c:v>
                </c:pt>
                <c:pt idx="4">
                  <c:v>0</c:v>
                </c:pt>
              </c:numCache>
            </c:numRef>
          </c:val>
          <c:extLst>
            <c:ext xmlns:c16="http://schemas.microsoft.com/office/drawing/2014/chart" uri="{C3380CC4-5D6E-409C-BE32-E72D297353CC}">
              <c16:uniqueId val="{00000002-5144-49D7-A3E5-0F04017BCB6A}"/>
            </c:ext>
          </c:extLst>
        </c:ser>
        <c:dLbls>
          <c:dLblPos val="outEnd"/>
          <c:showLegendKey val="0"/>
          <c:showVal val="1"/>
          <c:showCatName val="0"/>
          <c:showSerName val="0"/>
          <c:showPercent val="0"/>
          <c:showBubbleSize val="0"/>
        </c:dLbls>
        <c:gapWidth val="80"/>
        <c:overlap val="25"/>
        <c:axId val="449905424"/>
        <c:axId val="449899664"/>
      </c:barChart>
      <c:catAx>
        <c:axId val="449905424"/>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49899664"/>
        <c:crosses val="autoZero"/>
        <c:auto val="1"/>
        <c:lblAlgn val="ctr"/>
        <c:lblOffset val="100"/>
        <c:noMultiLvlLbl val="0"/>
      </c:catAx>
      <c:valAx>
        <c:axId val="449899664"/>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49905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bėgimas šaudykle (s).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21.54</c:v>
                </c:pt>
                <c:pt idx="1">
                  <c:v>30.3</c:v>
                </c:pt>
                <c:pt idx="2">
                  <c:v>22.06</c:v>
                </c:pt>
                <c:pt idx="3">
                  <c:v>35.590000000000003</c:v>
                </c:pt>
                <c:pt idx="4">
                  <c:v>25</c:v>
                </c:pt>
              </c:numCache>
            </c:numRef>
          </c:val>
          <c:extLst>
            <c:ext xmlns:c16="http://schemas.microsoft.com/office/drawing/2014/chart" uri="{C3380CC4-5D6E-409C-BE32-E72D297353CC}">
              <c16:uniqueId val="{00000000-FD22-4A65-8461-50E1D0EAC719}"/>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38.46</c:v>
                </c:pt>
                <c:pt idx="1">
                  <c:v>45.45</c:v>
                </c:pt>
                <c:pt idx="2">
                  <c:v>45.59</c:v>
                </c:pt>
                <c:pt idx="3">
                  <c:v>50.88</c:v>
                </c:pt>
                <c:pt idx="4">
                  <c:v>50</c:v>
                </c:pt>
              </c:numCache>
            </c:numRef>
          </c:val>
          <c:extLst>
            <c:ext xmlns:c16="http://schemas.microsoft.com/office/drawing/2014/chart" uri="{C3380CC4-5D6E-409C-BE32-E72D297353CC}">
              <c16:uniqueId val="{00000001-FD22-4A65-8461-50E1D0EAC719}"/>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40</c:v>
                </c:pt>
                <c:pt idx="1">
                  <c:v>24.24</c:v>
                </c:pt>
                <c:pt idx="2">
                  <c:v>32.35</c:v>
                </c:pt>
                <c:pt idx="3">
                  <c:v>13.56</c:v>
                </c:pt>
                <c:pt idx="4">
                  <c:v>25</c:v>
                </c:pt>
              </c:numCache>
            </c:numRef>
          </c:val>
          <c:extLst>
            <c:ext xmlns:c16="http://schemas.microsoft.com/office/drawing/2014/chart" uri="{C3380CC4-5D6E-409C-BE32-E72D297353CC}">
              <c16:uniqueId val="{00000002-FD22-4A65-8461-50E1D0EAC719}"/>
            </c:ext>
          </c:extLst>
        </c:ser>
        <c:dLbls>
          <c:dLblPos val="outEnd"/>
          <c:showLegendKey val="0"/>
          <c:showVal val="1"/>
          <c:showCatName val="0"/>
          <c:showSerName val="0"/>
          <c:showPercent val="0"/>
          <c:showBubbleSize val="0"/>
        </c:dLbls>
        <c:gapWidth val="80"/>
        <c:overlap val="25"/>
        <c:axId val="449895344"/>
        <c:axId val="449900024"/>
      </c:barChart>
      <c:catAx>
        <c:axId val="449895344"/>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49900024"/>
        <c:crosses val="autoZero"/>
        <c:auto val="1"/>
        <c:lblAlgn val="ctr"/>
        <c:lblOffset val="100"/>
        <c:noMultiLvlLbl val="0"/>
      </c:catAx>
      <c:valAx>
        <c:axId val="449900024"/>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49895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a:solidFill>
                  <a:schemeClr val="tx1"/>
                </a:solidFill>
                <a:latin typeface="Times New Roman" panose="02020603050405020304" pitchFamily="18" charset="0"/>
                <a:cs typeface="Times New Roman" panose="02020603050405020304" pitchFamily="18" charset="0"/>
              </a:rPr>
              <a:t>20 m. bėgimas šaudykle (min.).</a:t>
            </a: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48.21</c:v>
                </c:pt>
                <c:pt idx="1">
                  <c:v>36.17</c:v>
                </c:pt>
                <c:pt idx="2">
                  <c:v>35.94</c:v>
                </c:pt>
                <c:pt idx="3">
                  <c:v>45.76</c:v>
                </c:pt>
                <c:pt idx="4">
                  <c:v>0</c:v>
                </c:pt>
              </c:numCache>
            </c:numRef>
          </c:val>
          <c:extLst>
            <c:ext xmlns:c16="http://schemas.microsoft.com/office/drawing/2014/chart" uri="{C3380CC4-5D6E-409C-BE32-E72D297353CC}">
              <c16:uniqueId val="{00000000-BAC0-4DCF-8F2E-385D3D3CC4B3}"/>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46.43</c:v>
                </c:pt>
                <c:pt idx="1">
                  <c:v>55.32</c:v>
                </c:pt>
                <c:pt idx="2">
                  <c:v>56.25</c:v>
                </c:pt>
                <c:pt idx="3">
                  <c:v>45.76</c:v>
                </c:pt>
                <c:pt idx="4">
                  <c:v>100</c:v>
                </c:pt>
              </c:numCache>
            </c:numRef>
          </c:val>
          <c:extLst>
            <c:ext xmlns:c16="http://schemas.microsoft.com/office/drawing/2014/chart" uri="{C3380CC4-5D6E-409C-BE32-E72D297353CC}">
              <c16:uniqueId val="{00000001-BAC0-4DCF-8F2E-385D3D3CC4B3}"/>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5.36</c:v>
                </c:pt>
                <c:pt idx="1">
                  <c:v>8.51</c:v>
                </c:pt>
                <c:pt idx="2">
                  <c:v>7.81</c:v>
                </c:pt>
                <c:pt idx="3">
                  <c:v>8.4700000000000006</c:v>
                </c:pt>
                <c:pt idx="4">
                  <c:v>0</c:v>
                </c:pt>
              </c:numCache>
            </c:numRef>
          </c:val>
          <c:extLst>
            <c:ext xmlns:c16="http://schemas.microsoft.com/office/drawing/2014/chart" uri="{C3380CC4-5D6E-409C-BE32-E72D297353CC}">
              <c16:uniqueId val="{00000002-BAC0-4DCF-8F2E-385D3D3CC4B3}"/>
            </c:ext>
          </c:extLst>
        </c:ser>
        <c:dLbls>
          <c:dLblPos val="outEnd"/>
          <c:showLegendKey val="0"/>
          <c:showVal val="1"/>
          <c:showCatName val="0"/>
          <c:showSerName val="0"/>
          <c:showPercent val="0"/>
          <c:showBubbleSize val="0"/>
        </c:dLbls>
        <c:gapWidth val="80"/>
        <c:overlap val="25"/>
        <c:axId val="358012648"/>
        <c:axId val="358008688"/>
      </c:barChart>
      <c:catAx>
        <c:axId val="358012648"/>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58008688"/>
        <c:crosses val="autoZero"/>
        <c:auto val="1"/>
        <c:lblAlgn val="ctr"/>
        <c:lblOffset val="100"/>
        <c:noMultiLvlLbl val="0"/>
      </c:catAx>
      <c:valAx>
        <c:axId val="358008688"/>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580126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Šuolis</a:t>
            </a:r>
            <a:r>
              <a:rPr lang="lt-LT" baseline="0" dirty="0">
                <a:solidFill>
                  <a:schemeClr val="tx1"/>
                </a:solidFill>
                <a:latin typeface="Times New Roman" panose="02020603050405020304" pitchFamily="18" charset="0"/>
                <a:cs typeface="Times New Roman" panose="02020603050405020304" pitchFamily="18" charset="0"/>
              </a:rPr>
              <a:t> iš vietos į tolį</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66.67</c:v>
                </c:pt>
                <c:pt idx="1">
                  <c:v>65.790000000000006</c:v>
                </c:pt>
                <c:pt idx="2">
                  <c:v>57.45</c:v>
                </c:pt>
                <c:pt idx="3">
                  <c:v>54.17</c:v>
                </c:pt>
                <c:pt idx="4">
                  <c:v>80</c:v>
                </c:pt>
              </c:numCache>
            </c:numRef>
          </c:val>
          <c:extLst>
            <c:ext xmlns:c16="http://schemas.microsoft.com/office/drawing/2014/chart" uri="{C3380CC4-5D6E-409C-BE32-E72D297353CC}">
              <c16:uniqueId val="{00000000-B1FF-477A-B515-D7026D7B8409}"/>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33.33</c:v>
                </c:pt>
                <c:pt idx="1">
                  <c:v>26.32</c:v>
                </c:pt>
                <c:pt idx="2">
                  <c:v>36.17</c:v>
                </c:pt>
                <c:pt idx="3">
                  <c:v>38.89</c:v>
                </c:pt>
                <c:pt idx="4">
                  <c:v>20</c:v>
                </c:pt>
              </c:numCache>
            </c:numRef>
          </c:val>
          <c:extLst>
            <c:ext xmlns:c16="http://schemas.microsoft.com/office/drawing/2014/chart" uri="{C3380CC4-5D6E-409C-BE32-E72D297353CC}">
              <c16:uniqueId val="{00000001-B1FF-477A-B515-D7026D7B8409}"/>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0</c:v>
                </c:pt>
                <c:pt idx="1">
                  <c:v>7.89</c:v>
                </c:pt>
                <c:pt idx="2">
                  <c:v>4.26</c:v>
                </c:pt>
                <c:pt idx="3">
                  <c:v>6.94</c:v>
                </c:pt>
                <c:pt idx="4">
                  <c:v>0</c:v>
                </c:pt>
              </c:numCache>
            </c:numRef>
          </c:val>
          <c:extLst>
            <c:ext xmlns:c16="http://schemas.microsoft.com/office/drawing/2014/chart" uri="{C3380CC4-5D6E-409C-BE32-E72D297353CC}">
              <c16:uniqueId val="{00000002-B1FF-477A-B515-D7026D7B8409}"/>
            </c:ext>
          </c:extLst>
        </c:ser>
        <c:dLbls>
          <c:dLblPos val="outEnd"/>
          <c:showLegendKey val="0"/>
          <c:showVal val="1"/>
          <c:showCatName val="0"/>
          <c:showSerName val="0"/>
          <c:showPercent val="0"/>
          <c:showBubbleSize val="0"/>
        </c:dLbls>
        <c:gapWidth val="80"/>
        <c:overlap val="25"/>
        <c:axId val="359778072"/>
        <c:axId val="359781672"/>
      </c:barChart>
      <c:catAx>
        <c:axId val="35977807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59781672"/>
        <c:crosses val="autoZero"/>
        <c:auto val="1"/>
        <c:lblAlgn val="ctr"/>
        <c:lblOffset val="100"/>
        <c:noMultiLvlLbl val="0"/>
      </c:catAx>
      <c:valAx>
        <c:axId val="35978167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59778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r>
              <a:rPr lang="lt-LT">
                <a:solidFill>
                  <a:schemeClr val="tx1"/>
                </a:solidFill>
                <a:latin typeface="Times New Roman" panose="02020603050405020304" pitchFamily="18" charset="0"/>
                <a:cs typeface="Times New Roman" panose="02020603050405020304" pitchFamily="18" charset="0"/>
              </a:rPr>
              <a:t>20 m. bėgimas šaudykle (min.).</a:t>
            </a: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solidFill>
              <a:latin typeface="Times New Roman" panose="02020603050405020304" pitchFamily="18" charset="0"/>
              <a:ea typeface="+mj-ea"/>
              <a:cs typeface="Times New Roman" panose="02020603050405020304" pitchFamily="18" charset="0"/>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33.85</c:v>
                </c:pt>
                <c:pt idx="1">
                  <c:v>66.67</c:v>
                </c:pt>
                <c:pt idx="2">
                  <c:v>61.76</c:v>
                </c:pt>
                <c:pt idx="3">
                  <c:v>11.86</c:v>
                </c:pt>
                <c:pt idx="4">
                  <c:v>0</c:v>
                </c:pt>
              </c:numCache>
            </c:numRef>
          </c:val>
          <c:extLst>
            <c:ext xmlns:c16="http://schemas.microsoft.com/office/drawing/2014/chart" uri="{C3380CC4-5D6E-409C-BE32-E72D297353CC}">
              <c16:uniqueId val="{00000000-ADC1-47A0-8212-6AD1B47C784A}"/>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60</c:v>
                </c:pt>
                <c:pt idx="1">
                  <c:v>21.21</c:v>
                </c:pt>
                <c:pt idx="2">
                  <c:v>30.88</c:v>
                </c:pt>
                <c:pt idx="3">
                  <c:v>74.58</c:v>
                </c:pt>
                <c:pt idx="4">
                  <c:v>100</c:v>
                </c:pt>
              </c:numCache>
            </c:numRef>
          </c:val>
          <c:extLst>
            <c:ext xmlns:c16="http://schemas.microsoft.com/office/drawing/2014/chart" uri="{C3380CC4-5D6E-409C-BE32-E72D297353CC}">
              <c16:uniqueId val="{00000001-ADC1-47A0-8212-6AD1B47C784A}"/>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6.15</c:v>
                </c:pt>
                <c:pt idx="1">
                  <c:v>12.12</c:v>
                </c:pt>
                <c:pt idx="2">
                  <c:v>7.35</c:v>
                </c:pt>
                <c:pt idx="3">
                  <c:v>13.56</c:v>
                </c:pt>
              </c:numCache>
            </c:numRef>
          </c:val>
          <c:extLst>
            <c:ext xmlns:c16="http://schemas.microsoft.com/office/drawing/2014/chart" uri="{C3380CC4-5D6E-409C-BE32-E72D297353CC}">
              <c16:uniqueId val="{00000002-ADC1-47A0-8212-6AD1B47C784A}"/>
            </c:ext>
          </c:extLst>
        </c:ser>
        <c:dLbls>
          <c:dLblPos val="outEnd"/>
          <c:showLegendKey val="0"/>
          <c:showVal val="1"/>
          <c:showCatName val="0"/>
          <c:showSerName val="0"/>
          <c:showPercent val="0"/>
          <c:showBubbleSize val="0"/>
        </c:dLbls>
        <c:gapWidth val="80"/>
        <c:overlap val="25"/>
        <c:axId val="356790192"/>
        <c:axId val="356790912"/>
      </c:barChart>
      <c:catAx>
        <c:axId val="35679019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56790912"/>
        <c:crosses val="autoZero"/>
        <c:auto val="1"/>
        <c:lblAlgn val="ctr"/>
        <c:lblOffset val="100"/>
        <c:noMultiLvlLbl val="0"/>
      </c:catAx>
      <c:valAx>
        <c:axId val="35679091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56790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Teniso</a:t>
            </a:r>
            <a:r>
              <a:rPr lang="lt-LT" baseline="0" dirty="0">
                <a:solidFill>
                  <a:schemeClr val="tx1"/>
                </a:solidFill>
                <a:latin typeface="Times New Roman" panose="02020603050405020304" pitchFamily="18" charset="0"/>
                <a:cs typeface="Times New Roman" panose="02020603050405020304" pitchFamily="18" charset="0"/>
              </a:rPr>
              <a:t> kamuoliuko metimas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81.819999999999993</c:v>
                </c:pt>
                <c:pt idx="1">
                  <c:v>60.47</c:v>
                </c:pt>
                <c:pt idx="2">
                  <c:v>70.97</c:v>
                </c:pt>
                <c:pt idx="3">
                  <c:v>75.86</c:v>
                </c:pt>
                <c:pt idx="4">
                  <c:v>50</c:v>
                </c:pt>
              </c:numCache>
            </c:numRef>
          </c:val>
          <c:extLst>
            <c:ext xmlns:c16="http://schemas.microsoft.com/office/drawing/2014/chart" uri="{C3380CC4-5D6E-409C-BE32-E72D297353CC}">
              <c16:uniqueId val="{00000000-24F0-4189-B2FA-8F43F628F6C2}"/>
            </c:ext>
          </c:extLst>
        </c:ser>
        <c:ser>
          <c:idx val="1"/>
          <c:order val="1"/>
          <c:tx>
            <c:strRef>
              <c:f>Lapas1!$C$1</c:f>
              <c:strCache>
                <c:ptCount val="1"/>
                <c:pt idx="0">
                  <c:v>Tobuėjimo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13.64</c:v>
                </c:pt>
                <c:pt idx="1">
                  <c:v>32.56</c:v>
                </c:pt>
                <c:pt idx="2">
                  <c:v>25.81</c:v>
                </c:pt>
                <c:pt idx="3">
                  <c:v>20.69</c:v>
                </c:pt>
                <c:pt idx="4">
                  <c:v>50</c:v>
                </c:pt>
              </c:numCache>
            </c:numRef>
          </c:val>
          <c:extLst>
            <c:ext xmlns:c16="http://schemas.microsoft.com/office/drawing/2014/chart" uri="{C3380CC4-5D6E-409C-BE32-E72D297353CC}">
              <c16:uniqueId val="{00000001-24F0-4189-B2FA-8F43F628F6C2}"/>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4.55</c:v>
                </c:pt>
                <c:pt idx="1">
                  <c:v>6.98</c:v>
                </c:pt>
                <c:pt idx="2">
                  <c:v>3.23</c:v>
                </c:pt>
                <c:pt idx="3">
                  <c:v>3.45</c:v>
                </c:pt>
                <c:pt idx="4">
                  <c:v>0</c:v>
                </c:pt>
              </c:numCache>
            </c:numRef>
          </c:val>
          <c:extLst>
            <c:ext xmlns:c16="http://schemas.microsoft.com/office/drawing/2014/chart" uri="{C3380CC4-5D6E-409C-BE32-E72D297353CC}">
              <c16:uniqueId val="{00000002-24F0-4189-B2FA-8F43F628F6C2}"/>
            </c:ext>
          </c:extLst>
        </c:ser>
        <c:dLbls>
          <c:dLblPos val="outEnd"/>
          <c:showLegendKey val="0"/>
          <c:showVal val="1"/>
          <c:showCatName val="0"/>
          <c:showSerName val="0"/>
          <c:showPercent val="0"/>
          <c:showBubbleSize val="0"/>
        </c:dLbls>
        <c:gapWidth val="80"/>
        <c:overlap val="25"/>
        <c:axId val="368973160"/>
        <c:axId val="368973520"/>
      </c:barChart>
      <c:catAx>
        <c:axId val="36897316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68973520"/>
        <c:crosses val="autoZero"/>
        <c:auto val="1"/>
        <c:lblAlgn val="ctr"/>
        <c:lblOffset val="100"/>
        <c:noMultiLvlLbl val="0"/>
      </c:catAx>
      <c:valAx>
        <c:axId val="368973520"/>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68973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Teniso</a:t>
            </a:r>
            <a:r>
              <a:rPr lang="lt-LT" baseline="0" dirty="0">
                <a:solidFill>
                  <a:schemeClr val="tx1"/>
                </a:solidFill>
                <a:latin typeface="Times New Roman" panose="02020603050405020304" pitchFamily="18" charset="0"/>
                <a:cs typeface="Times New Roman" panose="02020603050405020304" pitchFamily="18" charset="0"/>
              </a:rPr>
              <a:t> kamuoliuko metimas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chemeClr val="accent1">
                <a:alpha val="70000"/>
              </a:schemeClr>
            </a:solidFill>
            <a:ln>
              <a:noFill/>
            </a:ln>
            <a:effectLst/>
          </c:spPr>
          <c:invertIfNegative val="0"/>
          <c:dPt>
            <c:idx val="0"/>
            <c:invertIfNegative val="0"/>
            <c:bubble3D val="0"/>
            <c:spPr>
              <a:solidFill>
                <a:srgbClr val="00B050">
                  <a:alpha val="70000"/>
                </a:srgbClr>
              </a:solidFill>
              <a:ln>
                <a:noFill/>
              </a:ln>
              <a:effectLst/>
            </c:spPr>
            <c:extLst>
              <c:ext xmlns:c16="http://schemas.microsoft.com/office/drawing/2014/chart" uri="{C3380CC4-5D6E-409C-BE32-E72D297353CC}">
                <c16:uniqueId val="{00000003-E499-4B49-93F3-08B1AFD5B697}"/>
              </c:ext>
            </c:extLst>
          </c:dPt>
          <c:dPt>
            <c:idx val="1"/>
            <c:invertIfNegative val="0"/>
            <c:bubble3D val="0"/>
            <c:spPr>
              <a:solidFill>
                <a:srgbClr val="00B050">
                  <a:alpha val="70000"/>
                </a:srgbClr>
              </a:solidFill>
              <a:ln>
                <a:noFill/>
              </a:ln>
              <a:effectLst/>
            </c:spPr>
            <c:extLst>
              <c:ext xmlns:c16="http://schemas.microsoft.com/office/drawing/2014/chart" uri="{C3380CC4-5D6E-409C-BE32-E72D297353CC}">
                <c16:uniqueId val="{00000004-E499-4B49-93F3-08B1AFD5B697}"/>
              </c:ext>
            </c:extLst>
          </c:dPt>
          <c:dPt>
            <c:idx val="2"/>
            <c:invertIfNegative val="0"/>
            <c:bubble3D val="0"/>
            <c:spPr>
              <a:solidFill>
                <a:srgbClr val="00B050">
                  <a:alpha val="70000"/>
                </a:srgbClr>
              </a:solidFill>
              <a:ln>
                <a:noFill/>
              </a:ln>
              <a:effectLst/>
            </c:spPr>
            <c:extLst>
              <c:ext xmlns:c16="http://schemas.microsoft.com/office/drawing/2014/chart" uri="{C3380CC4-5D6E-409C-BE32-E72D297353CC}">
                <c16:uniqueId val="{00000005-E499-4B49-93F3-08B1AFD5B697}"/>
              </c:ext>
            </c:extLst>
          </c:dPt>
          <c:dPt>
            <c:idx val="3"/>
            <c:invertIfNegative val="0"/>
            <c:bubble3D val="0"/>
            <c:spPr>
              <a:solidFill>
                <a:srgbClr val="00B050">
                  <a:alpha val="70000"/>
                </a:srgbClr>
              </a:solidFill>
              <a:ln>
                <a:noFill/>
              </a:ln>
              <a:effectLst/>
            </c:spPr>
            <c:extLst>
              <c:ext xmlns:c16="http://schemas.microsoft.com/office/drawing/2014/chart" uri="{C3380CC4-5D6E-409C-BE32-E72D297353CC}">
                <c16:uniqueId val="{00000006-E499-4B49-93F3-08B1AFD5B697}"/>
              </c:ext>
            </c:extLst>
          </c:dPt>
          <c:dPt>
            <c:idx val="4"/>
            <c:invertIfNegative val="0"/>
            <c:bubble3D val="0"/>
            <c:spPr>
              <a:solidFill>
                <a:srgbClr val="00B050">
                  <a:alpha val="70000"/>
                </a:srgbClr>
              </a:solidFill>
              <a:ln>
                <a:noFill/>
              </a:ln>
              <a:effectLst/>
            </c:spPr>
            <c:extLst>
              <c:ext xmlns:c16="http://schemas.microsoft.com/office/drawing/2014/chart" uri="{C3380CC4-5D6E-409C-BE32-E72D297353CC}">
                <c16:uniqueId val="{00000007-E499-4B49-93F3-08B1AFD5B69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83.33</c:v>
                </c:pt>
                <c:pt idx="1">
                  <c:v>63.16</c:v>
                </c:pt>
                <c:pt idx="2">
                  <c:v>74.47</c:v>
                </c:pt>
                <c:pt idx="3">
                  <c:v>68.06</c:v>
                </c:pt>
                <c:pt idx="4">
                  <c:v>40</c:v>
                </c:pt>
              </c:numCache>
            </c:numRef>
          </c:val>
          <c:extLst>
            <c:ext xmlns:c16="http://schemas.microsoft.com/office/drawing/2014/chart" uri="{C3380CC4-5D6E-409C-BE32-E72D297353CC}">
              <c16:uniqueId val="{00000000-E499-4B49-93F3-08B1AFD5B697}"/>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0</c:v>
                </c:pt>
                <c:pt idx="1">
                  <c:v>23.68</c:v>
                </c:pt>
                <c:pt idx="2">
                  <c:v>23.4</c:v>
                </c:pt>
                <c:pt idx="3">
                  <c:v>27.78</c:v>
                </c:pt>
                <c:pt idx="4">
                  <c:v>60</c:v>
                </c:pt>
              </c:numCache>
            </c:numRef>
          </c:val>
          <c:extLst>
            <c:ext xmlns:c16="http://schemas.microsoft.com/office/drawing/2014/chart" uri="{C3380CC4-5D6E-409C-BE32-E72D297353CC}">
              <c16:uniqueId val="{00000001-E499-4B49-93F3-08B1AFD5B697}"/>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16.670000000000002</c:v>
                </c:pt>
                <c:pt idx="1">
                  <c:v>13.16</c:v>
                </c:pt>
                <c:pt idx="2">
                  <c:v>2.13</c:v>
                </c:pt>
                <c:pt idx="3">
                  <c:v>4.17</c:v>
                </c:pt>
                <c:pt idx="4">
                  <c:v>0</c:v>
                </c:pt>
              </c:numCache>
            </c:numRef>
          </c:val>
          <c:extLst>
            <c:ext xmlns:c16="http://schemas.microsoft.com/office/drawing/2014/chart" uri="{C3380CC4-5D6E-409C-BE32-E72D297353CC}">
              <c16:uniqueId val="{00000002-E499-4B49-93F3-08B1AFD5B697}"/>
            </c:ext>
          </c:extLst>
        </c:ser>
        <c:dLbls>
          <c:dLblPos val="outEnd"/>
          <c:showLegendKey val="0"/>
          <c:showVal val="1"/>
          <c:showCatName val="0"/>
          <c:showSerName val="0"/>
          <c:showPercent val="0"/>
          <c:showBubbleSize val="0"/>
        </c:dLbls>
        <c:gapWidth val="80"/>
        <c:overlap val="25"/>
        <c:axId val="358537000"/>
        <c:axId val="358537360"/>
      </c:barChart>
      <c:catAx>
        <c:axId val="35853700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58537360"/>
        <c:crosses val="autoZero"/>
        <c:auto val="1"/>
        <c:lblAlgn val="ctr"/>
        <c:lblOffset val="100"/>
        <c:noMultiLvlLbl val="0"/>
      </c:catAx>
      <c:valAx>
        <c:axId val="358537360"/>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585370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m. bėgimas šaudykle</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manualLayout>
          <c:layoutTarget val="inner"/>
          <c:xMode val="edge"/>
          <c:yMode val="edge"/>
          <c:x val="4.0067505766324667E-2"/>
          <c:y val="0.12243093922651935"/>
          <c:w val="0.94856885787003897"/>
          <c:h val="0.68973196030054251"/>
        </c:manualLayout>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50</c:v>
                </c:pt>
                <c:pt idx="1">
                  <c:v>37.21</c:v>
                </c:pt>
                <c:pt idx="2">
                  <c:v>66.13</c:v>
                </c:pt>
                <c:pt idx="3">
                  <c:v>55.17</c:v>
                </c:pt>
                <c:pt idx="4">
                  <c:v>75</c:v>
                </c:pt>
              </c:numCache>
            </c:numRef>
          </c:val>
          <c:extLst>
            <c:ext xmlns:c16="http://schemas.microsoft.com/office/drawing/2014/chart" uri="{C3380CC4-5D6E-409C-BE32-E72D297353CC}">
              <c16:uniqueId val="{00000000-98A4-4F6C-87B6-AE352D3A9338}"/>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22.73</c:v>
                </c:pt>
                <c:pt idx="1">
                  <c:v>23.26</c:v>
                </c:pt>
                <c:pt idx="2">
                  <c:v>25.81</c:v>
                </c:pt>
                <c:pt idx="3">
                  <c:v>22.41</c:v>
                </c:pt>
                <c:pt idx="4">
                  <c:v>0</c:v>
                </c:pt>
              </c:numCache>
            </c:numRef>
          </c:val>
          <c:extLst>
            <c:ext xmlns:c16="http://schemas.microsoft.com/office/drawing/2014/chart" uri="{C3380CC4-5D6E-409C-BE32-E72D297353CC}">
              <c16:uniqueId val="{00000001-98A4-4F6C-87B6-AE352D3A9338}"/>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27.27</c:v>
                </c:pt>
                <c:pt idx="1">
                  <c:v>39.53</c:v>
                </c:pt>
                <c:pt idx="2">
                  <c:v>8.06</c:v>
                </c:pt>
                <c:pt idx="3">
                  <c:v>22.41</c:v>
                </c:pt>
                <c:pt idx="4">
                  <c:v>25</c:v>
                </c:pt>
              </c:numCache>
            </c:numRef>
          </c:val>
          <c:extLst>
            <c:ext xmlns:c16="http://schemas.microsoft.com/office/drawing/2014/chart" uri="{C3380CC4-5D6E-409C-BE32-E72D297353CC}">
              <c16:uniqueId val="{00000002-98A4-4F6C-87B6-AE352D3A9338}"/>
            </c:ext>
          </c:extLst>
        </c:ser>
        <c:dLbls>
          <c:dLblPos val="outEnd"/>
          <c:showLegendKey val="0"/>
          <c:showVal val="1"/>
          <c:showCatName val="0"/>
          <c:showSerName val="0"/>
          <c:showPercent val="0"/>
          <c:showBubbleSize val="0"/>
        </c:dLbls>
        <c:gapWidth val="80"/>
        <c:overlap val="25"/>
        <c:axId val="368983600"/>
        <c:axId val="368976760"/>
      </c:barChart>
      <c:catAx>
        <c:axId val="36898360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68976760"/>
        <c:crosses val="autoZero"/>
        <c:auto val="1"/>
        <c:lblAlgn val="ctr"/>
        <c:lblOffset val="100"/>
        <c:noMultiLvlLbl val="0"/>
      </c:catAx>
      <c:valAx>
        <c:axId val="368976760"/>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68983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10x5</a:t>
            </a:r>
            <a:r>
              <a:rPr lang="lt-LT" baseline="0" dirty="0">
                <a:solidFill>
                  <a:schemeClr val="tx1"/>
                </a:solidFill>
                <a:latin typeface="Times New Roman" panose="02020603050405020304" pitchFamily="18" charset="0"/>
                <a:cs typeface="Times New Roman" panose="02020603050405020304" pitchFamily="18" charset="0"/>
              </a:rPr>
              <a:t> bėgimas šaudykle</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Lapas1!$B$2:$B$6</c:f>
              <c:numCache>
                <c:formatCode>General</c:formatCode>
                <c:ptCount val="5"/>
                <c:pt idx="0">
                  <c:v>66.67</c:v>
                </c:pt>
                <c:pt idx="1">
                  <c:v>47.37</c:v>
                </c:pt>
                <c:pt idx="2">
                  <c:v>44.68</c:v>
                </c:pt>
                <c:pt idx="3">
                  <c:v>54.17</c:v>
                </c:pt>
                <c:pt idx="4">
                  <c:v>40</c:v>
                </c:pt>
              </c:numCache>
            </c:numRef>
          </c:val>
          <c:extLst>
            <c:ext xmlns:c16="http://schemas.microsoft.com/office/drawing/2014/chart" uri="{C3380CC4-5D6E-409C-BE32-E72D297353CC}">
              <c16:uniqueId val="{00000000-8124-4F26-A8CB-AAAE09110E3E}"/>
            </c:ext>
          </c:extLst>
        </c:ser>
        <c:ser>
          <c:idx val="1"/>
          <c:order val="1"/>
          <c:tx>
            <c:strRef>
              <c:f>Lapas1!$C$1</c:f>
              <c:strCache>
                <c:ptCount val="1"/>
                <c:pt idx="0">
                  <c:v>Tobulėjimo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Lapas1!$C$2:$C$6</c:f>
              <c:numCache>
                <c:formatCode>General</c:formatCode>
                <c:ptCount val="5"/>
                <c:pt idx="0">
                  <c:v>0</c:v>
                </c:pt>
                <c:pt idx="1">
                  <c:v>18.420000000000002</c:v>
                </c:pt>
                <c:pt idx="2">
                  <c:v>51.06</c:v>
                </c:pt>
                <c:pt idx="3">
                  <c:v>36.11</c:v>
                </c:pt>
                <c:pt idx="4">
                  <c:v>60</c:v>
                </c:pt>
              </c:numCache>
            </c:numRef>
          </c:val>
          <c:extLst>
            <c:ext xmlns:c16="http://schemas.microsoft.com/office/drawing/2014/chart" uri="{C3380CC4-5D6E-409C-BE32-E72D297353CC}">
              <c16:uniqueId val="{00000001-8124-4F26-A8CB-AAAE09110E3E}"/>
            </c:ext>
          </c:extLst>
        </c:ser>
        <c:ser>
          <c:idx val="2"/>
          <c:order val="2"/>
          <c:tx>
            <c:strRef>
              <c:f>Lapas1!$D$1</c:f>
              <c:strCache>
                <c:ptCount val="1"/>
                <c:pt idx="0">
                  <c:v>Sveikatos rizikos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c:v>
                </c:pt>
                <c:pt idx="4">
                  <c:v>11 metų</c:v>
                </c:pt>
              </c:strCache>
            </c:strRef>
          </c:cat>
          <c:val>
            <c:numRef>
              <c:f>Lapas1!$D$2:$D$6</c:f>
              <c:numCache>
                <c:formatCode>General</c:formatCode>
                <c:ptCount val="5"/>
                <c:pt idx="0">
                  <c:v>33.33</c:v>
                </c:pt>
                <c:pt idx="1">
                  <c:v>34.21</c:v>
                </c:pt>
                <c:pt idx="2">
                  <c:v>4.26</c:v>
                </c:pt>
                <c:pt idx="3">
                  <c:v>9.7200000000000006</c:v>
                </c:pt>
                <c:pt idx="4">
                  <c:v>0</c:v>
                </c:pt>
              </c:numCache>
            </c:numRef>
          </c:val>
          <c:extLst>
            <c:ext xmlns:c16="http://schemas.microsoft.com/office/drawing/2014/chart" uri="{C3380CC4-5D6E-409C-BE32-E72D297353CC}">
              <c16:uniqueId val="{00000002-8124-4F26-A8CB-AAAE09110E3E}"/>
            </c:ext>
          </c:extLst>
        </c:ser>
        <c:dLbls>
          <c:dLblPos val="outEnd"/>
          <c:showLegendKey val="0"/>
          <c:showVal val="1"/>
          <c:showCatName val="0"/>
          <c:showSerName val="0"/>
          <c:showPercent val="0"/>
          <c:showBubbleSize val="0"/>
        </c:dLbls>
        <c:gapWidth val="80"/>
        <c:overlap val="25"/>
        <c:axId val="457007152"/>
        <c:axId val="457013272"/>
      </c:barChart>
      <c:catAx>
        <c:axId val="45700715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57013272"/>
        <c:crosses val="autoZero"/>
        <c:auto val="1"/>
        <c:lblAlgn val="ctr"/>
        <c:lblOffset val="100"/>
        <c:noMultiLvlLbl val="0"/>
      </c:catAx>
      <c:valAx>
        <c:axId val="45701327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57007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6</a:t>
            </a:r>
            <a:r>
              <a:rPr lang="lt-LT" baseline="0" dirty="0">
                <a:solidFill>
                  <a:schemeClr val="tx1"/>
                </a:solidFill>
                <a:latin typeface="Times New Roman" panose="02020603050405020304" pitchFamily="18" charset="0"/>
                <a:cs typeface="Times New Roman" panose="02020603050405020304" pitchFamily="18" charset="0"/>
              </a:rPr>
              <a:t> min. bėgimas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 </c:v>
                </c:pt>
                <c:pt idx="2">
                  <c:v>9 metų</c:v>
                </c:pt>
                <c:pt idx="3">
                  <c:v>10 metų</c:v>
                </c:pt>
                <c:pt idx="4">
                  <c:v>11 metų</c:v>
                </c:pt>
              </c:strCache>
            </c:strRef>
          </c:cat>
          <c:val>
            <c:numRef>
              <c:f>Lapas1!$B$2:$B$6</c:f>
              <c:numCache>
                <c:formatCode>General</c:formatCode>
                <c:ptCount val="5"/>
                <c:pt idx="0">
                  <c:v>40.909999999999997</c:v>
                </c:pt>
                <c:pt idx="1">
                  <c:v>46.51</c:v>
                </c:pt>
                <c:pt idx="2">
                  <c:v>62.9</c:v>
                </c:pt>
                <c:pt idx="3">
                  <c:v>74.14</c:v>
                </c:pt>
                <c:pt idx="4">
                  <c:v>37.5</c:v>
                </c:pt>
              </c:numCache>
            </c:numRef>
          </c:val>
          <c:extLst>
            <c:ext xmlns:c16="http://schemas.microsoft.com/office/drawing/2014/chart" uri="{C3380CC4-5D6E-409C-BE32-E72D297353CC}">
              <c16:uniqueId val="{00000000-DB49-42FA-B3E7-9FA5F677158C}"/>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 </c:v>
                </c:pt>
                <c:pt idx="2">
                  <c:v>9 metų</c:v>
                </c:pt>
                <c:pt idx="3">
                  <c:v>10 metų</c:v>
                </c:pt>
                <c:pt idx="4">
                  <c:v>11 metų</c:v>
                </c:pt>
              </c:strCache>
            </c:strRef>
          </c:cat>
          <c:val>
            <c:numRef>
              <c:f>Lapas1!$C$2:$C$6</c:f>
              <c:numCache>
                <c:formatCode>General</c:formatCode>
                <c:ptCount val="5"/>
                <c:pt idx="0">
                  <c:v>54.55</c:v>
                </c:pt>
                <c:pt idx="1">
                  <c:v>32.56</c:v>
                </c:pt>
                <c:pt idx="2">
                  <c:v>35.479999999999997</c:v>
                </c:pt>
                <c:pt idx="3">
                  <c:v>20.69</c:v>
                </c:pt>
                <c:pt idx="4">
                  <c:v>62.5</c:v>
                </c:pt>
              </c:numCache>
            </c:numRef>
          </c:val>
          <c:extLst>
            <c:ext xmlns:c16="http://schemas.microsoft.com/office/drawing/2014/chart" uri="{C3380CC4-5D6E-409C-BE32-E72D297353CC}">
              <c16:uniqueId val="{00000001-DB49-42FA-B3E7-9FA5F677158C}"/>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 </c:v>
                </c:pt>
                <c:pt idx="2">
                  <c:v>9 metų</c:v>
                </c:pt>
                <c:pt idx="3">
                  <c:v>10 metų</c:v>
                </c:pt>
                <c:pt idx="4">
                  <c:v>11 metų</c:v>
                </c:pt>
              </c:strCache>
            </c:strRef>
          </c:cat>
          <c:val>
            <c:numRef>
              <c:f>Lapas1!$D$2:$D$6</c:f>
              <c:numCache>
                <c:formatCode>General</c:formatCode>
                <c:ptCount val="5"/>
                <c:pt idx="0">
                  <c:v>4.55</c:v>
                </c:pt>
                <c:pt idx="1">
                  <c:v>20.93</c:v>
                </c:pt>
                <c:pt idx="2">
                  <c:v>1.61</c:v>
                </c:pt>
                <c:pt idx="3">
                  <c:v>5.17</c:v>
                </c:pt>
                <c:pt idx="4">
                  <c:v>0</c:v>
                </c:pt>
              </c:numCache>
            </c:numRef>
          </c:val>
          <c:extLst>
            <c:ext xmlns:c16="http://schemas.microsoft.com/office/drawing/2014/chart" uri="{C3380CC4-5D6E-409C-BE32-E72D297353CC}">
              <c16:uniqueId val="{00000002-DB49-42FA-B3E7-9FA5F677158C}"/>
            </c:ext>
          </c:extLst>
        </c:ser>
        <c:dLbls>
          <c:dLblPos val="outEnd"/>
          <c:showLegendKey val="0"/>
          <c:showVal val="1"/>
          <c:showCatName val="0"/>
          <c:showSerName val="0"/>
          <c:showPercent val="0"/>
          <c:showBubbleSize val="0"/>
        </c:dLbls>
        <c:gapWidth val="80"/>
        <c:overlap val="25"/>
        <c:axId val="457006072"/>
        <c:axId val="457008592"/>
      </c:barChart>
      <c:catAx>
        <c:axId val="45700607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57008592"/>
        <c:crosses val="autoZero"/>
        <c:auto val="1"/>
        <c:lblAlgn val="ctr"/>
        <c:lblOffset val="100"/>
        <c:noMultiLvlLbl val="0"/>
      </c:catAx>
      <c:valAx>
        <c:axId val="45700859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57006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6</a:t>
            </a:r>
            <a:r>
              <a:rPr lang="lt-LT" baseline="0" dirty="0">
                <a:solidFill>
                  <a:schemeClr val="tx1"/>
                </a:solidFill>
                <a:latin typeface="Times New Roman" panose="02020603050405020304" pitchFamily="18" charset="0"/>
                <a:cs typeface="Times New Roman" panose="02020603050405020304" pitchFamily="18" charset="0"/>
              </a:rPr>
              <a:t> min. bėgimas</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 </c:v>
                </c:pt>
                <c:pt idx="4">
                  <c:v>11 metų</c:v>
                </c:pt>
              </c:strCache>
            </c:strRef>
          </c:cat>
          <c:val>
            <c:numRef>
              <c:f>Lapas1!$B$2:$B$6</c:f>
              <c:numCache>
                <c:formatCode>General</c:formatCode>
                <c:ptCount val="5"/>
                <c:pt idx="0">
                  <c:v>50</c:v>
                </c:pt>
                <c:pt idx="1">
                  <c:v>39.47</c:v>
                </c:pt>
                <c:pt idx="2">
                  <c:v>66.67</c:v>
                </c:pt>
                <c:pt idx="3">
                  <c:v>66.67</c:v>
                </c:pt>
                <c:pt idx="4">
                  <c:v>40</c:v>
                </c:pt>
              </c:numCache>
            </c:numRef>
          </c:val>
          <c:extLst>
            <c:ext xmlns:c16="http://schemas.microsoft.com/office/drawing/2014/chart" uri="{C3380CC4-5D6E-409C-BE32-E72D297353CC}">
              <c16:uniqueId val="{00000000-34A6-473D-BE7E-B0BACC873B35}"/>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 </c:v>
                </c:pt>
                <c:pt idx="4">
                  <c:v>11 metų</c:v>
                </c:pt>
              </c:strCache>
            </c:strRef>
          </c:cat>
          <c:val>
            <c:numRef>
              <c:f>Lapas1!$C$2:$C$6</c:f>
              <c:numCache>
                <c:formatCode>General</c:formatCode>
                <c:ptCount val="5"/>
                <c:pt idx="0">
                  <c:v>16.670000000000002</c:v>
                </c:pt>
                <c:pt idx="1">
                  <c:v>42.11</c:v>
                </c:pt>
                <c:pt idx="2">
                  <c:v>31.91</c:v>
                </c:pt>
                <c:pt idx="3">
                  <c:v>26.39</c:v>
                </c:pt>
                <c:pt idx="4">
                  <c:v>60</c:v>
                </c:pt>
              </c:numCache>
            </c:numRef>
          </c:val>
          <c:extLst>
            <c:ext xmlns:c16="http://schemas.microsoft.com/office/drawing/2014/chart" uri="{C3380CC4-5D6E-409C-BE32-E72D297353CC}">
              <c16:uniqueId val="{00000001-34A6-473D-BE7E-B0BACC873B35}"/>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7 metų</c:v>
                </c:pt>
                <c:pt idx="1">
                  <c:v>8 metų</c:v>
                </c:pt>
                <c:pt idx="2">
                  <c:v>9 metų</c:v>
                </c:pt>
                <c:pt idx="3">
                  <c:v>10 metų </c:v>
                </c:pt>
                <c:pt idx="4">
                  <c:v>11 metų</c:v>
                </c:pt>
              </c:strCache>
            </c:strRef>
          </c:cat>
          <c:val>
            <c:numRef>
              <c:f>Lapas1!$D$2:$D$6</c:f>
              <c:numCache>
                <c:formatCode>General</c:formatCode>
                <c:ptCount val="5"/>
                <c:pt idx="0">
                  <c:v>33.33</c:v>
                </c:pt>
                <c:pt idx="1">
                  <c:v>18.420000000000002</c:v>
                </c:pt>
                <c:pt idx="2">
                  <c:v>2.13</c:v>
                </c:pt>
                <c:pt idx="3">
                  <c:v>6.94</c:v>
                </c:pt>
                <c:pt idx="4">
                  <c:v>0</c:v>
                </c:pt>
              </c:numCache>
            </c:numRef>
          </c:val>
          <c:extLst>
            <c:ext xmlns:c16="http://schemas.microsoft.com/office/drawing/2014/chart" uri="{C3380CC4-5D6E-409C-BE32-E72D297353CC}">
              <c16:uniqueId val="{00000002-34A6-473D-BE7E-B0BACC873B35}"/>
            </c:ext>
          </c:extLst>
        </c:ser>
        <c:dLbls>
          <c:dLblPos val="outEnd"/>
          <c:showLegendKey val="0"/>
          <c:showVal val="1"/>
          <c:showCatName val="0"/>
          <c:showSerName val="0"/>
          <c:showPercent val="0"/>
          <c:showBubbleSize val="0"/>
        </c:dLbls>
        <c:gapWidth val="80"/>
        <c:overlap val="25"/>
        <c:axId val="368988640"/>
        <c:axId val="368989000"/>
      </c:barChart>
      <c:catAx>
        <c:axId val="368988640"/>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368989000"/>
        <c:crosses val="autoZero"/>
        <c:auto val="1"/>
        <c:lblAlgn val="ctr"/>
        <c:lblOffset val="100"/>
        <c:noMultiLvlLbl val="0"/>
      </c:catAx>
      <c:valAx>
        <c:axId val="368989000"/>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36898864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r>
              <a:rPr lang="lt-LT" dirty="0">
                <a:solidFill>
                  <a:schemeClr val="tx1"/>
                </a:solidFill>
                <a:latin typeface="Times New Roman" panose="02020603050405020304" pitchFamily="18" charset="0"/>
                <a:cs typeface="Times New Roman" panose="02020603050405020304" pitchFamily="18" charset="0"/>
              </a:rPr>
              <a:t>Flamingas</a:t>
            </a:r>
            <a:r>
              <a:rPr lang="lt-LT" baseline="0" dirty="0">
                <a:solidFill>
                  <a:schemeClr val="tx1"/>
                </a:solidFill>
                <a:latin typeface="Times New Roman" panose="02020603050405020304" pitchFamily="18" charset="0"/>
                <a:cs typeface="Times New Roman" panose="02020603050405020304" pitchFamily="18" charset="0"/>
              </a:rPr>
              <a:t> (užlipimų ant </a:t>
            </a:r>
            <a:r>
              <a:rPr lang="lt-LT" baseline="0" dirty="0" err="1">
                <a:solidFill>
                  <a:schemeClr val="tx1"/>
                </a:solidFill>
                <a:latin typeface="Times New Roman" panose="02020603050405020304" pitchFamily="18" charset="0"/>
                <a:cs typeface="Times New Roman" panose="02020603050405020304" pitchFamily="18" charset="0"/>
              </a:rPr>
              <a:t>buomelio</a:t>
            </a:r>
            <a:r>
              <a:rPr lang="lt-LT" baseline="0" dirty="0">
                <a:solidFill>
                  <a:schemeClr val="tx1"/>
                </a:solidFill>
                <a:latin typeface="Times New Roman" panose="02020603050405020304" pitchFamily="18" charset="0"/>
                <a:cs typeface="Times New Roman" panose="02020603050405020304" pitchFamily="18" charset="0"/>
              </a:rPr>
              <a:t> sk./1 min.).</a:t>
            </a:r>
            <a:endParaRPr lang="lt-LT" dirty="0">
              <a:solidFill>
                <a:schemeClr val="tx1"/>
              </a:solidFill>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2128" b="0" i="0" u="none" strike="noStrike" kern="1200" cap="none" spc="50" normalizeH="0" baseline="0">
              <a:solidFill>
                <a:schemeClr val="tx1">
                  <a:lumMod val="65000"/>
                  <a:lumOff val="35000"/>
                </a:schemeClr>
              </a:solidFill>
              <a:latin typeface="+mj-lt"/>
              <a:ea typeface="+mj-ea"/>
              <a:cs typeface="+mj-cs"/>
            </a:defRPr>
          </a:pPr>
          <a:endParaRPr lang="lt-LT"/>
        </a:p>
      </c:txPr>
    </c:title>
    <c:autoTitleDeleted val="0"/>
    <c:plotArea>
      <c:layout/>
      <c:barChart>
        <c:barDir val="col"/>
        <c:grouping val="clustered"/>
        <c:varyColors val="0"/>
        <c:ser>
          <c:idx val="0"/>
          <c:order val="0"/>
          <c:tx>
            <c:strRef>
              <c:f>Lapas1!$B$1</c:f>
              <c:strCache>
                <c:ptCount val="1"/>
                <c:pt idx="0">
                  <c:v>Sveikatai palankaus FP zona</c:v>
                </c:pt>
              </c:strCache>
            </c:strRef>
          </c:tx>
          <c:spPr>
            <a:solidFill>
              <a:srgbClr val="00B05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Lapas1!$B$2:$B$6</c:f>
              <c:numCache>
                <c:formatCode>General</c:formatCode>
                <c:ptCount val="5"/>
                <c:pt idx="0">
                  <c:v>55.36</c:v>
                </c:pt>
                <c:pt idx="1">
                  <c:v>42.55</c:v>
                </c:pt>
                <c:pt idx="2">
                  <c:v>59.38</c:v>
                </c:pt>
                <c:pt idx="3">
                  <c:v>59.32</c:v>
                </c:pt>
                <c:pt idx="4">
                  <c:v>50</c:v>
                </c:pt>
              </c:numCache>
            </c:numRef>
          </c:val>
          <c:extLst>
            <c:ext xmlns:c16="http://schemas.microsoft.com/office/drawing/2014/chart" uri="{C3380CC4-5D6E-409C-BE32-E72D297353CC}">
              <c16:uniqueId val="{00000000-A9EA-43A4-AAA8-605B40B009F0}"/>
            </c:ext>
          </c:extLst>
        </c:ser>
        <c:ser>
          <c:idx val="1"/>
          <c:order val="1"/>
          <c:tx>
            <c:strRef>
              <c:f>Lapas1!$C$1</c:f>
              <c:strCache>
                <c:ptCount val="1"/>
                <c:pt idx="0">
                  <c:v>Tobulėjimo zona</c:v>
                </c:pt>
              </c:strCache>
            </c:strRef>
          </c:tx>
          <c:spPr>
            <a:solidFill>
              <a:srgbClr val="FFFF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Lapas1!$C$2:$C$6</c:f>
              <c:numCache>
                <c:formatCode>General</c:formatCode>
                <c:ptCount val="5"/>
                <c:pt idx="0">
                  <c:v>39.9</c:v>
                </c:pt>
                <c:pt idx="1">
                  <c:v>46.81</c:v>
                </c:pt>
                <c:pt idx="2">
                  <c:v>29.69</c:v>
                </c:pt>
                <c:pt idx="3">
                  <c:v>28.81</c:v>
                </c:pt>
                <c:pt idx="4">
                  <c:v>35.340000000000003</c:v>
                </c:pt>
              </c:numCache>
            </c:numRef>
          </c:val>
          <c:extLst>
            <c:ext xmlns:c16="http://schemas.microsoft.com/office/drawing/2014/chart" uri="{C3380CC4-5D6E-409C-BE32-E72D297353CC}">
              <c16:uniqueId val="{00000001-A9EA-43A4-AAA8-605B40B009F0}"/>
            </c:ext>
          </c:extLst>
        </c:ser>
        <c:ser>
          <c:idx val="2"/>
          <c:order val="2"/>
          <c:tx>
            <c:strRef>
              <c:f>Lapas1!$D$1</c:f>
              <c:strCache>
                <c:ptCount val="1"/>
                <c:pt idx="0">
                  <c:v>Sveikatos rizikos zona</c:v>
                </c:pt>
              </c:strCache>
            </c:strRef>
          </c:tx>
          <c:spPr>
            <a:solidFill>
              <a:srgbClr val="FF0000">
                <a:alpha val="70000"/>
              </a:srgb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Lapas1!$A$2:$A$6</c:f>
              <c:strCache>
                <c:ptCount val="5"/>
                <c:pt idx="0">
                  <c:v>11 metų</c:v>
                </c:pt>
                <c:pt idx="1">
                  <c:v>12 metų</c:v>
                </c:pt>
                <c:pt idx="2">
                  <c:v>13 metų</c:v>
                </c:pt>
                <c:pt idx="3">
                  <c:v>14 metų</c:v>
                </c:pt>
                <c:pt idx="4">
                  <c:v>15 metų</c:v>
                </c:pt>
              </c:strCache>
            </c:strRef>
          </c:cat>
          <c:val>
            <c:numRef>
              <c:f>Lapas1!$D$2:$D$6</c:f>
              <c:numCache>
                <c:formatCode>General</c:formatCode>
                <c:ptCount val="5"/>
                <c:pt idx="0">
                  <c:v>5.36</c:v>
                </c:pt>
                <c:pt idx="1">
                  <c:v>10.64</c:v>
                </c:pt>
                <c:pt idx="2">
                  <c:v>10.94</c:v>
                </c:pt>
                <c:pt idx="3">
                  <c:v>11.86</c:v>
                </c:pt>
                <c:pt idx="4">
                  <c:v>9.91</c:v>
                </c:pt>
              </c:numCache>
            </c:numRef>
          </c:val>
          <c:extLst>
            <c:ext xmlns:c16="http://schemas.microsoft.com/office/drawing/2014/chart" uri="{C3380CC4-5D6E-409C-BE32-E72D297353CC}">
              <c16:uniqueId val="{00000002-A9EA-43A4-AAA8-605B40B009F0}"/>
            </c:ext>
          </c:extLst>
        </c:ser>
        <c:dLbls>
          <c:dLblPos val="outEnd"/>
          <c:showLegendKey val="0"/>
          <c:showVal val="1"/>
          <c:showCatName val="0"/>
          <c:showSerName val="0"/>
          <c:showPercent val="0"/>
          <c:showBubbleSize val="0"/>
        </c:dLbls>
        <c:gapWidth val="80"/>
        <c:overlap val="25"/>
        <c:axId val="452040632"/>
        <c:axId val="452042072"/>
      </c:barChart>
      <c:catAx>
        <c:axId val="452040632"/>
        <c:scaling>
          <c:orientation val="minMax"/>
        </c:scaling>
        <c:delete val="0"/>
        <c:axPos val="b"/>
        <c:numFmt formatCode="General" sourceLinked="1"/>
        <c:majorTickMark val="none"/>
        <c:minorTickMark val="none"/>
        <c:tickLblPos val="nextTo"/>
        <c:spPr>
          <a:noFill/>
          <a:ln w="1587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cap="none" spc="20" normalizeH="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452042072"/>
        <c:crosses val="autoZero"/>
        <c:auto val="1"/>
        <c:lblAlgn val="ctr"/>
        <c:lblOffset val="100"/>
        <c:noMultiLvlLbl val="0"/>
      </c:catAx>
      <c:valAx>
        <c:axId val="452042072"/>
        <c:scaling>
          <c:orientation val="minMax"/>
        </c:scaling>
        <c:delete val="0"/>
        <c:axPos val="l"/>
        <c:majorGridlines>
          <c:spPr>
            <a:ln w="9525" cap="flat" cmpd="sng" algn="ctr">
              <a:solidFill>
                <a:schemeClr val="tx1">
                  <a:lumMod val="5000"/>
                  <a:lumOff val="9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spc="20" baseline="0">
                <a:solidFill>
                  <a:schemeClr val="tx1">
                    <a:lumMod val="65000"/>
                    <a:lumOff val="35000"/>
                  </a:schemeClr>
                </a:solidFill>
                <a:latin typeface="+mn-lt"/>
                <a:ea typeface="+mn-ea"/>
                <a:cs typeface="+mn-cs"/>
              </a:defRPr>
            </a:pPr>
            <a:endParaRPr lang="lt-LT"/>
          </a:p>
        </c:txPr>
        <c:crossAx val="45204063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0.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1.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2.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3.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4.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5.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6.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7.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8.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19.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20.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7.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8.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charts/style9.xml><?xml version="1.0" encoding="utf-8"?>
<cs:chartStyle xmlns:cs="http://schemas.microsoft.com/office/drawing/2012/chartStyle" xmlns:a="http://schemas.openxmlformats.org/drawingml/2006/main" id="21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15875" cap="flat" cmpd="sng" algn="ctr">
        <a:solidFill>
          <a:schemeClr val="tx1">
            <a:lumMod val="25000"/>
            <a:lumOff val="75000"/>
          </a:schemeClr>
        </a:solidFill>
        <a:round/>
      </a:ln>
    </cs:spPr>
    <cs:defRPr sz="1197" kern="1200" cap="none" spc="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70000"/>
        </a:schemeClr>
      </a:solidFill>
    </cs:spPr>
  </cs:dataPoint>
  <cs:dataPoint3D>
    <cs:lnRef idx="0"/>
    <cs:fillRef idx="0">
      <cs:styleClr val="auto"/>
    </cs:fillRef>
    <cs:effectRef idx="0"/>
    <cs:fontRef idx="minor">
      <a:schemeClr val="dk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alpha val="70000"/>
          </a:schemeClr>
        </a:solidFill>
        <a:round/>
      </a:ln>
    </cs:spPr>
  </cs:dataPointLine>
  <cs:dataPointMarker>
    <cs:lnRef idx="0"/>
    <cs:fillRef idx="0">
      <cs:styleClr val="auto"/>
    </cs:fillRef>
    <cs:effectRef idx="0"/>
    <cs:fontRef idx="minor">
      <a:schemeClr val="dk1"/>
    </cs:fontRef>
    <cs:spPr>
      <a:solidFill>
        <a:schemeClr val="phClr">
          <a:alpha val="70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round/>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5000"/>
            <a:lumOff val="9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35000"/>
            <a:lumOff val="65000"/>
          </a:schemeClr>
        </a:solidFill>
        <a:round/>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baseline="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128" b="0" i="0" kern="1200" cap="none" spc="50" normalizeH="0" baseline="0"/>
  </cs:title>
  <cs:trendline>
    <cs:lnRef idx="0">
      <cs:styleClr val="auto"/>
    </cs:lnRef>
    <cs:fillRef idx="0"/>
    <cs:effectRef idx="0"/>
    <cs:fontRef idx="minor">
      <a:schemeClr val="dk1"/>
    </cs:fontRef>
    <cs:spPr>
      <a:ln w="1587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spc="20" baseline="0"/>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lt-LT"/>
              <a:t>Spustelėję redaguokite stilių</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lt-LT"/>
              <a:t>Spustelėkite norėdami redaguoti šablono paantraštės stilių</a:t>
            </a:r>
            <a:endParaRPr lang="en-US" dirty="0"/>
          </a:p>
        </p:txBody>
      </p:sp>
      <p:sp>
        <p:nvSpPr>
          <p:cNvPr id="4" name="Date Placeholder 3"/>
          <p:cNvSpPr>
            <a:spLocks noGrp="1"/>
          </p:cNvSpPr>
          <p:nvPr>
            <p:ph type="dt" sz="half" idx="10"/>
          </p:nvPr>
        </p:nvSpPr>
        <p:spPr/>
        <p:txBody>
          <a:bodyPr/>
          <a:lstStyle/>
          <a:p>
            <a:fld id="{076AFBDA-683C-4FE7-8B4D-65D0D38BE3D3}" type="datetimeFigureOut">
              <a:rPr lang="lt-LT" smtClean="0"/>
              <a:t>2026-06-18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76347007-8488-4742-A228-E0D5C37C6041}"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964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076AFBDA-683C-4FE7-8B4D-65D0D38BE3D3}" type="datetimeFigureOut">
              <a:rPr lang="lt-LT" smtClean="0"/>
              <a:t>2026-06-18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123649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us pavadinimas ir tekstas">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lt-LT"/>
              <a:t>Spustelėję redaguokite stilių</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076AFBDA-683C-4FE7-8B4D-65D0D38BE3D3}" type="datetimeFigureOut">
              <a:rPr lang="lt-LT" smtClean="0"/>
              <a:t>2026-06-18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111535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Content Placeholder 2"/>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10"/>
          </p:nvPr>
        </p:nvSpPr>
        <p:spPr/>
        <p:txBody>
          <a:bodyPr/>
          <a:lstStyle/>
          <a:p>
            <a:fld id="{076AFBDA-683C-4FE7-8B4D-65D0D38BE3D3}" type="datetimeFigureOut">
              <a:rPr lang="lt-LT" smtClean="0"/>
              <a:t>2026-06-18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728708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lt-LT"/>
              <a:t>Spustelėję redaguokite stilių</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t-LT"/>
              <a:t>Spustelėkite, kad galėtumėte redaguoti šablono teksto stilius</a:t>
            </a:r>
          </a:p>
        </p:txBody>
      </p:sp>
      <p:sp>
        <p:nvSpPr>
          <p:cNvPr id="4" name="Date Placeholder 3"/>
          <p:cNvSpPr>
            <a:spLocks noGrp="1"/>
          </p:cNvSpPr>
          <p:nvPr>
            <p:ph type="dt" sz="half" idx="10"/>
          </p:nvPr>
        </p:nvSpPr>
        <p:spPr/>
        <p:txBody>
          <a:bodyPr/>
          <a:lstStyle/>
          <a:p>
            <a:fld id="{076AFBDA-683C-4FE7-8B4D-65D0D38BE3D3}" type="datetimeFigureOut">
              <a:rPr lang="lt-LT" smtClean="0"/>
              <a:t>2026-06-18</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76347007-8488-4742-A228-E0D5C37C6041}" type="slidenum">
              <a:rPr lang="lt-LT" smtClean="0"/>
              <a:t>‹#›</a:t>
            </a:fld>
            <a:endParaRPr lang="lt-L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0033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Date Placeholder 4"/>
          <p:cNvSpPr>
            <a:spLocks noGrp="1"/>
          </p:cNvSpPr>
          <p:nvPr>
            <p:ph type="dt" sz="half" idx="10"/>
          </p:nvPr>
        </p:nvSpPr>
        <p:spPr/>
        <p:txBody>
          <a:bodyPr/>
          <a:lstStyle/>
          <a:p>
            <a:fld id="{076AFBDA-683C-4FE7-8B4D-65D0D38BE3D3}" type="datetimeFigureOut">
              <a:rPr lang="lt-LT" smtClean="0"/>
              <a:t>2026-06-18</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3590782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lt-LT"/>
              <a:t>Spustelėję redaguokite stilių</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Content Placeholder 3"/>
          <p:cNvSpPr>
            <a:spLocks noGrp="1"/>
          </p:cNvSpPr>
          <p:nvPr>
            <p:ph sz="half" idx="2"/>
          </p:nvPr>
        </p:nvSpPr>
        <p:spPr>
          <a:xfrm>
            <a:off x="1097280" y="2582335"/>
            <a:ext cx="4937760" cy="32867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Content Placeholder 5"/>
          <p:cNvSpPr>
            <a:spLocks noGrp="1"/>
          </p:cNvSpPr>
          <p:nvPr>
            <p:ph sz="quarter" idx="4"/>
          </p:nvPr>
        </p:nvSpPr>
        <p:spPr>
          <a:xfrm>
            <a:off x="6217920" y="2582334"/>
            <a:ext cx="4937760" cy="328676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7" name="Date Placeholder 6"/>
          <p:cNvSpPr>
            <a:spLocks noGrp="1"/>
          </p:cNvSpPr>
          <p:nvPr>
            <p:ph type="dt" sz="half" idx="10"/>
          </p:nvPr>
        </p:nvSpPr>
        <p:spPr/>
        <p:txBody>
          <a:bodyPr/>
          <a:lstStyle/>
          <a:p>
            <a:fld id="{076AFBDA-683C-4FE7-8B4D-65D0D38BE3D3}" type="datetimeFigureOut">
              <a:rPr lang="lt-LT" smtClean="0"/>
              <a:t>2026-06-18</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1417620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t-LT"/>
              <a:t>Spustelėję redaguokite stilių</a:t>
            </a:r>
            <a:endParaRPr lang="en-US" dirty="0"/>
          </a:p>
        </p:txBody>
      </p:sp>
      <p:sp>
        <p:nvSpPr>
          <p:cNvPr id="3" name="Date Placeholder 2"/>
          <p:cNvSpPr>
            <a:spLocks noGrp="1"/>
          </p:cNvSpPr>
          <p:nvPr>
            <p:ph type="dt" sz="half" idx="10"/>
          </p:nvPr>
        </p:nvSpPr>
        <p:spPr/>
        <p:txBody>
          <a:bodyPr/>
          <a:lstStyle/>
          <a:p>
            <a:fld id="{076AFBDA-683C-4FE7-8B4D-65D0D38BE3D3}" type="datetimeFigureOut">
              <a:rPr lang="lt-LT" smtClean="0"/>
              <a:t>2026-06-18</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21575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6AFBDA-683C-4FE7-8B4D-65D0D38BE3D3}" type="datetimeFigureOut">
              <a:rPr lang="lt-LT" smtClean="0"/>
              <a:t>2026-06-18</a:t>
            </a:fld>
            <a:endParaRPr lang="lt-L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lt-LT"/>
          </a:p>
        </p:txBody>
      </p:sp>
      <p:sp>
        <p:nvSpPr>
          <p:cNvPr id="9" name="Slide Number Placeholder 8"/>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4051101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Turinys ir antraštė">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lt-LT"/>
              <a:t>Spustelėję redaguokite stilių</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76AFBDA-683C-4FE7-8B4D-65D0D38BE3D3}" type="datetimeFigureOut">
              <a:rPr lang="lt-LT" smtClean="0"/>
              <a:t>2026-06-18</a:t>
            </a:fld>
            <a:endParaRPr lang="lt-L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lt-L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6347007-8488-4742-A228-E0D5C37C6041}" type="slidenum">
              <a:rPr lang="lt-LT" smtClean="0"/>
              <a:t>‹#›</a:t>
            </a:fld>
            <a:endParaRPr lang="lt-LT"/>
          </a:p>
        </p:txBody>
      </p:sp>
    </p:spTree>
    <p:extLst>
      <p:ext uri="{BB962C8B-B14F-4D97-AF65-F5344CB8AC3E}">
        <p14:creationId xmlns:p14="http://schemas.microsoft.com/office/powerpoint/2010/main" val="4024142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lt-LT"/>
              <a:t>Spustelėję redaguokite stilių</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lt-LT"/>
              <a:t>Spustelėkite piktogramą norėdami įtraukti paveikslėlį</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t-LT"/>
              <a:t>Spustelėkite, kad galėtumėte redaguoti šablono teksto stilius</a:t>
            </a:r>
          </a:p>
        </p:txBody>
      </p:sp>
      <p:sp>
        <p:nvSpPr>
          <p:cNvPr id="5" name="Date Placeholder 4"/>
          <p:cNvSpPr>
            <a:spLocks noGrp="1"/>
          </p:cNvSpPr>
          <p:nvPr>
            <p:ph type="dt" sz="half" idx="10"/>
          </p:nvPr>
        </p:nvSpPr>
        <p:spPr/>
        <p:txBody>
          <a:bodyPr/>
          <a:lstStyle/>
          <a:p>
            <a:fld id="{076AFBDA-683C-4FE7-8B4D-65D0D38BE3D3}" type="datetimeFigureOut">
              <a:rPr lang="lt-LT" smtClean="0"/>
              <a:t>2026-06-18</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76347007-8488-4742-A228-E0D5C37C6041}" type="slidenum">
              <a:rPr lang="lt-LT" smtClean="0"/>
              <a:t>‹#›</a:t>
            </a:fld>
            <a:endParaRPr lang="lt-LT"/>
          </a:p>
        </p:txBody>
      </p:sp>
    </p:spTree>
    <p:extLst>
      <p:ext uri="{BB962C8B-B14F-4D97-AF65-F5344CB8AC3E}">
        <p14:creationId xmlns:p14="http://schemas.microsoft.com/office/powerpoint/2010/main" val="260873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lt-LT"/>
              <a:t>Spustelėję redaguokite stilių</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76AFBDA-683C-4FE7-8B4D-65D0D38BE3D3}" type="datetimeFigureOut">
              <a:rPr lang="lt-LT" smtClean="0"/>
              <a:t>2026-06-18</a:t>
            </a:fld>
            <a:endParaRPr lang="lt-L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lt-L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6347007-8488-4742-A228-E0D5C37C6041}" type="slidenum">
              <a:rPr lang="lt-LT" smtClean="0"/>
              <a:t>‹#›</a:t>
            </a:fld>
            <a:endParaRPr lang="lt-L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6722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0D9CE94-C9EE-0EA3-9E3A-4639A8436A7E}"/>
              </a:ext>
            </a:extLst>
          </p:cNvPr>
          <p:cNvSpPr>
            <a:spLocks noGrp="1"/>
          </p:cNvSpPr>
          <p:nvPr>
            <p:ph type="ctrTitle"/>
          </p:nvPr>
        </p:nvSpPr>
        <p:spPr>
          <a:xfrm>
            <a:off x="1586143" y="2235200"/>
            <a:ext cx="9144000" cy="2387600"/>
          </a:xfrm>
        </p:spPr>
        <p:txBody>
          <a:bodyPr>
            <a:normAutofit fontScale="90000"/>
          </a:bodyPr>
          <a:lstStyle/>
          <a:p>
            <a:pPr algn="ctr"/>
            <a:r>
              <a:rPr kumimoji="0" lang="lt-LT" sz="44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Gedminų progimnazijos fizinio pajėgumo testavimo duomenų analizė 2026 </a:t>
            </a:r>
            <a:r>
              <a:rPr kumimoji="0" lang="lt-LT" sz="4400" b="1" i="0" u="none" strike="noStrike" kern="1200" cap="all" spc="0" normalizeH="0" baseline="0" noProof="0" dirty="0" err="1">
                <a:ln>
                  <a:noFill/>
                </a:ln>
                <a:solidFill>
                  <a:prstClr val="black"/>
                </a:solidFill>
                <a:effectLst/>
                <a:uLnTx/>
                <a:uFillTx/>
                <a:latin typeface="Times New Roman" panose="02020603050405020304" pitchFamily="18" charset="0"/>
                <a:ea typeface="+mj-ea"/>
                <a:cs typeface="Times New Roman" panose="02020603050405020304" pitchFamily="18" charset="0"/>
              </a:rPr>
              <a:t>m.m</a:t>
            </a:r>
            <a:r>
              <a:rPr kumimoji="0" lang="lt-LT" sz="44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br>
              <a:rPr kumimoji="0" lang="en-GB" sz="4400" b="1" i="0" u="none" strike="noStrike" kern="1200" cap="all" spc="0" normalizeH="0" baseline="0" noProof="0" dirty="0">
                <a:ln>
                  <a:noFill/>
                </a:ln>
                <a:solidFill>
                  <a:srgbClr val="232461"/>
                </a:solidFill>
                <a:effectLst/>
                <a:uLnTx/>
                <a:uFillTx/>
                <a:latin typeface="Times New Roman" panose="02020603050405020304" pitchFamily="18" charset="0"/>
                <a:ea typeface="+mj-ea"/>
                <a:cs typeface="Times New Roman" panose="02020603050405020304" pitchFamily="18" charset="0"/>
              </a:rPr>
            </a:br>
            <a:endParaRPr lang="lt-LT" b="1" dirty="0"/>
          </a:p>
        </p:txBody>
      </p:sp>
      <p:sp>
        <p:nvSpPr>
          <p:cNvPr id="3" name="Antrinis pavadinimas 2">
            <a:extLst>
              <a:ext uri="{FF2B5EF4-FFF2-40B4-BE49-F238E27FC236}">
                <a16:creationId xmlns:a16="http://schemas.microsoft.com/office/drawing/2014/main" id="{D5A01464-C457-2270-152E-5B8237987551}"/>
              </a:ext>
            </a:extLst>
          </p:cNvPr>
          <p:cNvSpPr>
            <a:spLocks noGrp="1"/>
          </p:cNvSpPr>
          <p:nvPr>
            <p:ph type="subTitle" idx="1"/>
          </p:nvPr>
        </p:nvSpPr>
        <p:spPr>
          <a:xfrm>
            <a:off x="1417468" y="4844912"/>
            <a:ext cx="9144000" cy="1655762"/>
          </a:xfrm>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Visuomenės sveikatos specialistė Dovilė </a:t>
            </a:r>
            <a:r>
              <a:rPr kumimoji="0" lang="lt-LT" sz="24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Žymančė</a:t>
            </a:r>
            <a:endParaRPr kumimoji="0" lang="lt-L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endParaRPr lang="lt-LT" dirty="0"/>
          </a:p>
        </p:txBody>
      </p:sp>
      <p:pic>
        <p:nvPicPr>
          <p:cNvPr id="4" name="Paveikslėlis 3">
            <a:extLst>
              <a:ext uri="{FF2B5EF4-FFF2-40B4-BE49-F238E27FC236}">
                <a16:creationId xmlns:a16="http://schemas.microsoft.com/office/drawing/2014/main" id="{925A4344-4260-EADD-E1DD-938877103B8D}"/>
              </a:ext>
            </a:extLst>
          </p:cNvPr>
          <p:cNvPicPr>
            <a:picLocks noChangeAspect="1"/>
          </p:cNvPicPr>
          <p:nvPr/>
        </p:nvPicPr>
        <p:blipFill>
          <a:blip r:embed="rId2"/>
          <a:stretch>
            <a:fillRect/>
          </a:stretch>
        </p:blipFill>
        <p:spPr>
          <a:xfrm>
            <a:off x="4096338" y="244084"/>
            <a:ext cx="3999323" cy="902286"/>
          </a:xfrm>
          <a:prstGeom prst="rect">
            <a:avLst/>
          </a:prstGeom>
        </p:spPr>
      </p:pic>
    </p:spTree>
    <p:extLst>
      <p:ext uri="{BB962C8B-B14F-4D97-AF65-F5344CB8AC3E}">
        <p14:creationId xmlns:p14="http://schemas.microsoft.com/office/powerpoint/2010/main" val="3748232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4A6A321-DF8E-02D7-A988-1C1DBB4813A6}"/>
              </a:ext>
            </a:extLst>
          </p:cNvPr>
          <p:cNvSpPr>
            <a:spLocks noGrp="1"/>
          </p:cNvSpPr>
          <p:nvPr>
            <p:ph type="title"/>
          </p:nvPr>
        </p:nvSpPr>
        <p:spPr>
          <a:xfrm>
            <a:off x="1066800" y="641710"/>
            <a:ext cx="10058400" cy="1450757"/>
          </a:xfrm>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10x5 bėgimas šaudykle (s) testų rezultatų pasiskirstymas pagal zonas proc.</a:t>
            </a:r>
            <a:br>
              <a:rPr kumimoji="0" lang="lt-LT" sz="2800" b="1"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C87CDBD2-91F9-2549-D9C7-EEB1186D27F0}"/>
              </a:ext>
            </a:extLst>
          </p:cNvPr>
          <p:cNvGraphicFramePr>
            <a:graphicFrameLocks noGrp="1"/>
          </p:cNvGraphicFramePr>
          <p:nvPr>
            <p:ph idx="1"/>
            <p:extLst>
              <p:ext uri="{D42A27DB-BD31-4B8C-83A1-F6EECF244321}">
                <p14:modId xmlns:p14="http://schemas.microsoft.com/office/powerpoint/2010/main" val="350666027"/>
              </p:ext>
            </p:extLst>
          </p:nvPr>
        </p:nvGraphicFramePr>
        <p:xfrm>
          <a:off x="1066800" y="170422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63203EC-452B-D242-7E7E-BFA35EF1DDB1}"/>
              </a:ext>
            </a:extLst>
          </p:cNvPr>
          <p:cNvSpPr txBox="1"/>
          <p:nvPr/>
        </p:nvSpPr>
        <p:spPr>
          <a:xfrm>
            <a:off x="402454" y="5655923"/>
            <a:ext cx="11292396"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7 metų, kurios pateko į tobulėjimo zoną – 7-8 metų ir kurios pateko į sveikatos rizikos zoną – 11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2507014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B9E911F-D6F9-B647-8AA1-5BBFED762B92}"/>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6 min. bėgimas (m) testų rezultatų pasiskirstymas pagal zonas proc.</a:t>
            </a:r>
            <a:endParaRPr lang="lt-LT" dirty="0">
              <a:solidFill>
                <a:schemeClr val="tx1"/>
              </a:solidFill>
            </a:endParaRPr>
          </a:p>
        </p:txBody>
      </p:sp>
      <p:sp>
        <p:nvSpPr>
          <p:cNvPr id="7" name="TextBox 6">
            <a:extLst>
              <a:ext uri="{FF2B5EF4-FFF2-40B4-BE49-F238E27FC236}">
                <a16:creationId xmlns:a16="http://schemas.microsoft.com/office/drawing/2014/main" id="{F7EBBF2B-5ACE-89C0-EB8F-B572487DD8F6}"/>
              </a:ext>
            </a:extLst>
          </p:cNvPr>
          <p:cNvSpPr txBox="1"/>
          <p:nvPr/>
        </p:nvSpPr>
        <p:spPr>
          <a:xfrm>
            <a:off x="409260" y="5637321"/>
            <a:ext cx="11434439"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10 metų, kurie pateko į tobulėjimo zoną – 11 metų ir kurie pateko į sveikatos rizikos zoną – 8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9" name="Turinio vietos rezervavimo ženklas 8">
            <a:extLst>
              <a:ext uri="{FF2B5EF4-FFF2-40B4-BE49-F238E27FC236}">
                <a16:creationId xmlns:a16="http://schemas.microsoft.com/office/drawing/2014/main" id="{F4910F00-A550-D188-AFB4-8613291E3CC1}"/>
              </a:ext>
            </a:extLst>
          </p:cNvPr>
          <p:cNvGraphicFramePr>
            <a:graphicFrameLocks noGrp="1"/>
          </p:cNvGraphicFramePr>
          <p:nvPr>
            <p:ph idx="1"/>
            <p:extLst>
              <p:ext uri="{D42A27DB-BD31-4B8C-83A1-F6EECF244321}">
                <p14:modId xmlns:p14="http://schemas.microsoft.com/office/powerpoint/2010/main" val="3214131976"/>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3631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86F5D97-E4A3-B198-1555-3EC56A5BA8E7}"/>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6 min. bėgimas (m) testų rezultatų pasiskirstymas pagal zonas proc. </a:t>
            </a:r>
            <a:endParaRPr lang="lt-LT" dirty="0">
              <a:solidFill>
                <a:schemeClr val="tx1"/>
              </a:solidFill>
            </a:endParaRPr>
          </a:p>
        </p:txBody>
      </p:sp>
      <p:graphicFrame>
        <p:nvGraphicFramePr>
          <p:cNvPr id="6" name="Turinio vietos rezervavimo ženklas 5">
            <a:extLst>
              <a:ext uri="{FF2B5EF4-FFF2-40B4-BE49-F238E27FC236}">
                <a16:creationId xmlns:a16="http://schemas.microsoft.com/office/drawing/2014/main" id="{8B889B2E-EFCE-6946-505D-15B2E697A3A9}"/>
              </a:ext>
            </a:extLst>
          </p:cNvPr>
          <p:cNvGraphicFramePr>
            <a:graphicFrameLocks noGrp="1"/>
          </p:cNvGraphicFramePr>
          <p:nvPr>
            <p:ph idx="1"/>
            <p:extLst>
              <p:ext uri="{D42A27DB-BD31-4B8C-83A1-F6EECF244321}">
                <p14:modId xmlns:p14="http://schemas.microsoft.com/office/powerpoint/2010/main" val="988126993"/>
              </p:ext>
            </p:extLst>
          </p:nvPr>
        </p:nvGraphicFramePr>
        <p:xfrm>
          <a:off x="1167985"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902C404B-6CF4-150E-DF51-D6E00D2DD373}"/>
              </a:ext>
            </a:extLst>
          </p:cNvPr>
          <p:cNvSpPr txBox="1"/>
          <p:nvPr/>
        </p:nvSpPr>
        <p:spPr>
          <a:xfrm>
            <a:off x="559293" y="5663953"/>
            <a:ext cx="10990556"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9-10 metų, kurios pateko į tobulėjimo zoną – 11 metų ir kurios pateko į sveikatos rizikos zoną – 7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241058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167AEDA-051D-6B71-74ED-D454E76006CE}"/>
              </a:ext>
            </a:extLst>
          </p:cNvPr>
          <p:cNvSpPr>
            <a:spLocks noGrp="1"/>
          </p:cNvSpPr>
          <p:nvPr>
            <p:ph type="title"/>
          </p:nvPr>
        </p:nvSpPr>
        <p:spPr/>
        <p:txBody>
          <a:bodyPr/>
          <a:lstStyle/>
          <a:p>
            <a:r>
              <a:rPr kumimoji="0" lang="lt-LT" sz="32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Sveikatos rizikos zona pradinis ugdymas</a:t>
            </a:r>
            <a:endParaRPr lang="lt-LT" dirty="0">
              <a:solidFill>
                <a:schemeClr val="tx1"/>
              </a:solidFill>
            </a:endParaRPr>
          </a:p>
        </p:txBody>
      </p:sp>
      <p:sp>
        <p:nvSpPr>
          <p:cNvPr id="4" name="Turinio vietos rezervavimo ženklas 3">
            <a:extLst>
              <a:ext uri="{FF2B5EF4-FFF2-40B4-BE49-F238E27FC236}">
                <a16:creationId xmlns:a16="http://schemas.microsoft.com/office/drawing/2014/main" id="{A694AC98-7ADC-8529-C880-429E646F3F3B}"/>
              </a:ext>
            </a:extLst>
          </p:cNvPr>
          <p:cNvSpPr>
            <a:spLocks noGrp="1"/>
          </p:cNvSpPr>
          <p:nvPr>
            <p:ph sz="half" idx="1"/>
          </p:nvPr>
        </p:nvSpPr>
        <p:spPr>
          <a:xfrm>
            <a:off x="1097280" y="1845734"/>
            <a:ext cx="4673205" cy="4023359"/>
          </a:xfrm>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Berniukai</a:t>
            </a:r>
          </a:p>
          <a:p>
            <a:pPr marL="0" marR="0" lvl="0" indent="0" algn="just"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Iš viso fizinio pajėgumo testavime  dalyvavo </a:t>
            </a:r>
            <a:r>
              <a:rPr kumimoji="0" lang="lt-LT"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193</a:t>
            </a: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pradinių klasių berniukai. Net </a:t>
            </a:r>
            <a:r>
              <a:rPr kumimoji="0" lang="lt-LT"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69</a:t>
            </a: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berniukai žemiau normos atliko nors  vieną testą ir pateko į sveikatos rizikos zoną.</a:t>
            </a:r>
          </a:p>
          <a:p>
            <a:endParaRPr lang="lt-LT" dirty="0"/>
          </a:p>
        </p:txBody>
      </p:sp>
      <p:sp>
        <p:nvSpPr>
          <p:cNvPr id="5" name="Turinio vietos rezervavimo ženklas 4">
            <a:extLst>
              <a:ext uri="{FF2B5EF4-FFF2-40B4-BE49-F238E27FC236}">
                <a16:creationId xmlns:a16="http://schemas.microsoft.com/office/drawing/2014/main" id="{B3A7000E-E1A4-311F-75C2-CD7DAEAE98B9}"/>
              </a:ext>
            </a:extLst>
          </p:cNvPr>
          <p:cNvSpPr>
            <a:spLocks noGrp="1"/>
          </p:cNvSpPr>
          <p:nvPr>
            <p:ph sz="half" idx="2"/>
          </p:nvPr>
        </p:nvSpPr>
        <p:spPr>
          <a:xfrm>
            <a:off x="6312022" y="1845735"/>
            <a:ext cx="4843657" cy="4023360"/>
          </a:xfrm>
        </p:spPr>
        <p:txBody>
          <a:bodyPr/>
          <a:lstStyle/>
          <a:p>
            <a:pPr marL="0" marR="0" lvl="0" indent="0" algn="ctr"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Mergaitės</a:t>
            </a:r>
          </a:p>
          <a:p>
            <a:pPr marL="0" marR="0" lvl="0" indent="0" algn="just"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Iš viso fizinio pajėgumo testavime dalyvavo </a:t>
            </a:r>
            <a:r>
              <a:rPr kumimoji="0" lang="lt-LT"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168</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pradinių klasių mergaičių. Net </a:t>
            </a:r>
            <a:r>
              <a:rPr lang="lt-LT" b="1" dirty="0">
                <a:solidFill>
                  <a:srgbClr val="000000"/>
                </a:solidFill>
                <a:latin typeface="Times New Roman" panose="02020603050405020304" pitchFamily="18" charset="0"/>
                <a:cs typeface="Times New Roman" panose="02020603050405020304" pitchFamily="18" charset="0"/>
              </a:rPr>
              <a:t>62</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mergaičių žemiau normos atliko nors vieną testą ir pateko į sveikatos rizikos zoną.</a:t>
            </a:r>
          </a:p>
          <a:p>
            <a:endParaRPr lang="lt-LT" dirty="0"/>
          </a:p>
        </p:txBody>
      </p:sp>
    </p:spTree>
    <p:extLst>
      <p:ext uri="{BB962C8B-B14F-4D97-AF65-F5344CB8AC3E}">
        <p14:creationId xmlns:p14="http://schemas.microsoft.com/office/powerpoint/2010/main" val="3041538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6BA1F6A-0E62-340A-6523-4534C4B2094F}"/>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Sveikatos rizikos zona pradinių klasių mokinių tarpe</a:t>
            </a:r>
            <a:endParaRPr lang="lt-LT" dirty="0">
              <a:solidFill>
                <a:schemeClr val="tx1"/>
              </a:solidFill>
            </a:endParaRPr>
          </a:p>
        </p:txBody>
      </p:sp>
      <p:sp>
        <p:nvSpPr>
          <p:cNvPr id="5" name="Turinio vietos rezervavimo ženklas 4">
            <a:extLst>
              <a:ext uri="{FF2B5EF4-FFF2-40B4-BE49-F238E27FC236}">
                <a16:creationId xmlns:a16="http://schemas.microsoft.com/office/drawing/2014/main" id="{AC0358C4-00AD-3555-4E7C-CF9F71818C1A}"/>
              </a:ext>
            </a:extLst>
          </p:cNvPr>
          <p:cNvSpPr>
            <a:spLocks noGrp="1"/>
          </p:cNvSpPr>
          <p:nvPr>
            <p:ph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Berniukų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kurie atliko testus ir pateko į sveikatos rizikos zoną</a:t>
            </a:r>
            <a:endParaRPr kumimoji="0" lang="lt-LT"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endParaRPr lang="lt-LT" dirty="0"/>
          </a:p>
        </p:txBody>
      </p:sp>
      <p:graphicFrame>
        <p:nvGraphicFramePr>
          <p:cNvPr id="6" name="Lentelė 5">
            <a:extLst>
              <a:ext uri="{FF2B5EF4-FFF2-40B4-BE49-F238E27FC236}">
                <a16:creationId xmlns:a16="http://schemas.microsoft.com/office/drawing/2014/main" id="{6ACB9E54-1A32-1ECE-FE05-7C8809891906}"/>
              </a:ext>
            </a:extLst>
          </p:cNvPr>
          <p:cNvGraphicFramePr>
            <a:graphicFrameLocks noGrp="1"/>
          </p:cNvGraphicFramePr>
          <p:nvPr>
            <p:extLst>
              <p:ext uri="{D42A27DB-BD31-4B8C-83A1-F6EECF244321}">
                <p14:modId xmlns:p14="http://schemas.microsoft.com/office/powerpoint/2010/main" val="2824268496"/>
              </p:ext>
            </p:extLst>
          </p:nvPr>
        </p:nvGraphicFramePr>
        <p:xfrm>
          <a:off x="1997476" y="2551346"/>
          <a:ext cx="8623081" cy="3095752"/>
        </p:xfrm>
        <a:graphic>
          <a:graphicData uri="http://schemas.openxmlformats.org/drawingml/2006/table">
            <a:tbl>
              <a:tblPr firstRow="1" bandRow="1">
                <a:tableStyleId>{5C22544A-7EE6-4342-B048-85BDC9FD1C3A}</a:tableStyleId>
              </a:tblPr>
              <a:tblGrid>
                <a:gridCol w="2215271">
                  <a:extLst>
                    <a:ext uri="{9D8B030D-6E8A-4147-A177-3AD203B41FA5}">
                      <a16:colId xmlns:a16="http://schemas.microsoft.com/office/drawing/2014/main" val="562338305"/>
                    </a:ext>
                  </a:extLst>
                </a:gridCol>
                <a:gridCol w="936302">
                  <a:extLst>
                    <a:ext uri="{9D8B030D-6E8A-4147-A177-3AD203B41FA5}">
                      <a16:colId xmlns:a16="http://schemas.microsoft.com/office/drawing/2014/main" val="1818381116"/>
                    </a:ext>
                  </a:extLst>
                </a:gridCol>
                <a:gridCol w="1134942">
                  <a:extLst>
                    <a:ext uri="{9D8B030D-6E8A-4147-A177-3AD203B41FA5}">
                      <a16:colId xmlns:a16="http://schemas.microsoft.com/office/drawing/2014/main" val="3570896303"/>
                    </a:ext>
                  </a:extLst>
                </a:gridCol>
                <a:gridCol w="1445522">
                  <a:extLst>
                    <a:ext uri="{9D8B030D-6E8A-4147-A177-3AD203B41FA5}">
                      <a16:colId xmlns:a16="http://schemas.microsoft.com/office/drawing/2014/main" val="3282323930"/>
                    </a:ext>
                  </a:extLst>
                </a:gridCol>
                <a:gridCol w="1445522">
                  <a:extLst>
                    <a:ext uri="{9D8B030D-6E8A-4147-A177-3AD203B41FA5}">
                      <a16:colId xmlns:a16="http://schemas.microsoft.com/office/drawing/2014/main" val="341200659"/>
                    </a:ext>
                  </a:extLst>
                </a:gridCol>
                <a:gridCol w="1445522">
                  <a:extLst>
                    <a:ext uri="{9D8B030D-6E8A-4147-A177-3AD203B41FA5}">
                      <a16:colId xmlns:a16="http://schemas.microsoft.com/office/drawing/2014/main" val="2685047417"/>
                    </a:ext>
                  </a:extLst>
                </a:gridCol>
              </a:tblGrid>
              <a:tr h="587756">
                <a:tc>
                  <a:txBody>
                    <a:bodyPr/>
                    <a:lstStyle/>
                    <a:p>
                      <a:pPr algn="ctr"/>
                      <a:endParaRPr lang="lt-LT"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7 metų</a:t>
                      </a:r>
                    </a:p>
                  </a:txBody>
                  <a:tcPr/>
                </a:tc>
                <a:tc>
                  <a:txBody>
                    <a:bodyPr/>
                    <a:lstStyle/>
                    <a:p>
                      <a:pPr algn="ctr"/>
                      <a:r>
                        <a:rPr lang="lt-LT" dirty="0">
                          <a:latin typeface="Times New Roman" panose="02020603050405020304" pitchFamily="18" charset="0"/>
                          <a:cs typeface="Times New Roman" panose="02020603050405020304" pitchFamily="18" charset="0"/>
                        </a:rPr>
                        <a:t>8 metų</a:t>
                      </a:r>
                    </a:p>
                  </a:txBody>
                  <a:tcPr/>
                </a:tc>
                <a:tc>
                  <a:txBody>
                    <a:bodyPr/>
                    <a:lstStyle/>
                    <a:p>
                      <a:pPr algn="ctr"/>
                      <a:r>
                        <a:rPr lang="lt-LT" dirty="0">
                          <a:latin typeface="Times New Roman" panose="02020603050405020304" pitchFamily="18" charset="0"/>
                          <a:cs typeface="Times New Roman" panose="02020603050405020304" pitchFamily="18" charset="0"/>
                        </a:rPr>
                        <a:t>9 metų</a:t>
                      </a:r>
                    </a:p>
                  </a:txBody>
                  <a:tcPr/>
                </a:tc>
                <a:tc>
                  <a:txBody>
                    <a:bodyPr/>
                    <a:lstStyle/>
                    <a:p>
                      <a:pPr algn="ctr"/>
                      <a:r>
                        <a:rPr lang="lt-LT" dirty="0">
                          <a:latin typeface="Times New Roman" panose="02020603050405020304" pitchFamily="18" charset="0"/>
                          <a:cs typeface="Times New Roman" panose="02020603050405020304" pitchFamily="18" charset="0"/>
                        </a:rPr>
                        <a:t>10 metų</a:t>
                      </a:r>
                    </a:p>
                  </a:txBody>
                  <a:tcPr/>
                </a:tc>
                <a:tc>
                  <a:txBody>
                    <a:bodyPr/>
                    <a:lstStyle/>
                    <a:p>
                      <a:pPr algn="ctr"/>
                      <a:r>
                        <a:rPr lang="lt-LT" dirty="0">
                          <a:latin typeface="Times New Roman" panose="02020603050405020304" pitchFamily="18" charset="0"/>
                          <a:cs typeface="Times New Roman" panose="02020603050405020304" pitchFamily="18" charset="0"/>
                        </a:rPr>
                        <a:t>11 metų</a:t>
                      </a:r>
                    </a:p>
                  </a:txBody>
                  <a:tcPr/>
                </a:tc>
                <a:extLst>
                  <a:ext uri="{0D108BD9-81ED-4DB2-BD59-A6C34878D82A}">
                    <a16:rowId xmlns:a16="http://schemas.microsoft.com/office/drawing/2014/main" val="3507354012"/>
                  </a:ext>
                </a:extLst>
              </a:tr>
              <a:tr h="587756">
                <a:tc>
                  <a:txBody>
                    <a:bodyPr/>
                    <a:lstStyle/>
                    <a:p>
                      <a:pPr algn="ctr"/>
                      <a:r>
                        <a:rPr lang="lt-LT" b="1" dirty="0">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 </a:t>
                      </a:r>
                      <a:r>
                        <a:rPr lang="lt-LT" dirty="0">
                          <a:latin typeface="Times New Roman" panose="02020603050405020304" pitchFamily="18" charset="0"/>
                          <a:cs typeface="Times New Roman" panose="02020603050405020304" pitchFamily="18" charset="0"/>
                        </a:rPr>
                        <a:t>iš 22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 </a:t>
                      </a:r>
                      <a:r>
                        <a:rPr lang="lt-LT" dirty="0">
                          <a:latin typeface="Times New Roman" panose="02020603050405020304" pitchFamily="18" charset="0"/>
                          <a:cs typeface="Times New Roman" panose="02020603050405020304" pitchFamily="18" charset="0"/>
                        </a:rPr>
                        <a:t>iš 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58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8</a:t>
                      </a:r>
                    </a:p>
                  </a:txBody>
                  <a:tcPr/>
                </a:tc>
                <a:extLst>
                  <a:ext uri="{0D108BD9-81ED-4DB2-BD59-A6C34878D82A}">
                    <a16:rowId xmlns:a16="http://schemas.microsoft.com/office/drawing/2014/main" val="3801475604"/>
                  </a:ext>
                </a:extLst>
              </a:tr>
              <a:tr h="587756">
                <a:tc>
                  <a:txBody>
                    <a:bodyPr/>
                    <a:lstStyle/>
                    <a:p>
                      <a:pPr algn="ctr"/>
                      <a:r>
                        <a:rPr lang="lt-LT" b="1" dirty="0">
                          <a:latin typeface="Times New Roman" panose="02020603050405020304" pitchFamily="18" charset="0"/>
                          <a:cs typeface="Times New Roman" panose="02020603050405020304" pitchFamily="18" charset="0"/>
                        </a:rPr>
                        <a:t>„Teniso kamuoliuko metimas“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22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58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8</a:t>
                      </a:r>
                    </a:p>
                  </a:txBody>
                  <a:tcPr/>
                </a:tc>
                <a:extLst>
                  <a:ext uri="{0D108BD9-81ED-4DB2-BD59-A6C34878D82A}">
                    <a16:rowId xmlns:a16="http://schemas.microsoft.com/office/drawing/2014/main" val="1245481626"/>
                  </a:ext>
                </a:extLst>
              </a:tr>
              <a:tr h="587756">
                <a:tc>
                  <a:txBody>
                    <a:bodyPr/>
                    <a:lstStyle/>
                    <a:p>
                      <a:pPr algn="ctr"/>
                      <a:r>
                        <a:rPr lang="lt-LT" b="1" dirty="0">
                          <a:latin typeface="Times New Roman" panose="02020603050405020304" pitchFamily="18" charset="0"/>
                          <a:cs typeface="Times New Roman" panose="02020603050405020304" pitchFamily="18" charset="0"/>
                        </a:rPr>
                        <a:t>„10x5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6</a:t>
                      </a:r>
                      <a:r>
                        <a:rPr lang="lt-LT" dirty="0">
                          <a:latin typeface="Times New Roman" panose="02020603050405020304" pitchFamily="18" charset="0"/>
                          <a:cs typeface="Times New Roman" panose="02020603050405020304" pitchFamily="18" charset="0"/>
                        </a:rPr>
                        <a:t> iš 22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17</a:t>
                      </a:r>
                      <a:r>
                        <a:rPr lang="lt-LT" dirty="0">
                          <a:latin typeface="Times New Roman" panose="02020603050405020304" pitchFamily="18" charset="0"/>
                          <a:cs typeface="Times New Roman" panose="02020603050405020304" pitchFamily="18" charset="0"/>
                        </a:rPr>
                        <a:t> iš 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13</a:t>
                      </a:r>
                      <a:r>
                        <a:rPr lang="lt-LT" dirty="0">
                          <a:latin typeface="Times New Roman" panose="02020603050405020304" pitchFamily="18" charset="0"/>
                          <a:cs typeface="Times New Roman" panose="02020603050405020304" pitchFamily="18" charset="0"/>
                        </a:rPr>
                        <a:t> iš 58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8</a:t>
                      </a:r>
                    </a:p>
                  </a:txBody>
                  <a:tcPr/>
                </a:tc>
                <a:extLst>
                  <a:ext uri="{0D108BD9-81ED-4DB2-BD59-A6C34878D82A}">
                    <a16:rowId xmlns:a16="http://schemas.microsoft.com/office/drawing/2014/main" val="109169167"/>
                  </a:ext>
                </a:extLst>
              </a:tr>
              <a:tr h="587756">
                <a:tc>
                  <a:txBody>
                    <a:bodyPr/>
                    <a:lstStyle/>
                    <a:p>
                      <a:pPr algn="ctr"/>
                      <a:r>
                        <a:rPr lang="lt-LT" b="1" dirty="0">
                          <a:latin typeface="Times New Roman" panose="02020603050405020304" pitchFamily="18" charset="0"/>
                          <a:cs typeface="Times New Roman" panose="02020603050405020304" pitchFamily="18" charset="0"/>
                        </a:rPr>
                        <a:t>„6 min. bėgimas“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22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latin typeface="Times New Roman" panose="02020603050405020304" pitchFamily="18" charset="0"/>
                          <a:cs typeface="Times New Roman" panose="02020603050405020304" pitchFamily="18" charset="0"/>
                        </a:rPr>
                        <a:t> iš 43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62</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58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8</a:t>
                      </a:r>
                    </a:p>
                  </a:txBody>
                  <a:tcPr/>
                </a:tc>
                <a:extLst>
                  <a:ext uri="{0D108BD9-81ED-4DB2-BD59-A6C34878D82A}">
                    <a16:rowId xmlns:a16="http://schemas.microsoft.com/office/drawing/2014/main" val="3825201981"/>
                  </a:ext>
                </a:extLst>
              </a:tr>
            </a:tbl>
          </a:graphicData>
        </a:graphic>
      </p:graphicFrame>
    </p:spTree>
    <p:extLst>
      <p:ext uri="{BB962C8B-B14F-4D97-AF65-F5344CB8AC3E}">
        <p14:creationId xmlns:p14="http://schemas.microsoft.com/office/powerpoint/2010/main" val="3894350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BF6772A-7361-4ACD-F7DA-A13D40FDD419}"/>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Sveikatos rizikos zona pradinių klasių mokinių tarpe</a:t>
            </a:r>
            <a:endParaRPr lang="lt-LT" dirty="0">
              <a:solidFill>
                <a:schemeClr val="tx1"/>
              </a:solidFill>
            </a:endParaRPr>
          </a:p>
        </p:txBody>
      </p:sp>
      <p:graphicFrame>
        <p:nvGraphicFramePr>
          <p:cNvPr id="4" name="Turinio vietos rezervavimo ženklas 3">
            <a:extLst>
              <a:ext uri="{FF2B5EF4-FFF2-40B4-BE49-F238E27FC236}">
                <a16:creationId xmlns:a16="http://schemas.microsoft.com/office/drawing/2014/main" id="{DDB9C9F0-7678-91F6-DE3C-CE4A38B88921}"/>
              </a:ext>
            </a:extLst>
          </p:cNvPr>
          <p:cNvGraphicFramePr>
            <a:graphicFrameLocks noGrp="1"/>
          </p:cNvGraphicFramePr>
          <p:nvPr>
            <p:ph idx="1"/>
            <p:extLst>
              <p:ext uri="{D42A27DB-BD31-4B8C-83A1-F6EECF244321}">
                <p14:modId xmlns:p14="http://schemas.microsoft.com/office/powerpoint/2010/main" val="1424917056"/>
              </p:ext>
            </p:extLst>
          </p:nvPr>
        </p:nvGraphicFramePr>
        <p:xfrm>
          <a:off x="1932372" y="2517514"/>
          <a:ext cx="8327255" cy="2387600"/>
        </p:xfrm>
        <a:graphic>
          <a:graphicData uri="http://schemas.openxmlformats.org/drawingml/2006/table">
            <a:tbl>
              <a:tblPr firstRow="1" bandRow="1">
                <a:tableStyleId>{5C22544A-7EE6-4342-B048-85BDC9FD1C3A}</a:tableStyleId>
              </a:tblPr>
              <a:tblGrid>
                <a:gridCol w="2627791">
                  <a:extLst>
                    <a:ext uri="{9D8B030D-6E8A-4147-A177-3AD203B41FA5}">
                      <a16:colId xmlns:a16="http://schemas.microsoft.com/office/drawing/2014/main" val="1761266180"/>
                    </a:ext>
                  </a:extLst>
                </a:gridCol>
                <a:gridCol w="949910">
                  <a:extLst>
                    <a:ext uri="{9D8B030D-6E8A-4147-A177-3AD203B41FA5}">
                      <a16:colId xmlns:a16="http://schemas.microsoft.com/office/drawing/2014/main" val="1089775440"/>
                    </a:ext>
                  </a:extLst>
                </a:gridCol>
                <a:gridCol w="1180730">
                  <a:extLst>
                    <a:ext uri="{9D8B030D-6E8A-4147-A177-3AD203B41FA5}">
                      <a16:colId xmlns:a16="http://schemas.microsoft.com/office/drawing/2014/main" val="53082668"/>
                    </a:ext>
                  </a:extLst>
                </a:gridCol>
                <a:gridCol w="1189608">
                  <a:extLst>
                    <a:ext uri="{9D8B030D-6E8A-4147-A177-3AD203B41FA5}">
                      <a16:colId xmlns:a16="http://schemas.microsoft.com/office/drawing/2014/main" val="2431467356"/>
                    </a:ext>
                  </a:extLst>
                </a:gridCol>
                <a:gridCol w="1162975">
                  <a:extLst>
                    <a:ext uri="{9D8B030D-6E8A-4147-A177-3AD203B41FA5}">
                      <a16:colId xmlns:a16="http://schemas.microsoft.com/office/drawing/2014/main" val="1181010766"/>
                    </a:ext>
                  </a:extLst>
                </a:gridCol>
                <a:gridCol w="1216241">
                  <a:extLst>
                    <a:ext uri="{9D8B030D-6E8A-4147-A177-3AD203B41FA5}">
                      <a16:colId xmlns:a16="http://schemas.microsoft.com/office/drawing/2014/main" val="1364635696"/>
                    </a:ext>
                  </a:extLst>
                </a:gridCol>
              </a:tblGrid>
              <a:tr h="0">
                <a:tc>
                  <a:txBody>
                    <a:bodyPr/>
                    <a:lstStyle/>
                    <a:p>
                      <a:endParaRPr lang="lt-LT" dirty="0">
                        <a:latin typeface="Times New Roman" panose="02020603050405020304" pitchFamily="18" charset="0"/>
                        <a:cs typeface="Times New Roman" panose="02020603050405020304" pitchFamily="18" charset="0"/>
                      </a:endParaRPr>
                    </a:p>
                  </a:txBody>
                  <a:tcPr/>
                </a:tc>
                <a:tc>
                  <a:txBody>
                    <a:bodyPr/>
                    <a:lstStyle/>
                    <a:p>
                      <a:r>
                        <a:rPr lang="lt-LT" dirty="0">
                          <a:latin typeface="Times New Roman" panose="02020603050405020304" pitchFamily="18" charset="0"/>
                          <a:cs typeface="Times New Roman" panose="02020603050405020304" pitchFamily="18" charset="0"/>
                        </a:rPr>
                        <a:t>7 metų</a:t>
                      </a:r>
                    </a:p>
                  </a:txBody>
                  <a:tcPr/>
                </a:tc>
                <a:tc>
                  <a:txBody>
                    <a:bodyPr/>
                    <a:lstStyle/>
                    <a:p>
                      <a:r>
                        <a:rPr lang="lt-LT" dirty="0">
                          <a:latin typeface="Times New Roman" panose="02020603050405020304" pitchFamily="18" charset="0"/>
                          <a:cs typeface="Times New Roman" panose="02020603050405020304" pitchFamily="18" charset="0"/>
                        </a:rPr>
                        <a:t>8 metų</a:t>
                      </a:r>
                    </a:p>
                  </a:txBody>
                  <a:tcPr/>
                </a:tc>
                <a:tc>
                  <a:txBody>
                    <a:bodyPr/>
                    <a:lstStyle/>
                    <a:p>
                      <a:r>
                        <a:rPr lang="lt-LT" dirty="0">
                          <a:latin typeface="Times New Roman" panose="02020603050405020304" pitchFamily="18" charset="0"/>
                          <a:cs typeface="Times New Roman" panose="02020603050405020304" pitchFamily="18" charset="0"/>
                        </a:rPr>
                        <a:t>9 metų</a:t>
                      </a:r>
                    </a:p>
                  </a:txBody>
                  <a:tcPr/>
                </a:tc>
                <a:tc>
                  <a:txBody>
                    <a:bodyPr/>
                    <a:lstStyle/>
                    <a:p>
                      <a:r>
                        <a:rPr lang="lt-LT" dirty="0">
                          <a:latin typeface="Times New Roman" panose="02020603050405020304" pitchFamily="18" charset="0"/>
                          <a:cs typeface="Times New Roman" panose="02020603050405020304" pitchFamily="18" charset="0"/>
                        </a:rPr>
                        <a:t>10 metų </a:t>
                      </a:r>
                    </a:p>
                  </a:txBody>
                  <a:tcPr/>
                </a:tc>
                <a:tc>
                  <a:txBody>
                    <a:bodyPr/>
                    <a:lstStyle/>
                    <a:p>
                      <a:r>
                        <a:rPr lang="lt-LT" dirty="0">
                          <a:latin typeface="Times New Roman" panose="02020603050405020304" pitchFamily="18" charset="0"/>
                          <a:cs typeface="Times New Roman" panose="02020603050405020304" pitchFamily="18" charset="0"/>
                        </a:rPr>
                        <a:t>11 metų</a:t>
                      </a:r>
                    </a:p>
                  </a:txBody>
                  <a:tcPr/>
                </a:tc>
                <a:extLst>
                  <a:ext uri="{0D108BD9-81ED-4DB2-BD59-A6C34878D82A}">
                    <a16:rowId xmlns:a16="http://schemas.microsoft.com/office/drawing/2014/main" val="2454353924"/>
                  </a:ext>
                </a:extLst>
              </a:tr>
              <a:tr h="370840">
                <a:tc>
                  <a:txBody>
                    <a:bodyPr/>
                    <a:lstStyle/>
                    <a:p>
                      <a:pPr algn="ctr"/>
                      <a:r>
                        <a:rPr lang="lt-LT" b="1" dirty="0">
                          <a:latin typeface="Times New Roman" panose="02020603050405020304" pitchFamily="18" charset="0"/>
                          <a:cs typeface="Times New Roman" panose="02020603050405020304" pitchFamily="18" charset="0"/>
                        </a:rPr>
                        <a:t>„Šuolis į tolį iš vietos“</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6</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38</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47</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72</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5</a:t>
                      </a:r>
                    </a:p>
                  </a:txBody>
                  <a:tcPr/>
                </a:tc>
                <a:extLst>
                  <a:ext uri="{0D108BD9-81ED-4DB2-BD59-A6C34878D82A}">
                    <a16:rowId xmlns:a16="http://schemas.microsoft.com/office/drawing/2014/main" val="2168763468"/>
                  </a:ext>
                </a:extLst>
              </a:tr>
              <a:tr h="370840">
                <a:tc>
                  <a:txBody>
                    <a:bodyPr/>
                    <a:lstStyle/>
                    <a:p>
                      <a:pPr algn="ctr"/>
                      <a:r>
                        <a:rPr lang="lt-LT" b="1" dirty="0">
                          <a:latin typeface="Times New Roman" panose="02020603050405020304" pitchFamily="18" charset="0"/>
                          <a:cs typeface="Times New Roman" panose="02020603050405020304" pitchFamily="18" charset="0"/>
                        </a:rPr>
                        <a:t>„Teniso kamuoliuko metimas“</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38</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47</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72</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5</a:t>
                      </a:r>
                    </a:p>
                  </a:txBody>
                  <a:tcPr/>
                </a:tc>
                <a:extLst>
                  <a:ext uri="{0D108BD9-81ED-4DB2-BD59-A6C34878D82A}">
                    <a16:rowId xmlns:a16="http://schemas.microsoft.com/office/drawing/2014/main" val="2926468020"/>
                  </a:ext>
                </a:extLst>
              </a:tr>
              <a:tr h="370840">
                <a:tc>
                  <a:txBody>
                    <a:bodyPr/>
                    <a:lstStyle/>
                    <a:p>
                      <a:pPr algn="ctr"/>
                      <a:r>
                        <a:rPr lang="lt-LT" b="1" dirty="0">
                          <a:latin typeface="Times New Roman" panose="02020603050405020304" pitchFamily="18" charset="0"/>
                          <a:cs typeface="Times New Roman" panose="02020603050405020304" pitchFamily="18" charset="0"/>
                        </a:rPr>
                        <a:t>„10x5 bėgimas šaudykle“</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6</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13</a:t>
                      </a:r>
                      <a:r>
                        <a:rPr lang="lt-LT" dirty="0">
                          <a:latin typeface="Times New Roman" panose="02020603050405020304" pitchFamily="18" charset="0"/>
                          <a:cs typeface="Times New Roman" panose="02020603050405020304" pitchFamily="18" charset="0"/>
                        </a:rPr>
                        <a:t> iš 38</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47</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7</a:t>
                      </a:r>
                      <a:r>
                        <a:rPr lang="lt-LT" dirty="0">
                          <a:latin typeface="Times New Roman" panose="02020603050405020304" pitchFamily="18" charset="0"/>
                          <a:cs typeface="Times New Roman" panose="02020603050405020304" pitchFamily="18" charset="0"/>
                        </a:rPr>
                        <a:t> iš 72</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5</a:t>
                      </a:r>
                    </a:p>
                  </a:txBody>
                  <a:tcPr/>
                </a:tc>
                <a:extLst>
                  <a:ext uri="{0D108BD9-81ED-4DB2-BD59-A6C34878D82A}">
                    <a16:rowId xmlns:a16="http://schemas.microsoft.com/office/drawing/2014/main" val="2270923338"/>
                  </a:ext>
                </a:extLst>
              </a:tr>
              <a:tr h="370840">
                <a:tc>
                  <a:txBody>
                    <a:bodyPr/>
                    <a:lstStyle/>
                    <a:p>
                      <a:pPr algn="ctr"/>
                      <a:r>
                        <a:rPr lang="lt-LT" b="1" dirty="0">
                          <a:latin typeface="Times New Roman" panose="02020603050405020304" pitchFamily="18" charset="0"/>
                          <a:cs typeface="Times New Roman" panose="02020603050405020304" pitchFamily="18" charset="0"/>
                        </a:rPr>
                        <a:t>„6 min. bėgimas“</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6</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7</a:t>
                      </a:r>
                      <a:r>
                        <a:rPr lang="lt-LT" dirty="0">
                          <a:latin typeface="Times New Roman" panose="02020603050405020304" pitchFamily="18" charset="0"/>
                          <a:cs typeface="Times New Roman" panose="02020603050405020304" pitchFamily="18" charset="0"/>
                        </a:rPr>
                        <a:t> iš 38</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47</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72</a:t>
                      </a:r>
                    </a:p>
                  </a:txBody>
                  <a:tcPr/>
                </a:tc>
                <a:tc>
                  <a:txBody>
                    <a:bodyPr/>
                    <a:lstStyle/>
                    <a:p>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5</a:t>
                      </a:r>
                    </a:p>
                  </a:txBody>
                  <a:tcPr/>
                </a:tc>
                <a:extLst>
                  <a:ext uri="{0D108BD9-81ED-4DB2-BD59-A6C34878D82A}">
                    <a16:rowId xmlns:a16="http://schemas.microsoft.com/office/drawing/2014/main" val="1073598666"/>
                  </a:ext>
                </a:extLst>
              </a:tr>
            </a:tbl>
          </a:graphicData>
        </a:graphic>
      </p:graphicFrame>
      <p:sp>
        <p:nvSpPr>
          <p:cNvPr id="6" name="TextBox 5">
            <a:extLst>
              <a:ext uri="{FF2B5EF4-FFF2-40B4-BE49-F238E27FC236}">
                <a16:creationId xmlns:a16="http://schemas.microsoft.com/office/drawing/2014/main" id="{99AFC73A-6649-460C-76A8-3CC4E6A5050C}"/>
              </a:ext>
            </a:extLst>
          </p:cNvPr>
          <p:cNvSpPr txBox="1"/>
          <p:nvPr/>
        </p:nvSpPr>
        <p:spPr>
          <a:xfrm>
            <a:off x="1207363" y="1686517"/>
            <a:ext cx="9887357" cy="46166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Mergaičių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kurie atliko testus ir pateko į sveikatos rizikos zoną</a:t>
            </a:r>
            <a:endParaRPr kumimoji="0" lang="lt-LT"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21865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E6FC9297-7C1B-5D1C-C0A8-9DE0F945CE89}"/>
              </a:ext>
            </a:extLst>
          </p:cNvPr>
          <p:cNvSpPr>
            <a:spLocks noGrp="1"/>
          </p:cNvSpPr>
          <p:nvPr>
            <p:ph idx="4294967295"/>
          </p:nvPr>
        </p:nvSpPr>
        <p:spPr>
          <a:xfrm>
            <a:off x="816746" y="1784119"/>
            <a:ext cx="10918825" cy="4022725"/>
          </a:xfrm>
        </p:spPr>
        <p:txBody>
          <a:bodyPr/>
          <a:lstStyle/>
          <a:p>
            <a:pPr marL="91440" marR="0" lvl="0" indent="-91440" algn="ctr"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50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Pagrindinio ugdymo mokinių fizinio pajėgumo testų analizė</a:t>
            </a:r>
          </a:p>
          <a:p>
            <a:pPr marL="0" marR="0" lvl="0" indent="0" algn="ctr"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Fizinio pajėgumo testus atliko  463 </a:t>
            </a:r>
            <a:r>
              <a:rPr kumimoji="0" lang="lt-LT" sz="1600" b="1" i="0" u="none" strike="noStrike" kern="1200" cap="all"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pAGrindinio</a:t>
            </a: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ugdymo programoje besimokančių mokinių</a:t>
            </a:r>
          </a:p>
          <a:p>
            <a:endParaRPr lang="lt-LT" dirty="0"/>
          </a:p>
        </p:txBody>
      </p:sp>
      <p:pic>
        <p:nvPicPr>
          <p:cNvPr id="5" name="Paveikslėlis 4">
            <a:extLst>
              <a:ext uri="{FF2B5EF4-FFF2-40B4-BE49-F238E27FC236}">
                <a16:creationId xmlns:a16="http://schemas.microsoft.com/office/drawing/2014/main" id="{64DD008E-10B3-02C9-4453-39B02BCAEAEE}"/>
              </a:ext>
            </a:extLst>
          </p:cNvPr>
          <p:cNvPicPr>
            <a:picLocks noChangeAspect="1"/>
          </p:cNvPicPr>
          <p:nvPr/>
        </p:nvPicPr>
        <p:blipFill>
          <a:blip r:embed="rId2"/>
          <a:stretch>
            <a:fillRect/>
          </a:stretch>
        </p:blipFill>
        <p:spPr>
          <a:xfrm>
            <a:off x="5462033" y="120902"/>
            <a:ext cx="1615242" cy="1574734"/>
          </a:xfrm>
          <a:prstGeom prst="rect">
            <a:avLst/>
          </a:prstGeom>
        </p:spPr>
      </p:pic>
    </p:spTree>
    <p:extLst>
      <p:ext uri="{BB962C8B-B14F-4D97-AF65-F5344CB8AC3E}">
        <p14:creationId xmlns:p14="http://schemas.microsoft.com/office/powerpoint/2010/main" val="2617844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E63D599-6F06-5876-DB44-FA1319B6451E}"/>
              </a:ext>
            </a:extLst>
          </p:cNvPr>
          <p:cNvSpPr>
            <a:spLocks noGrp="1"/>
          </p:cNvSpPr>
          <p:nvPr>
            <p:ph type="title"/>
          </p:nvPr>
        </p:nvSpPr>
        <p:spPr>
          <a:xfrm>
            <a:off x="1066800" y="632832"/>
            <a:ext cx="10058400" cy="1450757"/>
          </a:xfrm>
        </p:spPr>
        <p:txBody>
          <a:bodyPr>
            <a:normAutofit fontScale="90000"/>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„Flamingo“ (užlipimų ant </a:t>
            </a:r>
            <a:r>
              <a:rPr kumimoji="0" lang="lt-LT" sz="2800" b="1" i="0" u="none" strike="noStrike" kern="1200" cap="all" spc="0" normalizeH="0" baseline="0" noProof="0" dirty="0" err="1">
                <a:ln>
                  <a:noFill/>
                </a:ln>
                <a:solidFill>
                  <a:schemeClr val="tx1"/>
                </a:solidFill>
                <a:effectLst/>
                <a:uLnTx/>
                <a:uFillTx/>
                <a:latin typeface="Times New Roman" panose="02020603050405020304" pitchFamily="18" charset="0"/>
                <a:ea typeface="+mj-ea"/>
                <a:cs typeface="Times New Roman" panose="02020603050405020304" pitchFamily="18" charset="0"/>
              </a:rPr>
              <a:t>buomelio</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skaičius/1min) testo rezultatų pasiskirstymas pagal zonas proc.</a:t>
            </a:r>
            <a:br>
              <a:rPr kumimoji="0" lang="lt-LT" sz="28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AF36C168-1976-47A2-800A-4309B7AF50A0}"/>
              </a:ext>
            </a:extLst>
          </p:cNvPr>
          <p:cNvGraphicFramePr>
            <a:graphicFrameLocks noGrp="1"/>
          </p:cNvGraphicFramePr>
          <p:nvPr>
            <p:ph idx="1"/>
            <p:extLst>
              <p:ext uri="{D42A27DB-BD31-4B8C-83A1-F6EECF244321}">
                <p14:modId xmlns:p14="http://schemas.microsoft.com/office/powerpoint/2010/main" val="3132358997"/>
              </p:ext>
            </p:extLst>
          </p:nvPr>
        </p:nvGraphicFramePr>
        <p:xfrm>
          <a:off x="1066800" y="1686465"/>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6F95B5A0-8B68-D8F7-B3CB-46CDF6B3CA4A}"/>
              </a:ext>
            </a:extLst>
          </p:cNvPr>
          <p:cNvSpPr txBox="1"/>
          <p:nvPr/>
        </p:nvSpPr>
        <p:spPr>
          <a:xfrm>
            <a:off x="411332" y="5517282"/>
            <a:ext cx="11230252"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13-14 metų, kurie pateko į tobulėjimo zoną – 12 metų ir kurie pateko į sveikatos rizikos zoną – 12-13 metų.</a:t>
            </a:r>
          </a:p>
        </p:txBody>
      </p:sp>
    </p:spTree>
    <p:extLst>
      <p:ext uri="{BB962C8B-B14F-4D97-AF65-F5344CB8AC3E}">
        <p14:creationId xmlns:p14="http://schemas.microsoft.com/office/powerpoint/2010/main" val="1882153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26CB699-67E3-7823-078F-9E7EEB7EE4AC}"/>
              </a:ext>
            </a:extLst>
          </p:cNvPr>
          <p:cNvSpPr>
            <a:spLocks noGrp="1"/>
          </p:cNvSpPr>
          <p:nvPr>
            <p:ph type="title"/>
          </p:nvPr>
        </p:nvSpPr>
        <p:spPr>
          <a:xfrm>
            <a:off x="1036320" y="394977"/>
            <a:ext cx="10058400" cy="1450757"/>
          </a:xfrm>
        </p:spPr>
        <p:txBody>
          <a:bodyPr>
            <a:normAutofit fontScale="90000"/>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„Flamingo“ (užlipimų ant </a:t>
            </a:r>
            <a:r>
              <a:rPr kumimoji="0" lang="lt-LT" sz="2800" b="1" i="0" u="none" strike="noStrike" kern="1200" cap="all" spc="0" normalizeH="0" baseline="0" noProof="0" dirty="0" err="1">
                <a:ln>
                  <a:noFill/>
                </a:ln>
                <a:solidFill>
                  <a:schemeClr val="tx1"/>
                </a:solidFill>
                <a:effectLst/>
                <a:uLnTx/>
                <a:uFillTx/>
                <a:latin typeface="Times New Roman" panose="02020603050405020304" pitchFamily="18" charset="0"/>
                <a:cs typeface="Times New Roman" panose="02020603050405020304" pitchFamily="18" charset="0"/>
              </a:rPr>
              <a:t>buomelio</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skaičius/1min) testo rezultatų pasiskirstymas pagal zonas proc.</a:t>
            </a:r>
            <a:br>
              <a:rPr kumimoji="0" lang="lt-LT" sz="2800" b="0"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br>
            <a:endParaRPr lang="lt-LT" dirty="0">
              <a:solidFill>
                <a:schemeClr val="tx1"/>
              </a:solidFill>
              <a:latin typeface="Times New Roman" panose="02020603050405020304" pitchFamily="18" charset="0"/>
              <a:cs typeface="Times New Roman" panose="02020603050405020304" pitchFamily="18" charset="0"/>
            </a:endParaRPr>
          </a:p>
        </p:txBody>
      </p:sp>
      <p:graphicFrame>
        <p:nvGraphicFramePr>
          <p:cNvPr id="9" name="Turinio vietos rezervavimo ženklas 8">
            <a:extLst>
              <a:ext uri="{FF2B5EF4-FFF2-40B4-BE49-F238E27FC236}">
                <a16:creationId xmlns:a16="http://schemas.microsoft.com/office/drawing/2014/main" id="{CA665A65-67BA-AADD-C756-682ED0385036}"/>
              </a:ext>
            </a:extLst>
          </p:cNvPr>
          <p:cNvGraphicFramePr>
            <a:graphicFrameLocks noGrp="1"/>
          </p:cNvGraphicFramePr>
          <p:nvPr>
            <p:ph idx="1"/>
            <p:extLst>
              <p:ext uri="{D42A27DB-BD31-4B8C-83A1-F6EECF244321}">
                <p14:modId xmlns:p14="http://schemas.microsoft.com/office/powerpoint/2010/main" val="1824848132"/>
              </p:ext>
            </p:extLst>
          </p:nvPr>
        </p:nvGraphicFramePr>
        <p:xfrm>
          <a:off x="1066800" y="1739731"/>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EDA487BD-53F0-6F17-7B25-E598F2FA0088}"/>
              </a:ext>
            </a:extLst>
          </p:cNvPr>
          <p:cNvSpPr txBox="1"/>
          <p:nvPr/>
        </p:nvSpPr>
        <p:spPr>
          <a:xfrm>
            <a:off x="419322" y="5673679"/>
            <a:ext cx="11292396"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15 metų, kurios pateko į tobulėjimo zoną – 12 metų ir kurios pateko į sveikatos rizikos zoną – 12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79857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6C2C600-04F3-F078-35E9-D8C9BFF04A18}"/>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 </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sėstis ir siekti (cm) testo rezultatų pasiskirstymas pagal zonas proc</a:t>
            </a:r>
            <a:r>
              <a:rPr kumimoji="0" lang="lt-LT" sz="2400" b="0" i="0" u="none" strike="noStrike" kern="1200" cap="all" spc="0" normalizeH="0" baseline="0" noProof="0" dirty="0">
                <a:ln>
                  <a:noFill/>
                </a:ln>
                <a:solidFill>
                  <a:schemeClr val="tx1"/>
                </a:solidFill>
                <a:effectLst/>
                <a:uLnTx/>
                <a:uFillTx/>
                <a:latin typeface="Calibri Light" panose="020F0302020204030204"/>
                <a:ea typeface="+mj-ea"/>
                <a:cs typeface="+mj-cs"/>
              </a:rPr>
              <a:t>.</a:t>
            </a:r>
            <a:br>
              <a:rPr kumimoji="0" lang="lt-LT" sz="4000" b="0" i="0" u="none" strike="noStrike" kern="1200" cap="all" spc="0" normalizeH="0" baseline="0" noProof="0" dirty="0">
                <a:ln>
                  <a:noFill/>
                </a:ln>
                <a:solidFill>
                  <a:schemeClr val="tx1"/>
                </a:solidFill>
                <a:effectLst/>
                <a:uLnTx/>
                <a:uFillTx/>
                <a:latin typeface="Calibri Light" panose="020F0302020204030204"/>
                <a:ea typeface="+mj-ea"/>
                <a:cs typeface="+mj-cs"/>
              </a:rPr>
            </a:br>
            <a:endParaRPr lang="lt-LT" dirty="0">
              <a:solidFill>
                <a:schemeClr val="tx1"/>
              </a:solidFill>
            </a:endParaRPr>
          </a:p>
        </p:txBody>
      </p:sp>
      <p:graphicFrame>
        <p:nvGraphicFramePr>
          <p:cNvPr id="6" name="Turinio vietos rezervavimo ženklas 5">
            <a:extLst>
              <a:ext uri="{FF2B5EF4-FFF2-40B4-BE49-F238E27FC236}">
                <a16:creationId xmlns:a16="http://schemas.microsoft.com/office/drawing/2014/main" id="{6027801A-C23B-4C06-32F0-3F07413DC57D}"/>
              </a:ext>
            </a:extLst>
          </p:cNvPr>
          <p:cNvGraphicFramePr>
            <a:graphicFrameLocks noGrp="1"/>
          </p:cNvGraphicFramePr>
          <p:nvPr>
            <p:ph idx="1"/>
            <p:extLst>
              <p:ext uri="{D42A27DB-BD31-4B8C-83A1-F6EECF244321}">
                <p14:modId xmlns:p14="http://schemas.microsoft.com/office/powerpoint/2010/main" val="1977722869"/>
              </p:ext>
            </p:extLst>
          </p:nvPr>
        </p:nvGraphicFramePr>
        <p:xfrm>
          <a:off x="1097280" y="1642077"/>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9F89DCC1-3C96-A1D0-817F-D4CE279F6E8C}"/>
              </a:ext>
            </a:extLst>
          </p:cNvPr>
          <p:cNvSpPr txBox="1"/>
          <p:nvPr/>
        </p:nvSpPr>
        <p:spPr>
          <a:xfrm>
            <a:off x="409260" y="5576025"/>
            <a:ext cx="11434439"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15 metų, kurie pateko į tobulėjimo zoną – 13 metų ir kurie pateko į sveikatos rizikos zoną – 14 metų.</a:t>
            </a:r>
          </a:p>
        </p:txBody>
      </p:sp>
    </p:spTree>
    <p:extLst>
      <p:ext uri="{BB962C8B-B14F-4D97-AF65-F5344CB8AC3E}">
        <p14:creationId xmlns:p14="http://schemas.microsoft.com/office/powerpoint/2010/main" val="4136670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18FB1C8-5D4E-0485-A6FF-8E04D976ABD8}"/>
              </a:ext>
            </a:extLst>
          </p:cNvPr>
          <p:cNvSpPr>
            <a:spLocks noGrp="1"/>
          </p:cNvSpPr>
          <p:nvPr>
            <p:ph type="title"/>
          </p:nvPr>
        </p:nvSpPr>
        <p:spPr/>
        <p:txBody>
          <a:bodyPr>
            <a:noAutofit/>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Mokinio fizinio pajėgumo testas </a:t>
            </a:r>
            <a: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užduotis, skirta nustatyti mokinio fizinio pajėgumo lygį.</a:t>
            </a:r>
            <a:br>
              <a:rPr kumimoji="0" lang="lt-LT" sz="2800" b="0"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kumimoji="0" lang="lt-LT" sz="2800" b="1" i="0" u="none" strike="noStrike" kern="1200" cap="none" spc="0" normalizeH="0" baseline="0" noProof="0" dirty="0">
                <a:ln>
                  <a:noFill/>
                </a:ln>
                <a:solidFill>
                  <a:srgbClr val="0070C0"/>
                </a:solidFill>
                <a:effectLst/>
                <a:uLnTx/>
                <a:uFillTx/>
                <a:latin typeface="Times New Roman" panose="02020603050405020304" pitchFamily="18" charset="0"/>
                <a:ea typeface="+mj-ea"/>
                <a:cs typeface="Times New Roman" panose="02020603050405020304" pitchFamily="18" charset="0"/>
              </a:rPr>
              <a:t>Mokinių fizinio pajėgumo testai yra šie:</a:t>
            </a:r>
            <a:br>
              <a:rPr kumimoji="0" lang="lt-LT" sz="2800" b="1" i="0" u="none" strike="noStrike" kern="1200" cap="none" spc="0" normalizeH="0" baseline="0" noProof="0" dirty="0">
                <a:ln>
                  <a:noFill/>
                </a:ln>
                <a:solidFill>
                  <a:srgbClr val="0070C0"/>
                </a:solidFill>
                <a:effectLst/>
                <a:uLnTx/>
                <a:uFillTx/>
                <a:latin typeface="Times New Roman" panose="02020603050405020304" pitchFamily="18" charset="0"/>
                <a:ea typeface="+mj-ea"/>
                <a:cs typeface="Times New Roman" panose="02020603050405020304" pitchFamily="18" charset="0"/>
              </a:rPr>
            </a:br>
            <a:endParaRPr lang="lt-LT" sz="2800" dirty="0"/>
          </a:p>
        </p:txBody>
      </p:sp>
      <p:sp>
        <p:nvSpPr>
          <p:cNvPr id="4" name="Turinio vietos rezervavimo ženklas 3">
            <a:extLst>
              <a:ext uri="{FF2B5EF4-FFF2-40B4-BE49-F238E27FC236}">
                <a16:creationId xmlns:a16="http://schemas.microsoft.com/office/drawing/2014/main" id="{31761DA0-26E8-BD8A-19BE-D8762777EB9E}"/>
              </a:ext>
            </a:extLst>
          </p:cNvPr>
          <p:cNvSpPr>
            <a:spLocks noGrp="1"/>
          </p:cNvSpPr>
          <p:nvPr>
            <p:ph sz="half" idx="1"/>
          </p:nvPr>
        </p:nvSpPr>
        <p:spPr/>
        <p:txBody>
          <a:bodyPr>
            <a:normAutofit fontScale="92500" lnSpcReduction="10000"/>
          </a:bodyPr>
          <a:lstStyle/>
          <a:p>
            <a:pPr marL="0" marR="0" lvl="0" indent="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None/>
              <a:tabLst/>
              <a:defRPr/>
            </a:pPr>
            <a:r>
              <a:rPr kumimoji="0" lang="lt-LT"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Mokiniams, besimokantiems pagal pradinio ugdymo programas:</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„Šuolis į tolį iš vietos“ (kojų raumenų jėgai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„Teniso kamuoliuko metimas“ (rankų raumenų jėgai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„10x5 m bėgimas šaudykle“ (greitumui, vikrumui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„6 minučių bėgimas“ (širdies ir kraujagyslių sistemos pajėgumui nustatyti).</a:t>
            </a:r>
          </a:p>
          <a:p>
            <a:endParaRPr lang="lt-LT" dirty="0"/>
          </a:p>
        </p:txBody>
      </p:sp>
      <p:sp>
        <p:nvSpPr>
          <p:cNvPr id="5" name="Turinio vietos rezervavimo ženklas 4">
            <a:extLst>
              <a:ext uri="{FF2B5EF4-FFF2-40B4-BE49-F238E27FC236}">
                <a16:creationId xmlns:a16="http://schemas.microsoft.com/office/drawing/2014/main" id="{F11EADF7-D55A-4F2B-BD29-551D84375A24}"/>
              </a:ext>
            </a:extLst>
          </p:cNvPr>
          <p:cNvSpPr>
            <a:spLocks noGrp="1"/>
          </p:cNvSpPr>
          <p:nvPr>
            <p:ph sz="half" idx="2"/>
          </p:nvPr>
        </p:nvSpPr>
        <p:spPr/>
        <p:txBody>
          <a:bodyPr>
            <a:normAutofit fontScale="92500" lnSpcReduction="10000"/>
          </a:body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Mokiniams, besimokantiems pagal pagrindinio ir vidurinio ugdymo programas:</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„Flamingas“ (pusiausvyrai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„Sėstis ir siekti“ (lankstumui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„Šuolis į tolį iš vietos“ (kojų raumenų jėgai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„Kybojimas sulenktomis rankomis“ (raumenų ištvermei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„10x5 m. bėgimas šaudykle“ (greitumui, vikrumui nustatyti);</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„20 m. bėgimas šaudykle“ (širdies ir kraujagyslių sistemos pajėgumui nustatyti).</a:t>
            </a:r>
          </a:p>
          <a:p>
            <a:endParaRPr lang="lt-LT" dirty="0"/>
          </a:p>
        </p:txBody>
      </p:sp>
    </p:spTree>
    <p:extLst>
      <p:ext uri="{BB962C8B-B14F-4D97-AF65-F5344CB8AC3E}">
        <p14:creationId xmlns:p14="http://schemas.microsoft.com/office/powerpoint/2010/main" val="1238090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D7B9035-3FED-A055-2775-43185510F45B}"/>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sėstis ir siekti (cm) testo rezultatų pasiskirstymas pagal zonas proc.</a:t>
            </a:r>
            <a:br>
              <a:rPr kumimoji="0" lang="lt-LT" sz="40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D2FBFB59-1C00-8D37-C30F-70EE12401800}"/>
              </a:ext>
            </a:extLst>
          </p:cNvPr>
          <p:cNvGraphicFramePr>
            <a:graphicFrameLocks noGrp="1"/>
          </p:cNvGraphicFramePr>
          <p:nvPr>
            <p:ph idx="1"/>
            <p:extLst>
              <p:ext uri="{D42A27DB-BD31-4B8C-83A1-F6EECF244321}">
                <p14:modId xmlns:p14="http://schemas.microsoft.com/office/powerpoint/2010/main" val="3910557613"/>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74AA5DB9-2D04-391F-E8DD-1BE8B86634BE}"/>
              </a:ext>
            </a:extLst>
          </p:cNvPr>
          <p:cNvSpPr txBox="1"/>
          <p:nvPr/>
        </p:nvSpPr>
        <p:spPr>
          <a:xfrm>
            <a:off x="577048" y="5573654"/>
            <a:ext cx="11319029"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12 metų, kurios pateko į tobulėjimo zoną – 15 metų ir kurie pateko į sveikatos rizikos zoną – 13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908538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064CABB-C9BE-FC24-5329-6BA10C2B4FE0}"/>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šuolis į tolį iš vietos (cm) testo rezultatų pasiskirstymas pagal zonas proc.</a:t>
            </a:r>
            <a:br>
              <a:rPr kumimoji="0" lang="lt-LT" sz="40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5BC1A0DF-BA01-8C70-AECC-D377A50CD799}"/>
              </a:ext>
            </a:extLst>
          </p:cNvPr>
          <p:cNvGraphicFramePr>
            <a:graphicFrameLocks noGrp="1"/>
          </p:cNvGraphicFramePr>
          <p:nvPr>
            <p:ph idx="1"/>
            <p:extLst>
              <p:ext uri="{D42A27DB-BD31-4B8C-83A1-F6EECF244321}">
                <p14:modId xmlns:p14="http://schemas.microsoft.com/office/powerpoint/2010/main" val="1309443439"/>
              </p:ext>
            </p:extLst>
          </p:nvPr>
        </p:nvGraphicFramePr>
        <p:xfrm>
          <a:off x="1096963"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EE2FDE5F-0FD4-F69C-4FD5-85941C9DE9F2}"/>
              </a:ext>
            </a:extLst>
          </p:cNvPr>
          <p:cNvSpPr txBox="1"/>
          <p:nvPr/>
        </p:nvSpPr>
        <p:spPr>
          <a:xfrm>
            <a:off x="550416" y="5631662"/>
            <a:ext cx="10813002"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13 metų, kurie pateko į tobulėjimo zoną – 15 metų ir kurie pateko į sveikatos rizikos zoną – 11 metų.</a:t>
            </a:r>
          </a:p>
        </p:txBody>
      </p:sp>
    </p:spTree>
    <p:extLst>
      <p:ext uri="{BB962C8B-B14F-4D97-AF65-F5344CB8AC3E}">
        <p14:creationId xmlns:p14="http://schemas.microsoft.com/office/powerpoint/2010/main" val="2324744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318640C1-6C23-7D1B-8075-62B192AAD0A1}"/>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šuolis į tolį iš vietos (cm) testo rezultatų pasiskirstymas pagal zonas proc.</a:t>
            </a:r>
            <a:br>
              <a:rPr kumimoji="0" lang="lt-LT" sz="4000" b="0"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br>
            <a:endParaRPr lang="lt-LT" dirty="0">
              <a:solidFill>
                <a:schemeClr val="tx1"/>
              </a:solidFill>
              <a:latin typeface="Times New Roman" panose="02020603050405020304" pitchFamily="18" charset="0"/>
              <a:cs typeface="Times New Roman" panose="02020603050405020304" pitchFamily="18" charset="0"/>
            </a:endParaRPr>
          </a:p>
        </p:txBody>
      </p:sp>
      <p:graphicFrame>
        <p:nvGraphicFramePr>
          <p:cNvPr id="6" name="Turinio vietos rezervavimo ženklas 5">
            <a:extLst>
              <a:ext uri="{FF2B5EF4-FFF2-40B4-BE49-F238E27FC236}">
                <a16:creationId xmlns:a16="http://schemas.microsoft.com/office/drawing/2014/main" id="{4A0A8388-05F2-7E5B-C855-F533A322A5AE}"/>
              </a:ext>
            </a:extLst>
          </p:cNvPr>
          <p:cNvGraphicFramePr>
            <a:graphicFrameLocks noGrp="1"/>
          </p:cNvGraphicFramePr>
          <p:nvPr>
            <p:ph idx="1"/>
            <p:extLst>
              <p:ext uri="{D42A27DB-BD31-4B8C-83A1-F6EECF244321}">
                <p14:modId xmlns:p14="http://schemas.microsoft.com/office/powerpoint/2010/main" val="1405622888"/>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2322CB3E-F2CB-FCCD-15CB-28FAD5111BA0}"/>
              </a:ext>
            </a:extLst>
          </p:cNvPr>
          <p:cNvSpPr txBox="1"/>
          <p:nvPr/>
        </p:nvSpPr>
        <p:spPr>
          <a:xfrm>
            <a:off x="310718" y="5760085"/>
            <a:ext cx="11816179"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15 metų, kurios pateko į tobulėjimo zoną – 11 metų ir kurios pateko į sveikatos rizikos zoną – 13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7098903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D61098D-8BFA-C21A-27F0-F4477EBBB730}"/>
              </a:ext>
            </a:extLst>
          </p:cNvPr>
          <p:cNvSpPr>
            <a:spLocks noGrp="1"/>
          </p:cNvSpPr>
          <p:nvPr>
            <p:ph type="title"/>
          </p:nvPr>
        </p:nvSpPr>
        <p:spPr/>
        <p:txBody>
          <a:bodyPr>
            <a:normAutofit fontScale="90000"/>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 </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Kybojimas sulenktomis rankomis (s) testo rezultatų pasiskirstymas pagal zonas proc.</a:t>
            </a:r>
            <a:br>
              <a:rPr kumimoji="0" lang="lt-LT" sz="28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D0F15036-7DCF-1DC2-D4AB-14C23A2461FE}"/>
              </a:ext>
            </a:extLst>
          </p:cNvPr>
          <p:cNvGraphicFramePr>
            <a:graphicFrameLocks noGrp="1"/>
          </p:cNvGraphicFramePr>
          <p:nvPr>
            <p:ph idx="1"/>
            <p:extLst>
              <p:ext uri="{D42A27DB-BD31-4B8C-83A1-F6EECF244321}">
                <p14:modId xmlns:p14="http://schemas.microsoft.com/office/powerpoint/2010/main" val="3813642637"/>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D42411AA-7326-10A8-7EBA-E9AAB3B86D21}"/>
              </a:ext>
            </a:extLst>
          </p:cNvPr>
          <p:cNvSpPr txBox="1"/>
          <p:nvPr/>
        </p:nvSpPr>
        <p:spPr>
          <a:xfrm>
            <a:off x="443883" y="5663953"/>
            <a:ext cx="11088210"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14 metų, kurie pateko į tobulėjimo zoną – 15 metų ir kurie pateko į sveikatos rizikos zoną – 11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7650541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3DA96E1-ED23-5F63-4266-B3FF04E22987}"/>
              </a:ext>
            </a:extLst>
          </p:cNvPr>
          <p:cNvSpPr>
            <a:spLocks noGrp="1"/>
          </p:cNvSpPr>
          <p:nvPr>
            <p:ph type="title"/>
          </p:nvPr>
        </p:nvSpPr>
        <p:spPr/>
        <p:txBody>
          <a:bodyPr>
            <a:normAutofit fontScale="90000"/>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 </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Kybojimas sulenktomis rankomis (s) testo rezultatų pasiskirstymas pagal zonas proc.</a:t>
            </a:r>
            <a:br>
              <a:rPr kumimoji="0" lang="lt-LT" sz="36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E25C0AF8-468B-669C-B4BA-724A6B296615}"/>
              </a:ext>
            </a:extLst>
          </p:cNvPr>
          <p:cNvGraphicFramePr>
            <a:graphicFrameLocks noGrp="1"/>
          </p:cNvGraphicFramePr>
          <p:nvPr>
            <p:ph idx="1"/>
            <p:extLst>
              <p:ext uri="{D42A27DB-BD31-4B8C-83A1-F6EECF244321}">
                <p14:modId xmlns:p14="http://schemas.microsoft.com/office/powerpoint/2010/main" val="2875344485"/>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9F7F253-6CFC-F5CF-7DD5-0210353C61E8}"/>
              </a:ext>
            </a:extLst>
          </p:cNvPr>
          <p:cNvSpPr txBox="1"/>
          <p:nvPr/>
        </p:nvSpPr>
        <p:spPr>
          <a:xfrm>
            <a:off x="381740" y="5662431"/>
            <a:ext cx="11576482"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15 metų, kurie pateko į tobulėjimo zoną – 13 metų ir kurie pateko į sveikatos rizikos zoną – 11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230170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97F8A72-2702-ED2F-2AE8-15B33F5197BC}"/>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10x5 m bėgimas šaudykle (s) testo rezultatų pasiskirstymas pagal zonas proc.</a:t>
            </a:r>
            <a:br>
              <a:rPr kumimoji="0" lang="lt-LT" sz="40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846116BF-193C-0B51-68C9-2D003F7D50C9}"/>
              </a:ext>
            </a:extLst>
          </p:cNvPr>
          <p:cNvGraphicFramePr>
            <a:graphicFrameLocks noGrp="1"/>
          </p:cNvGraphicFramePr>
          <p:nvPr>
            <p:ph idx="1"/>
            <p:extLst>
              <p:ext uri="{D42A27DB-BD31-4B8C-83A1-F6EECF244321}">
                <p14:modId xmlns:p14="http://schemas.microsoft.com/office/powerpoint/2010/main" val="303254877"/>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5778309F-2B72-EAFF-4DD4-B38DC3F8CCAB}"/>
              </a:ext>
            </a:extLst>
          </p:cNvPr>
          <p:cNvSpPr txBox="1"/>
          <p:nvPr/>
        </p:nvSpPr>
        <p:spPr>
          <a:xfrm>
            <a:off x="381740" y="5662431"/>
            <a:ext cx="11283518"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12 metų, kurie pateko į tobulėjimo zoną – 15 metų ir kurie pateko į sveikatos rizikos zoną – 13 metų.</a:t>
            </a:r>
          </a:p>
        </p:txBody>
      </p:sp>
    </p:spTree>
    <p:extLst>
      <p:ext uri="{BB962C8B-B14F-4D97-AF65-F5344CB8AC3E}">
        <p14:creationId xmlns:p14="http://schemas.microsoft.com/office/powerpoint/2010/main" val="2573582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C633350-ED72-5947-AA9A-7BFA328B6F0F}"/>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10x5 m bėgimas šaudykle (s) testo rezultatų pasiskirstymas pagal zonas proc.</a:t>
            </a:r>
            <a:br>
              <a:rPr kumimoji="0" lang="lt-LT" sz="40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EC9E529E-F7CC-62DE-BB01-2A2AF86440DC}"/>
              </a:ext>
            </a:extLst>
          </p:cNvPr>
          <p:cNvGraphicFramePr>
            <a:graphicFrameLocks noGrp="1"/>
          </p:cNvGraphicFramePr>
          <p:nvPr>
            <p:ph idx="1"/>
            <p:extLst>
              <p:ext uri="{D42A27DB-BD31-4B8C-83A1-F6EECF244321}">
                <p14:modId xmlns:p14="http://schemas.microsoft.com/office/powerpoint/2010/main" val="1286498600"/>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5271B55E-093C-75F1-6A8A-29CB7F431AE6}"/>
              </a:ext>
            </a:extLst>
          </p:cNvPr>
          <p:cNvSpPr txBox="1"/>
          <p:nvPr/>
        </p:nvSpPr>
        <p:spPr>
          <a:xfrm>
            <a:off x="482353" y="5733452"/>
            <a:ext cx="11265764"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14 metų, kurios pateko į tobulėjimo zoną – 14 metų ir kurios pateko į sveikatos rizikos zoną – 11 metų.</a:t>
            </a:r>
          </a:p>
        </p:txBody>
      </p:sp>
    </p:spTree>
    <p:extLst>
      <p:ext uri="{BB962C8B-B14F-4D97-AF65-F5344CB8AC3E}">
        <p14:creationId xmlns:p14="http://schemas.microsoft.com/office/powerpoint/2010/main" val="386449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52086DF-F1E0-F7F6-0D89-D7923B14DEB3}"/>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20 m bėgimas šaudykle (min.) testo rezultatų pasiskirstymas pagal zonas proc.</a:t>
            </a:r>
            <a:br>
              <a:rPr kumimoji="0" lang="lt-LT" sz="28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F8D627B7-489F-87D1-A518-1EF8086185E2}"/>
              </a:ext>
            </a:extLst>
          </p:cNvPr>
          <p:cNvGraphicFramePr>
            <a:graphicFrameLocks noGrp="1"/>
          </p:cNvGraphicFramePr>
          <p:nvPr>
            <p:ph idx="1"/>
            <p:extLst>
              <p:ext uri="{D42A27DB-BD31-4B8C-83A1-F6EECF244321}">
                <p14:modId xmlns:p14="http://schemas.microsoft.com/office/powerpoint/2010/main" val="3054376086"/>
              </p:ext>
            </p:extLst>
          </p:nvPr>
        </p:nvGraphicFramePr>
        <p:xfrm>
          <a:off x="106680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0CFE30B1-4B3C-A1B3-1787-BBBC257DD762}"/>
              </a:ext>
            </a:extLst>
          </p:cNvPr>
          <p:cNvSpPr txBox="1"/>
          <p:nvPr/>
        </p:nvSpPr>
        <p:spPr>
          <a:xfrm>
            <a:off x="697784" y="5646199"/>
            <a:ext cx="10857391"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11 metų, kurie pateko į tobulėjimo zoną – 15 metų ir kurie pateko į sveikatos rizikos zoną – 12 metų.</a:t>
            </a:r>
          </a:p>
        </p:txBody>
      </p:sp>
    </p:spTree>
    <p:extLst>
      <p:ext uri="{BB962C8B-B14F-4D97-AF65-F5344CB8AC3E}">
        <p14:creationId xmlns:p14="http://schemas.microsoft.com/office/powerpoint/2010/main" val="1407286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DD31C7F-48E1-1BDF-580B-2D47E950A890}"/>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20 m bėgimas šaudykle (min.) testo rezultatų pasiskirstymas pagal zonas proc.</a:t>
            </a:r>
            <a:br>
              <a:rPr kumimoji="0" lang="lt-LT" sz="2800" b="0" i="0" u="none" strike="noStrike" kern="1200" cap="all" spc="0" normalizeH="0" baseline="0" noProof="0" dirty="0">
                <a:ln>
                  <a:noFill/>
                </a:ln>
                <a:solidFill>
                  <a:srgbClr val="2E34D1"/>
                </a:solidFill>
                <a:effectLst/>
                <a:uLnTx/>
                <a:uFillTx/>
                <a:latin typeface="Calibri Light" panose="020F0302020204030204"/>
                <a:ea typeface="+mj-ea"/>
                <a:cs typeface="+mj-cs"/>
              </a:rPr>
            </a:br>
            <a:endParaRPr lang="lt-LT" dirty="0"/>
          </a:p>
        </p:txBody>
      </p:sp>
      <p:graphicFrame>
        <p:nvGraphicFramePr>
          <p:cNvPr id="6" name="Turinio vietos rezervavimo ženklas 5">
            <a:extLst>
              <a:ext uri="{FF2B5EF4-FFF2-40B4-BE49-F238E27FC236}">
                <a16:creationId xmlns:a16="http://schemas.microsoft.com/office/drawing/2014/main" id="{9AF46B65-43D1-2F3C-4DB6-1BD7ADC4B5DE}"/>
              </a:ext>
            </a:extLst>
          </p:cNvPr>
          <p:cNvGraphicFramePr>
            <a:graphicFrameLocks noGrp="1"/>
          </p:cNvGraphicFramePr>
          <p:nvPr>
            <p:ph idx="1"/>
            <p:extLst>
              <p:ext uri="{D42A27DB-BD31-4B8C-83A1-F6EECF244321}">
                <p14:modId xmlns:p14="http://schemas.microsoft.com/office/powerpoint/2010/main" val="3298888585"/>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A9939180-4ABA-862C-4EAD-B84388C0DAE9}"/>
              </a:ext>
            </a:extLst>
          </p:cNvPr>
          <p:cNvSpPr txBox="1"/>
          <p:nvPr/>
        </p:nvSpPr>
        <p:spPr>
          <a:xfrm>
            <a:off x="381740" y="5690586"/>
            <a:ext cx="11478827"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12 metų, kurios pateko į tobulėjimo zoną – 15 metų ir kurios pateko į sveikatos rizikos zoną – 14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6723350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vadinimas 3">
            <a:extLst>
              <a:ext uri="{FF2B5EF4-FFF2-40B4-BE49-F238E27FC236}">
                <a16:creationId xmlns:a16="http://schemas.microsoft.com/office/drawing/2014/main" id="{C97AE5EF-8646-46B0-66F0-91E4E577530A}"/>
              </a:ext>
            </a:extLst>
          </p:cNvPr>
          <p:cNvSpPr>
            <a:spLocks noGrp="1"/>
          </p:cNvSpPr>
          <p:nvPr>
            <p:ph type="title"/>
          </p:nvPr>
        </p:nvSpPr>
        <p:spPr/>
        <p:txBody>
          <a:bodyPr/>
          <a:lstStyle/>
          <a:p>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Sveikatos rizikos zona pagrindinis ugdymas</a:t>
            </a:r>
            <a:endParaRPr lang="lt-LT" dirty="0">
              <a:solidFill>
                <a:schemeClr val="tx1"/>
              </a:solidFill>
            </a:endParaRPr>
          </a:p>
        </p:txBody>
      </p:sp>
      <p:sp>
        <p:nvSpPr>
          <p:cNvPr id="5" name="Turinio vietos rezervavimo ženklas 4">
            <a:extLst>
              <a:ext uri="{FF2B5EF4-FFF2-40B4-BE49-F238E27FC236}">
                <a16:creationId xmlns:a16="http://schemas.microsoft.com/office/drawing/2014/main" id="{214EF2FB-DEF4-BAF2-781C-39988E817519}"/>
              </a:ext>
            </a:extLst>
          </p:cNvPr>
          <p:cNvSpPr>
            <a:spLocks noGrp="1"/>
          </p:cNvSpPr>
          <p:nvPr>
            <p:ph sz="half" idx="1"/>
          </p:nvPr>
        </p:nvSpPr>
        <p:spPr/>
        <p:txBody>
          <a:bodyPr/>
          <a:lstStyle/>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4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Berniukai</a:t>
            </a:r>
          </a:p>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Iš viso fizinio pajėgumo testavime  dalyvavo </a:t>
            </a:r>
            <a:r>
              <a:rPr kumimoji="0" lang="lt-LT"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233</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pagrindinių klasių berniukai. Net </a:t>
            </a:r>
            <a:r>
              <a:rPr kumimoji="0" lang="lt-LT"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154</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berniukai žemiau normos atliko nors  vieną testą ir pateko į sveikatos rizikos zoną.</a:t>
            </a:r>
          </a:p>
          <a:p>
            <a:endParaRPr lang="lt-LT" dirty="0"/>
          </a:p>
        </p:txBody>
      </p:sp>
      <p:sp>
        <p:nvSpPr>
          <p:cNvPr id="6" name="Turinio vietos rezervavimo ženklas 5">
            <a:extLst>
              <a:ext uri="{FF2B5EF4-FFF2-40B4-BE49-F238E27FC236}">
                <a16:creationId xmlns:a16="http://schemas.microsoft.com/office/drawing/2014/main" id="{8A27F2BE-9207-DBE3-2805-5A92E6C45D11}"/>
              </a:ext>
            </a:extLst>
          </p:cNvPr>
          <p:cNvSpPr>
            <a:spLocks noGrp="1"/>
          </p:cNvSpPr>
          <p:nvPr>
            <p:ph sz="half" idx="2"/>
          </p:nvPr>
        </p:nvSpPr>
        <p:spPr/>
        <p:txBody>
          <a:bodyPr/>
          <a:lstStyle/>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400" b="1" i="0" u="none" strike="noStrike" kern="1200" cap="none"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Mergaitės</a:t>
            </a:r>
          </a:p>
          <a:p>
            <a:pPr marL="0" marR="0" lvl="0" indent="0" algn="l" defTabSz="914400" rtl="0" eaLnBrk="1" fontAlgn="auto" latinLnBrk="0" hangingPunct="1">
              <a:lnSpc>
                <a:spcPct val="120000"/>
              </a:lnSpc>
              <a:spcBef>
                <a:spcPts val="1000"/>
              </a:spcBef>
              <a:spcAft>
                <a:spcPts val="0"/>
              </a:spcAft>
              <a:buClr>
                <a:srgbClr val="2E34D1"/>
              </a:buClr>
              <a:buSzPct val="130000"/>
              <a:buFont typeface="System Font Regular"/>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Iš viso fizinio pajėgumo testavime dalyvavo </a:t>
            </a:r>
            <a:r>
              <a:rPr kumimoji="0" lang="lt-LT"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230</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pagrindinių klasių mergaičių. Net </a:t>
            </a:r>
            <a:r>
              <a:rPr kumimoji="0" lang="lt-LT" sz="2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194</a:t>
            </a: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mergaičių žemiau normos atliko nors vieną testą ir pateko į sveikatos rizikos zoną.</a:t>
            </a:r>
          </a:p>
          <a:p>
            <a:endParaRPr lang="lt-LT" dirty="0"/>
          </a:p>
        </p:txBody>
      </p:sp>
    </p:spTree>
    <p:extLst>
      <p:ext uri="{BB962C8B-B14F-4D97-AF65-F5344CB8AC3E}">
        <p14:creationId xmlns:p14="http://schemas.microsoft.com/office/powerpoint/2010/main" val="1004509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4">
            <a:extLst>
              <a:ext uri="{FF2B5EF4-FFF2-40B4-BE49-F238E27FC236}">
                <a16:creationId xmlns:a16="http://schemas.microsoft.com/office/drawing/2014/main" id="{350D46DC-23AF-878E-5420-FBBF954EE8B1}"/>
              </a:ext>
            </a:extLst>
          </p:cNvPr>
          <p:cNvSpPr>
            <a:spLocks noGrp="1"/>
          </p:cNvSpPr>
          <p:nvPr>
            <p:ph type="title"/>
          </p:nvPr>
        </p:nvSpPr>
        <p:spPr/>
        <p:txBody>
          <a:bodyPr/>
          <a:lstStyle/>
          <a:p>
            <a:pPr algn="ctr"/>
            <a:r>
              <a:rPr kumimoji="0" lang="lt-LT" sz="32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Mokiniui atlikus fizinio pajėgumo testus, </a:t>
            </a:r>
            <a:r>
              <a:rPr kumimoji="0" lang="lt-LT" sz="3200" b="1" i="0" u="none" strike="noStrike" kern="1200" cap="all" spc="0" normalizeH="0" baseline="0" noProof="0" dirty="0" err="1">
                <a:ln>
                  <a:noFill/>
                </a:ln>
                <a:solidFill>
                  <a:prstClr val="black"/>
                </a:solidFill>
                <a:effectLst/>
                <a:uLnTx/>
                <a:uFillTx/>
                <a:latin typeface="Times New Roman" panose="02020603050405020304" pitchFamily="18" charset="0"/>
                <a:ea typeface="+mj-ea"/>
                <a:cs typeface="Times New Roman" panose="02020603050405020304" pitchFamily="18" charset="0"/>
              </a:rPr>
              <a:t>rezultatAi</a:t>
            </a:r>
            <a:r>
              <a:rPr kumimoji="0" lang="lt-LT" sz="32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priskiriami vienai iš šių fizinio pajėgumo zonų:</a:t>
            </a:r>
            <a:endParaRPr lang="lt-LT" dirty="0"/>
          </a:p>
        </p:txBody>
      </p:sp>
      <p:sp>
        <p:nvSpPr>
          <p:cNvPr id="6" name="Turinio vietos rezervavimo ženklas 5">
            <a:extLst>
              <a:ext uri="{FF2B5EF4-FFF2-40B4-BE49-F238E27FC236}">
                <a16:creationId xmlns:a16="http://schemas.microsoft.com/office/drawing/2014/main" id="{C6D36D69-BC13-C9B4-7624-76A6E1ABEAFD}"/>
              </a:ext>
            </a:extLst>
          </p:cNvPr>
          <p:cNvSpPr>
            <a:spLocks noGrp="1"/>
          </p:cNvSpPr>
          <p:nvPr>
            <p:ph idx="1"/>
          </p:nvPr>
        </p:nvSpPr>
        <p:spPr/>
        <p:txBody>
          <a:body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400" b="1" i="0" u="none" strike="noStrike" kern="1200" cap="none" spc="0" normalizeH="0" baseline="0" noProof="0" dirty="0">
                <a:ln>
                  <a:noFill/>
                </a:ln>
                <a:solidFill>
                  <a:srgbClr val="00B050"/>
                </a:solidFill>
                <a:effectLst/>
                <a:uLnTx/>
                <a:uFillTx/>
                <a:latin typeface="Times New Roman" panose="02020603050405020304" pitchFamily="18" charset="0"/>
                <a:ea typeface="+mn-ea"/>
                <a:cs typeface="Times New Roman" panose="02020603050405020304" pitchFamily="18" charset="0"/>
              </a:rPr>
              <a:t>Sveikatai palankus fizinis pajėgumas“ </a:t>
            </a:r>
            <a:r>
              <a:rPr kumimoji="0" lang="lt-L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rodo gerą, sveikatai palankų fizinį pajėgumą;</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400" b="1" i="0" u="none" strike="noStrike" kern="1200" cap="none" spc="0" normalizeH="0" baseline="0" noProof="0" dirty="0">
                <a:ln>
                  <a:noFill/>
                </a:ln>
                <a:solidFill>
                  <a:srgbClr val="FFC000"/>
                </a:solidFill>
                <a:effectLst/>
                <a:uLnTx/>
                <a:uFillTx/>
                <a:latin typeface="Times New Roman" panose="02020603050405020304" pitchFamily="18" charset="0"/>
                <a:ea typeface="+mn-ea"/>
                <a:cs typeface="Times New Roman" panose="02020603050405020304" pitchFamily="18" charset="0"/>
              </a:rPr>
              <a:t>„Reikia tobulėti“ </a:t>
            </a:r>
            <a:r>
              <a:rPr kumimoji="0" lang="lt-L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zona kuri rodo, kad mokiniui reikia tobulinti savo fizines ypatybes, siekiant sveikatai palankaus fizinio pajėgumo;</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Wingdings" panose="05000000000000000000" pitchFamily="2" charset="2"/>
              <a:buChar char="q"/>
              <a:tabLst/>
              <a:defRPr/>
            </a:pP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„Sveikatos rizikos zona“ </a:t>
            </a:r>
            <a:r>
              <a:rPr kumimoji="0" lang="lt-LT"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kuri rodo mokinio sveikatai kylančią riziką dėl jo fizinio pajėgumo lygio.</a:t>
            </a:r>
          </a:p>
          <a:p>
            <a:endParaRPr lang="lt-LT" dirty="0"/>
          </a:p>
        </p:txBody>
      </p:sp>
    </p:spTree>
    <p:extLst>
      <p:ext uri="{BB962C8B-B14F-4D97-AF65-F5344CB8AC3E}">
        <p14:creationId xmlns:p14="http://schemas.microsoft.com/office/powerpoint/2010/main" val="2603487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vadinimas 4">
            <a:extLst>
              <a:ext uri="{FF2B5EF4-FFF2-40B4-BE49-F238E27FC236}">
                <a16:creationId xmlns:a16="http://schemas.microsoft.com/office/drawing/2014/main" id="{579A0138-F9A3-0009-FD06-453BD6BA6614}"/>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Sveikatos rizikos zona pagrindinio ugdymo  klasių mokinių tarpe</a:t>
            </a:r>
            <a:r>
              <a:rPr kumimoji="0" lang="lt-LT" sz="1600" b="1" i="0" u="none" strike="noStrike" kern="1200" cap="all"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rPr>
              <a:t>	</a:t>
            </a:r>
            <a:endParaRPr lang="lt-LT" dirty="0">
              <a:solidFill>
                <a:schemeClr val="tx1"/>
              </a:solidFill>
              <a:latin typeface="Times New Roman" panose="02020603050405020304" pitchFamily="18" charset="0"/>
              <a:cs typeface="Times New Roman" panose="02020603050405020304" pitchFamily="18" charset="0"/>
            </a:endParaRPr>
          </a:p>
        </p:txBody>
      </p:sp>
      <p:graphicFrame>
        <p:nvGraphicFramePr>
          <p:cNvPr id="7" name="Turinio vietos rezervavimo ženklas 6">
            <a:extLst>
              <a:ext uri="{FF2B5EF4-FFF2-40B4-BE49-F238E27FC236}">
                <a16:creationId xmlns:a16="http://schemas.microsoft.com/office/drawing/2014/main" id="{231BBE9D-5087-6D6D-B930-3FB9ACF8BE73}"/>
              </a:ext>
            </a:extLst>
          </p:cNvPr>
          <p:cNvGraphicFramePr>
            <a:graphicFrameLocks noGrp="1"/>
          </p:cNvGraphicFramePr>
          <p:nvPr>
            <p:ph idx="1"/>
            <p:extLst>
              <p:ext uri="{D42A27DB-BD31-4B8C-83A1-F6EECF244321}">
                <p14:modId xmlns:p14="http://schemas.microsoft.com/office/powerpoint/2010/main" val="4215281729"/>
              </p:ext>
            </p:extLst>
          </p:nvPr>
        </p:nvGraphicFramePr>
        <p:xfrm>
          <a:off x="1882066" y="2449945"/>
          <a:ext cx="8052047" cy="3403600"/>
        </p:xfrm>
        <a:graphic>
          <a:graphicData uri="http://schemas.openxmlformats.org/drawingml/2006/table">
            <a:tbl>
              <a:tblPr firstRow="1" bandRow="1">
                <a:tableStyleId>{5C22544A-7EE6-4342-B048-85BDC9FD1C3A}</a:tableStyleId>
              </a:tblPr>
              <a:tblGrid>
                <a:gridCol w="2681056">
                  <a:extLst>
                    <a:ext uri="{9D8B030D-6E8A-4147-A177-3AD203B41FA5}">
                      <a16:colId xmlns:a16="http://schemas.microsoft.com/office/drawing/2014/main" val="327108680"/>
                    </a:ext>
                  </a:extLst>
                </a:gridCol>
                <a:gridCol w="976544">
                  <a:extLst>
                    <a:ext uri="{9D8B030D-6E8A-4147-A177-3AD203B41FA5}">
                      <a16:colId xmlns:a16="http://schemas.microsoft.com/office/drawing/2014/main" val="1495885126"/>
                    </a:ext>
                  </a:extLst>
                </a:gridCol>
                <a:gridCol w="1020932">
                  <a:extLst>
                    <a:ext uri="{9D8B030D-6E8A-4147-A177-3AD203B41FA5}">
                      <a16:colId xmlns:a16="http://schemas.microsoft.com/office/drawing/2014/main" val="2687526236"/>
                    </a:ext>
                  </a:extLst>
                </a:gridCol>
                <a:gridCol w="1127464">
                  <a:extLst>
                    <a:ext uri="{9D8B030D-6E8A-4147-A177-3AD203B41FA5}">
                      <a16:colId xmlns:a16="http://schemas.microsoft.com/office/drawing/2014/main" val="1069430722"/>
                    </a:ext>
                  </a:extLst>
                </a:gridCol>
                <a:gridCol w="1189608">
                  <a:extLst>
                    <a:ext uri="{9D8B030D-6E8A-4147-A177-3AD203B41FA5}">
                      <a16:colId xmlns:a16="http://schemas.microsoft.com/office/drawing/2014/main" val="812226914"/>
                    </a:ext>
                  </a:extLst>
                </a:gridCol>
                <a:gridCol w="1056443">
                  <a:extLst>
                    <a:ext uri="{9D8B030D-6E8A-4147-A177-3AD203B41FA5}">
                      <a16:colId xmlns:a16="http://schemas.microsoft.com/office/drawing/2014/main" val="1890366091"/>
                    </a:ext>
                  </a:extLst>
                </a:gridCol>
              </a:tblGrid>
              <a:tr h="370840">
                <a:tc>
                  <a:txBody>
                    <a:bodyPr/>
                    <a:lstStyle/>
                    <a:p>
                      <a:pPr algn="ctr"/>
                      <a:endParaRPr lang="lt-LT"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11 metų</a:t>
                      </a:r>
                    </a:p>
                  </a:txBody>
                  <a:tcPr/>
                </a:tc>
                <a:tc>
                  <a:txBody>
                    <a:bodyPr/>
                    <a:lstStyle/>
                    <a:p>
                      <a:pPr algn="ctr"/>
                      <a:r>
                        <a:rPr lang="lt-LT" dirty="0">
                          <a:latin typeface="Times New Roman" panose="02020603050405020304" pitchFamily="18" charset="0"/>
                          <a:cs typeface="Times New Roman" panose="02020603050405020304" pitchFamily="18" charset="0"/>
                        </a:rPr>
                        <a:t>12 metų</a:t>
                      </a:r>
                    </a:p>
                  </a:txBody>
                  <a:tcPr/>
                </a:tc>
                <a:tc>
                  <a:txBody>
                    <a:bodyPr/>
                    <a:lstStyle/>
                    <a:p>
                      <a:pPr algn="ctr"/>
                      <a:r>
                        <a:rPr lang="lt-LT" dirty="0">
                          <a:latin typeface="Times New Roman" panose="02020603050405020304" pitchFamily="18" charset="0"/>
                          <a:cs typeface="Times New Roman" panose="02020603050405020304" pitchFamily="18" charset="0"/>
                        </a:rPr>
                        <a:t>13 metų</a:t>
                      </a:r>
                    </a:p>
                  </a:txBody>
                  <a:tcPr/>
                </a:tc>
                <a:tc>
                  <a:txBody>
                    <a:bodyPr/>
                    <a:lstStyle/>
                    <a:p>
                      <a:pPr algn="ctr"/>
                      <a:r>
                        <a:rPr lang="lt-LT" dirty="0">
                          <a:latin typeface="Times New Roman" panose="02020603050405020304" pitchFamily="18" charset="0"/>
                          <a:cs typeface="Times New Roman" panose="02020603050405020304" pitchFamily="18" charset="0"/>
                        </a:rPr>
                        <a:t>14 metų</a:t>
                      </a:r>
                    </a:p>
                  </a:txBody>
                  <a:tcPr/>
                </a:tc>
                <a:tc>
                  <a:txBody>
                    <a:bodyPr/>
                    <a:lstStyle/>
                    <a:p>
                      <a:pPr algn="ctr"/>
                      <a:r>
                        <a:rPr lang="lt-LT" dirty="0">
                          <a:latin typeface="Times New Roman" panose="02020603050405020304" pitchFamily="18" charset="0"/>
                          <a:cs typeface="Times New Roman" panose="02020603050405020304" pitchFamily="18" charset="0"/>
                        </a:rPr>
                        <a:t>15 metų</a:t>
                      </a:r>
                    </a:p>
                  </a:txBody>
                  <a:tcPr/>
                </a:tc>
                <a:extLst>
                  <a:ext uri="{0D108BD9-81ED-4DB2-BD59-A6C34878D82A}">
                    <a16:rowId xmlns:a16="http://schemas.microsoft.com/office/drawing/2014/main" val="3645895752"/>
                  </a:ext>
                </a:extLst>
              </a:tr>
              <a:tr h="370840">
                <a:tc>
                  <a:txBody>
                    <a:bodyPr/>
                    <a:lstStyle/>
                    <a:p>
                      <a:pPr algn="ctr"/>
                      <a:r>
                        <a:rPr lang="lt-LT" b="1" dirty="0">
                          <a:latin typeface="Times New Roman" panose="02020603050405020304" pitchFamily="18" charset="0"/>
                          <a:cs typeface="Times New Roman" panose="02020603050405020304" pitchFamily="18" charset="0"/>
                        </a:rPr>
                        <a:t>„Flamingas“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7</a:t>
                      </a:r>
                      <a:r>
                        <a:rPr lang="lt-LT" dirty="0">
                          <a:latin typeface="Times New Roman" panose="02020603050405020304" pitchFamily="18" charset="0"/>
                          <a:cs typeface="Times New Roman" panose="02020603050405020304" pitchFamily="18" charset="0"/>
                        </a:rPr>
                        <a:t> 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7</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a:t>
                      </a:r>
                    </a:p>
                  </a:txBody>
                  <a:tcPr/>
                </a:tc>
                <a:extLst>
                  <a:ext uri="{0D108BD9-81ED-4DB2-BD59-A6C34878D82A}">
                    <a16:rowId xmlns:a16="http://schemas.microsoft.com/office/drawing/2014/main" val="2984191154"/>
                  </a:ext>
                </a:extLst>
              </a:tr>
              <a:tr h="370840">
                <a:tc>
                  <a:txBody>
                    <a:bodyPr/>
                    <a:lstStyle/>
                    <a:p>
                      <a:pPr algn="ctr"/>
                      <a:r>
                        <a:rPr lang="lt-LT" b="1" dirty="0">
                          <a:latin typeface="Times New Roman" panose="02020603050405020304" pitchFamily="18" charset="0"/>
                          <a:cs typeface="Times New Roman" panose="02020603050405020304" pitchFamily="18" charset="0"/>
                        </a:rPr>
                        <a:t>„Sėstis ir siekti“</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 </a:t>
                      </a:r>
                      <a:r>
                        <a:rPr lang="lt-LT" dirty="0">
                          <a:latin typeface="Times New Roman" panose="02020603050405020304" pitchFamily="18" charset="0"/>
                          <a:cs typeface="Times New Roman" panose="02020603050405020304" pitchFamily="18" charset="0"/>
                        </a:rPr>
                        <a:t>iš 6</a:t>
                      </a:r>
                    </a:p>
                  </a:txBody>
                  <a:tcPr/>
                </a:tc>
                <a:extLst>
                  <a:ext uri="{0D108BD9-81ED-4DB2-BD59-A6C34878D82A}">
                    <a16:rowId xmlns:a16="http://schemas.microsoft.com/office/drawing/2014/main" val="2001544950"/>
                  </a:ext>
                </a:extLst>
              </a:tr>
              <a:tr h="370840">
                <a:tc>
                  <a:txBody>
                    <a:bodyPr/>
                    <a:lstStyle/>
                    <a:p>
                      <a:pPr algn="ctr"/>
                      <a:r>
                        <a:rPr lang="lt-LT" b="1" dirty="0">
                          <a:latin typeface="Times New Roman" panose="02020603050405020304" pitchFamily="18" charset="0"/>
                          <a:cs typeface="Times New Roman" panose="02020603050405020304" pitchFamily="18" charset="0"/>
                        </a:rPr>
                        <a:t>„Šuolis į toli iš vietos“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11</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a:t>
                      </a:r>
                      <a:r>
                        <a:rPr lang="lt-LT" dirty="0">
                          <a:latin typeface="Times New Roman" panose="02020603050405020304" pitchFamily="18" charset="0"/>
                          <a:cs typeface="Times New Roman" panose="02020603050405020304" pitchFamily="18" charset="0"/>
                        </a:rPr>
                        <a:t> 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latin typeface="Times New Roman" panose="02020603050405020304" pitchFamily="18" charset="0"/>
                          <a:cs typeface="Times New Roman" panose="02020603050405020304" pitchFamily="18" charset="0"/>
                        </a:rPr>
                        <a:t> 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6</a:t>
                      </a:r>
                    </a:p>
                  </a:txBody>
                  <a:tcPr/>
                </a:tc>
                <a:extLst>
                  <a:ext uri="{0D108BD9-81ED-4DB2-BD59-A6C34878D82A}">
                    <a16:rowId xmlns:a16="http://schemas.microsoft.com/office/drawing/2014/main" val="2059953487"/>
                  </a:ext>
                </a:extLst>
              </a:tr>
              <a:tr h="370840">
                <a:tc>
                  <a:txBody>
                    <a:bodyPr/>
                    <a:lstStyle/>
                    <a:p>
                      <a:pPr algn="ctr"/>
                      <a:r>
                        <a:rPr lang="lt-LT" b="1" dirty="0">
                          <a:latin typeface="Times New Roman" panose="02020603050405020304" pitchFamily="18" charset="0"/>
                          <a:cs typeface="Times New Roman" panose="02020603050405020304" pitchFamily="18" charset="0"/>
                        </a:rPr>
                        <a:t>„Kybojimas sulenktomis rankomis“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17</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6</a:t>
                      </a:r>
                      <a:r>
                        <a:rPr lang="lt-LT" dirty="0">
                          <a:latin typeface="Times New Roman" panose="02020603050405020304" pitchFamily="18" charset="0"/>
                          <a:cs typeface="Times New Roman" panose="02020603050405020304" pitchFamily="18" charset="0"/>
                        </a:rPr>
                        <a:t> 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latin typeface="Times New Roman" panose="02020603050405020304" pitchFamily="18" charset="0"/>
                          <a:cs typeface="Times New Roman" panose="02020603050405020304" pitchFamily="18" charset="0"/>
                        </a:rPr>
                        <a:t> 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a:t>
                      </a:r>
                    </a:p>
                  </a:txBody>
                  <a:tcPr/>
                </a:tc>
                <a:extLst>
                  <a:ext uri="{0D108BD9-81ED-4DB2-BD59-A6C34878D82A}">
                    <a16:rowId xmlns:a16="http://schemas.microsoft.com/office/drawing/2014/main" val="837104669"/>
                  </a:ext>
                </a:extLst>
              </a:tr>
              <a:tr h="370840">
                <a:tc>
                  <a:txBody>
                    <a:bodyPr/>
                    <a:lstStyle/>
                    <a:p>
                      <a:pPr algn="ctr"/>
                      <a:r>
                        <a:rPr lang="lt-LT" b="1" dirty="0">
                          <a:latin typeface="Times New Roman" panose="02020603050405020304" pitchFamily="18" charset="0"/>
                          <a:cs typeface="Times New Roman" panose="02020603050405020304" pitchFamily="18" charset="0"/>
                        </a:rPr>
                        <a:t>„10x5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14</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17</a:t>
                      </a:r>
                      <a:r>
                        <a:rPr lang="lt-LT" dirty="0">
                          <a:latin typeface="Times New Roman" panose="02020603050405020304" pitchFamily="18" charset="0"/>
                          <a:cs typeface="Times New Roman" panose="02020603050405020304" pitchFamily="18" charset="0"/>
                        </a:rPr>
                        <a:t> 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10</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6</a:t>
                      </a:r>
                    </a:p>
                  </a:txBody>
                  <a:tcPr/>
                </a:tc>
                <a:extLst>
                  <a:ext uri="{0D108BD9-81ED-4DB2-BD59-A6C34878D82A}">
                    <a16:rowId xmlns:a16="http://schemas.microsoft.com/office/drawing/2014/main" val="4057385655"/>
                  </a:ext>
                </a:extLst>
              </a:tr>
              <a:tr h="370840">
                <a:tc>
                  <a:txBody>
                    <a:bodyPr/>
                    <a:lstStyle/>
                    <a:p>
                      <a:pPr algn="ctr"/>
                      <a:r>
                        <a:rPr lang="lt-LT" b="1" dirty="0">
                          <a:latin typeface="Times New Roman" panose="02020603050405020304" pitchFamily="18" charset="0"/>
                          <a:cs typeface="Times New Roman" panose="02020603050405020304" pitchFamily="18" charset="0"/>
                        </a:rPr>
                        <a:t>„20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56</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 </a:t>
                      </a:r>
                      <a:r>
                        <a:rPr lang="lt-LT" dirty="0">
                          <a:latin typeface="Times New Roman" panose="02020603050405020304" pitchFamily="18" charset="0"/>
                          <a:cs typeface="Times New Roman" panose="02020603050405020304" pitchFamily="18" charset="0"/>
                        </a:rPr>
                        <a:t>iš 47</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 </a:t>
                      </a:r>
                      <a:r>
                        <a:rPr lang="lt-LT" dirty="0">
                          <a:latin typeface="Times New Roman" panose="02020603050405020304" pitchFamily="18" charset="0"/>
                          <a:cs typeface="Times New Roman" panose="02020603050405020304" pitchFamily="18" charset="0"/>
                        </a:rPr>
                        <a:t>iš 64</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6</a:t>
                      </a:r>
                    </a:p>
                  </a:txBody>
                  <a:tcPr/>
                </a:tc>
                <a:extLst>
                  <a:ext uri="{0D108BD9-81ED-4DB2-BD59-A6C34878D82A}">
                    <a16:rowId xmlns:a16="http://schemas.microsoft.com/office/drawing/2014/main" val="3042183666"/>
                  </a:ext>
                </a:extLst>
              </a:tr>
            </a:tbl>
          </a:graphicData>
        </a:graphic>
      </p:graphicFrame>
      <p:sp>
        <p:nvSpPr>
          <p:cNvPr id="3" name="TextBox 2">
            <a:extLst>
              <a:ext uri="{FF2B5EF4-FFF2-40B4-BE49-F238E27FC236}">
                <a16:creationId xmlns:a16="http://schemas.microsoft.com/office/drawing/2014/main" id="{FFE87744-109A-BD60-A20C-B0F23B91990C}"/>
              </a:ext>
            </a:extLst>
          </p:cNvPr>
          <p:cNvSpPr txBox="1"/>
          <p:nvPr/>
        </p:nvSpPr>
        <p:spPr>
          <a:xfrm>
            <a:off x="958788" y="1820196"/>
            <a:ext cx="10058400" cy="461665"/>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Berniukų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kurie atliko testus ir pateko į sveikatos rizikos zoną</a:t>
            </a:r>
            <a:endParaRPr kumimoji="0" lang="lt-LT" sz="2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923380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FA5B9390-5C16-86C8-EDD5-BB8B7BC05271}"/>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Sveikatos rizikos zona pagrindinio ugdymo  klasių mokinių tarpe</a:t>
            </a:r>
            <a:r>
              <a:rPr kumimoji="0" lang="lt-LT" sz="1600" b="1" i="0" u="none" strike="noStrike" kern="1200" cap="all" spc="0" normalizeH="0" baseline="0" noProof="0" dirty="0">
                <a:ln>
                  <a:noFill/>
                </a:ln>
                <a:solidFill>
                  <a:schemeClr val="tx1"/>
                </a:solidFill>
                <a:effectLst/>
                <a:uLnTx/>
                <a:uFillTx/>
                <a:latin typeface="Gill Sans MT" panose="020B0502020104020203"/>
                <a:ea typeface="+mj-ea"/>
                <a:cs typeface="+mj-cs"/>
              </a:rPr>
              <a:t>	</a:t>
            </a:r>
            <a:endParaRPr lang="lt-LT" dirty="0">
              <a:solidFill>
                <a:schemeClr val="tx1"/>
              </a:solidFill>
            </a:endParaRPr>
          </a:p>
        </p:txBody>
      </p:sp>
      <p:graphicFrame>
        <p:nvGraphicFramePr>
          <p:cNvPr id="4" name="Turinio vietos rezervavimo ženklas 3">
            <a:extLst>
              <a:ext uri="{FF2B5EF4-FFF2-40B4-BE49-F238E27FC236}">
                <a16:creationId xmlns:a16="http://schemas.microsoft.com/office/drawing/2014/main" id="{68CBCA4D-629D-3BB2-EC16-F890DA6340E3}"/>
              </a:ext>
            </a:extLst>
          </p:cNvPr>
          <p:cNvGraphicFramePr>
            <a:graphicFrameLocks noGrp="1"/>
          </p:cNvGraphicFramePr>
          <p:nvPr>
            <p:ph idx="1"/>
            <p:extLst>
              <p:ext uri="{D42A27DB-BD31-4B8C-83A1-F6EECF244321}">
                <p14:modId xmlns:p14="http://schemas.microsoft.com/office/powerpoint/2010/main" val="2923770571"/>
              </p:ext>
            </p:extLst>
          </p:nvPr>
        </p:nvGraphicFramePr>
        <p:xfrm>
          <a:off x="2143956" y="2540789"/>
          <a:ext cx="8007658" cy="3672840"/>
        </p:xfrm>
        <a:graphic>
          <a:graphicData uri="http://schemas.openxmlformats.org/drawingml/2006/table">
            <a:tbl>
              <a:tblPr firstRow="1" bandRow="1">
                <a:tableStyleId>{5C22544A-7EE6-4342-B048-85BDC9FD1C3A}</a:tableStyleId>
              </a:tblPr>
              <a:tblGrid>
                <a:gridCol w="2371703">
                  <a:extLst>
                    <a:ext uri="{9D8B030D-6E8A-4147-A177-3AD203B41FA5}">
                      <a16:colId xmlns:a16="http://schemas.microsoft.com/office/drawing/2014/main" val="716826701"/>
                    </a:ext>
                  </a:extLst>
                </a:gridCol>
                <a:gridCol w="1134906">
                  <a:extLst>
                    <a:ext uri="{9D8B030D-6E8A-4147-A177-3AD203B41FA5}">
                      <a16:colId xmlns:a16="http://schemas.microsoft.com/office/drawing/2014/main" val="2686844004"/>
                    </a:ext>
                  </a:extLst>
                </a:gridCol>
                <a:gridCol w="1130617">
                  <a:extLst>
                    <a:ext uri="{9D8B030D-6E8A-4147-A177-3AD203B41FA5}">
                      <a16:colId xmlns:a16="http://schemas.microsoft.com/office/drawing/2014/main" val="1614164161"/>
                    </a:ext>
                  </a:extLst>
                </a:gridCol>
                <a:gridCol w="1169902">
                  <a:extLst>
                    <a:ext uri="{9D8B030D-6E8A-4147-A177-3AD203B41FA5}">
                      <a16:colId xmlns:a16="http://schemas.microsoft.com/office/drawing/2014/main" val="2995000896"/>
                    </a:ext>
                  </a:extLst>
                </a:gridCol>
                <a:gridCol w="1049197">
                  <a:extLst>
                    <a:ext uri="{9D8B030D-6E8A-4147-A177-3AD203B41FA5}">
                      <a16:colId xmlns:a16="http://schemas.microsoft.com/office/drawing/2014/main" val="93281719"/>
                    </a:ext>
                  </a:extLst>
                </a:gridCol>
                <a:gridCol w="1151333">
                  <a:extLst>
                    <a:ext uri="{9D8B030D-6E8A-4147-A177-3AD203B41FA5}">
                      <a16:colId xmlns:a16="http://schemas.microsoft.com/office/drawing/2014/main" val="4219282818"/>
                    </a:ext>
                  </a:extLst>
                </a:gridCol>
              </a:tblGrid>
              <a:tr h="262585">
                <a:tc>
                  <a:txBody>
                    <a:bodyPr/>
                    <a:lstStyle/>
                    <a:p>
                      <a:pPr algn="ctr"/>
                      <a:endParaRPr lang="lt-LT"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11 metų</a:t>
                      </a:r>
                    </a:p>
                  </a:txBody>
                  <a:tcPr/>
                </a:tc>
                <a:tc>
                  <a:txBody>
                    <a:bodyPr/>
                    <a:lstStyle/>
                    <a:p>
                      <a:pPr algn="ctr"/>
                      <a:r>
                        <a:rPr lang="lt-LT" dirty="0">
                          <a:latin typeface="Times New Roman" panose="02020603050405020304" pitchFamily="18" charset="0"/>
                          <a:cs typeface="Times New Roman" panose="02020603050405020304" pitchFamily="18" charset="0"/>
                        </a:rPr>
                        <a:t>12 metų</a:t>
                      </a:r>
                    </a:p>
                  </a:txBody>
                  <a:tcPr/>
                </a:tc>
                <a:tc>
                  <a:txBody>
                    <a:bodyPr/>
                    <a:lstStyle/>
                    <a:p>
                      <a:pPr algn="ctr"/>
                      <a:r>
                        <a:rPr lang="lt-LT" dirty="0">
                          <a:latin typeface="Times New Roman" panose="02020603050405020304" pitchFamily="18" charset="0"/>
                          <a:cs typeface="Times New Roman" panose="02020603050405020304" pitchFamily="18" charset="0"/>
                        </a:rPr>
                        <a:t>13 metų</a:t>
                      </a:r>
                    </a:p>
                  </a:txBody>
                  <a:tcPr/>
                </a:tc>
                <a:tc>
                  <a:txBody>
                    <a:bodyPr/>
                    <a:lstStyle/>
                    <a:p>
                      <a:pPr algn="ctr"/>
                      <a:r>
                        <a:rPr lang="lt-LT" dirty="0">
                          <a:latin typeface="Times New Roman" panose="02020603050405020304" pitchFamily="18" charset="0"/>
                          <a:cs typeface="Times New Roman" panose="02020603050405020304" pitchFamily="18" charset="0"/>
                        </a:rPr>
                        <a:t>14 metų</a:t>
                      </a:r>
                    </a:p>
                  </a:txBody>
                  <a:tcPr/>
                </a:tc>
                <a:tc>
                  <a:txBody>
                    <a:bodyPr/>
                    <a:lstStyle/>
                    <a:p>
                      <a:pPr algn="ctr"/>
                      <a:r>
                        <a:rPr lang="lt-LT" dirty="0">
                          <a:latin typeface="Times New Roman" panose="02020603050405020304" pitchFamily="18" charset="0"/>
                          <a:cs typeface="Times New Roman" panose="02020603050405020304" pitchFamily="18" charset="0"/>
                        </a:rPr>
                        <a:t>15 metų</a:t>
                      </a:r>
                    </a:p>
                  </a:txBody>
                  <a:tcPr/>
                </a:tc>
                <a:extLst>
                  <a:ext uri="{0D108BD9-81ED-4DB2-BD59-A6C34878D82A}">
                    <a16:rowId xmlns:a16="http://schemas.microsoft.com/office/drawing/2014/main" val="733780638"/>
                  </a:ext>
                </a:extLst>
              </a:tr>
              <a:tr h="370840">
                <a:tc>
                  <a:txBody>
                    <a:bodyPr/>
                    <a:lstStyle/>
                    <a:p>
                      <a:pPr algn="ctr"/>
                      <a:r>
                        <a:rPr lang="lt-LT" b="1" dirty="0">
                          <a:latin typeface="Times New Roman" panose="02020603050405020304" pitchFamily="18" charset="0"/>
                          <a:cs typeface="Times New Roman" panose="02020603050405020304" pitchFamily="18" charset="0"/>
                        </a:rPr>
                        <a:t>„Flamingas“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9 </a:t>
                      </a:r>
                      <a:r>
                        <a:rPr lang="lt-LT" dirty="0">
                          <a:latin typeface="Times New Roman" panose="02020603050405020304" pitchFamily="18" charset="0"/>
                          <a:cs typeface="Times New Roman" panose="02020603050405020304" pitchFamily="18" charset="0"/>
                        </a:rPr>
                        <a:t>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10 </a:t>
                      </a:r>
                      <a:r>
                        <a:rPr lang="lt-LT" dirty="0">
                          <a:latin typeface="Times New Roman" panose="02020603050405020304" pitchFamily="18" charset="0"/>
                          <a:cs typeface="Times New Roman" panose="02020603050405020304" pitchFamily="18" charset="0"/>
                        </a:rPr>
                        <a:t>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11</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4</a:t>
                      </a:r>
                    </a:p>
                  </a:txBody>
                  <a:tcPr/>
                </a:tc>
                <a:extLst>
                  <a:ext uri="{0D108BD9-81ED-4DB2-BD59-A6C34878D82A}">
                    <a16:rowId xmlns:a16="http://schemas.microsoft.com/office/drawing/2014/main" val="3404575453"/>
                  </a:ext>
                </a:extLst>
              </a:tr>
              <a:tr h="370840">
                <a:tc>
                  <a:txBody>
                    <a:bodyPr/>
                    <a:lstStyle/>
                    <a:p>
                      <a:pPr algn="ctr"/>
                      <a:r>
                        <a:rPr lang="lt-LT" b="1" dirty="0">
                          <a:latin typeface="Times New Roman" panose="02020603050405020304" pitchFamily="18" charset="0"/>
                          <a:cs typeface="Times New Roman" panose="02020603050405020304" pitchFamily="18" charset="0"/>
                        </a:rPr>
                        <a:t>„Sėstis ir siekti“</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0</a:t>
                      </a:r>
                      <a:r>
                        <a:rPr lang="lt-LT" dirty="0">
                          <a:latin typeface="Times New Roman" panose="02020603050405020304" pitchFamily="18" charset="0"/>
                          <a:cs typeface="Times New Roman" panose="02020603050405020304" pitchFamily="18" charset="0"/>
                        </a:rPr>
                        <a:t> iš 59</a:t>
                      </a:r>
                    </a:p>
                  </a:txBody>
                  <a:tcPr/>
                </a:tc>
                <a:tc>
                  <a:txBody>
                    <a:bodyPr/>
                    <a:lstStyle/>
                    <a:p>
                      <a:pPr algn="ctr"/>
                      <a:r>
                        <a:rPr lang="lt-LT" dirty="0">
                          <a:latin typeface="Times New Roman" panose="02020603050405020304" pitchFamily="18" charset="0"/>
                          <a:cs typeface="Times New Roman" panose="02020603050405020304" pitchFamily="18" charset="0"/>
                        </a:rPr>
                        <a:t>0 iš 4</a:t>
                      </a:r>
                    </a:p>
                  </a:txBody>
                  <a:tcPr/>
                </a:tc>
                <a:extLst>
                  <a:ext uri="{0D108BD9-81ED-4DB2-BD59-A6C34878D82A}">
                    <a16:rowId xmlns:a16="http://schemas.microsoft.com/office/drawing/2014/main" val="1831016235"/>
                  </a:ext>
                </a:extLst>
              </a:tr>
              <a:tr h="370840">
                <a:tc>
                  <a:txBody>
                    <a:bodyPr/>
                    <a:lstStyle/>
                    <a:p>
                      <a:pPr algn="ctr"/>
                      <a:r>
                        <a:rPr lang="lt-LT" b="1" dirty="0">
                          <a:latin typeface="Times New Roman" panose="02020603050405020304" pitchFamily="18" charset="0"/>
                          <a:cs typeface="Times New Roman" panose="02020603050405020304" pitchFamily="18" charset="0"/>
                        </a:rPr>
                        <a:t>„Šuolis į tolį iš vietos“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12</a:t>
                      </a:r>
                      <a:r>
                        <a:rPr lang="lt-LT" dirty="0">
                          <a:latin typeface="Times New Roman" panose="02020603050405020304" pitchFamily="18" charset="0"/>
                          <a:cs typeface="Times New Roman" panose="02020603050405020304" pitchFamily="18" charset="0"/>
                        </a:rPr>
                        <a:t> 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a:t>
                      </a:r>
                      <a:r>
                        <a:rPr lang="lt-LT" dirty="0">
                          <a:latin typeface="Times New Roman" panose="02020603050405020304" pitchFamily="18" charset="0"/>
                          <a:cs typeface="Times New Roman" panose="02020603050405020304" pitchFamily="18" charset="0"/>
                        </a:rPr>
                        <a:t> 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18</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59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0</a:t>
                      </a: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iš 4</a:t>
                      </a:r>
                    </a:p>
                  </a:txBody>
                  <a:tcPr/>
                </a:tc>
                <a:extLst>
                  <a:ext uri="{0D108BD9-81ED-4DB2-BD59-A6C34878D82A}">
                    <a16:rowId xmlns:a16="http://schemas.microsoft.com/office/drawing/2014/main" val="1431654465"/>
                  </a:ext>
                </a:extLst>
              </a:tr>
              <a:tr h="370840">
                <a:tc>
                  <a:txBody>
                    <a:bodyPr/>
                    <a:lstStyle/>
                    <a:p>
                      <a:pPr algn="ctr"/>
                      <a:r>
                        <a:rPr lang="lt-LT" b="1" dirty="0">
                          <a:latin typeface="Times New Roman" panose="02020603050405020304" pitchFamily="18" charset="0"/>
                          <a:cs typeface="Times New Roman" panose="02020603050405020304" pitchFamily="18" charset="0"/>
                        </a:rPr>
                        <a:t>„Kybojimas sulenktomis rankomis“</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17</a:t>
                      </a:r>
                      <a:r>
                        <a:rPr lang="lt-LT" dirty="0">
                          <a:latin typeface="Times New Roman" panose="02020603050405020304" pitchFamily="18" charset="0"/>
                          <a:cs typeface="Times New Roman" panose="02020603050405020304" pitchFamily="18" charset="0"/>
                        </a:rPr>
                        <a:t> 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latin typeface="Times New Roman" panose="02020603050405020304" pitchFamily="18" charset="0"/>
                          <a:cs typeface="Times New Roman" panose="02020603050405020304" pitchFamily="18" charset="0"/>
                        </a:rPr>
                        <a:t> 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10</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a:t>
                      </a:r>
                      <a:r>
                        <a:rPr lang="lt-LT" dirty="0">
                          <a:latin typeface="Times New Roman" panose="02020603050405020304" pitchFamily="18" charset="0"/>
                          <a:cs typeface="Times New Roman" panose="02020603050405020304" pitchFamily="18" charset="0"/>
                        </a:rPr>
                        <a:t> iš 59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0</a:t>
                      </a: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iš 4</a:t>
                      </a:r>
                    </a:p>
                  </a:txBody>
                  <a:tcPr/>
                </a:tc>
                <a:extLst>
                  <a:ext uri="{0D108BD9-81ED-4DB2-BD59-A6C34878D82A}">
                    <a16:rowId xmlns:a16="http://schemas.microsoft.com/office/drawing/2014/main" val="664389281"/>
                  </a:ext>
                </a:extLst>
              </a:tr>
              <a:tr h="370840">
                <a:tc>
                  <a:txBody>
                    <a:bodyPr/>
                    <a:lstStyle/>
                    <a:p>
                      <a:pPr algn="ctr"/>
                      <a:r>
                        <a:rPr lang="lt-LT" b="1" dirty="0">
                          <a:latin typeface="Times New Roman" panose="02020603050405020304" pitchFamily="18" charset="0"/>
                          <a:cs typeface="Times New Roman" panose="02020603050405020304" pitchFamily="18" charset="0"/>
                        </a:rPr>
                        <a:t>„10x5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26</a:t>
                      </a:r>
                      <a:r>
                        <a:rPr lang="lt-LT" dirty="0">
                          <a:latin typeface="Times New Roman" panose="02020603050405020304" pitchFamily="18" charset="0"/>
                          <a:cs typeface="Times New Roman" panose="02020603050405020304" pitchFamily="18" charset="0"/>
                        </a:rPr>
                        <a:t> 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a:t>
                      </a:r>
                      <a:r>
                        <a:rPr lang="lt-LT" dirty="0">
                          <a:latin typeface="Times New Roman" panose="02020603050405020304" pitchFamily="18" charset="0"/>
                          <a:cs typeface="Times New Roman" panose="02020603050405020304" pitchFamily="18" charset="0"/>
                        </a:rPr>
                        <a:t> 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22</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 </a:t>
                      </a:r>
                      <a:r>
                        <a:rPr lang="lt-LT" dirty="0">
                          <a:latin typeface="Times New Roman" panose="02020603050405020304" pitchFamily="18" charset="0"/>
                          <a:cs typeface="Times New Roman" panose="02020603050405020304" pitchFamily="18" charset="0"/>
                        </a:rPr>
                        <a:t>iš 59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0</a:t>
                      </a: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iš 4</a:t>
                      </a:r>
                    </a:p>
                    <a:p>
                      <a:pPr algn="ctr"/>
                      <a:endParaRPr lang="lt-L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485608917"/>
                  </a:ext>
                </a:extLst>
              </a:tr>
              <a:tr h="370840">
                <a:tc>
                  <a:txBody>
                    <a:bodyPr/>
                    <a:lstStyle/>
                    <a:p>
                      <a:pPr algn="ctr"/>
                      <a:r>
                        <a:rPr lang="lt-LT" b="1" dirty="0">
                          <a:latin typeface="Times New Roman" panose="02020603050405020304" pitchFamily="18" charset="0"/>
                          <a:cs typeface="Times New Roman" panose="02020603050405020304" pitchFamily="18" charset="0"/>
                        </a:rPr>
                        <a:t>„20 m. bėgimas šaudykle“</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3 </a:t>
                      </a:r>
                      <a:r>
                        <a:rPr lang="lt-LT" dirty="0">
                          <a:latin typeface="Times New Roman" panose="02020603050405020304" pitchFamily="18" charset="0"/>
                          <a:cs typeface="Times New Roman" panose="02020603050405020304" pitchFamily="18" charset="0"/>
                        </a:rPr>
                        <a:t>iš 65</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4</a:t>
                      </a:r>
                      <a:r>
                        <a:rPr lang="lt-LT" dirty="0">
                          <a:latin typeface="Times New Roman" panose="02020603050405020304" pitchFamily="18" charset="0"/>
                          <a:cs typeface="Times New Roman" panose="02020603050405020304" pitchFamily="18" charset="0"/>
                        </a:rPr>
                        <a:t> iš 33</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5</a:t>
                      </a:r>
                      <a:r>
                        <a:rPr lang="lt-LT" dirty="0">
                          <a:latin typeface="Times New Roman" panose="02020603050405020304" pitchFamily="18" charset="0"/>
                          <a:cs typeface="Times New Roman" panose="02020603050405020304" pitchFamily="18" charset="0"/>
                        </a:rPr>
                        <a:t> iš 68</a:t>
                      </a:r>
                    </a:p>
                  </a:txBody>
                  <a:tcPr/>
                </a:tc>
                <a:tc>
                  <a:txBody>
                    <a:bodyPr/>
                    <a:lstStyle/>
                    <a:p>
                      <a:pPr algn="ctr"/>
                      <a:r>
                        <a:rPr lang="lt-LT" b="1" dirty="0">
                          <a:solidFill>
                            <a:srgbClr val="FF0000"/>
                          </a:solidFill>
                          <a:latin typeface="Times New Roman" panose="02020603050405020304" pitchFamily="18" charset="0"/>
                          <a:cs typeface="Times New Roman" panose="02020603050405020304" pitchFamily="18" charset="0"/>
                        </a:rPr>
                        <a:t>8 </a:t>
                      </a:r>
                      <a:r>
                        <a:rPr lang="lt-LT" dirty="0">
                          <a:latin typeface="Times New Roman" panose="02020603050405020304" pitchFamily="18" charset="0"/>
                          <a:cs typeface="Times New Roman" panose="02020603050405020304" pitchFamily="18" charset="0"/>
                        </a:rPr>
                        <a:t>iš 59</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lt-LT" sz="1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0</a:t>
                      </a:r>
                      <a:r>
                        <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iš 4</a:t>
                      </a:r>
                    </a:p>
                    <a:p>
                      <a:pPr algn="ctr"/>
                      <a:endParaRPr lang="lt-LT"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238580494"/>
                  </a:ext>
                </a:extLst>
              </a:tr>
            </a:tbl>
          </a:graphicData>
        </a:graphic>
      </p:graphicFrame>
      <p:sp>
        <p:nvSpPr>
          <p:cNvPr id="6" name="TextBox 5">
            <a:extLst>
              <a:ext uri="{FF2B5EF4-FFF2-40B4-BE49-F238E27FC236}">
                <a16:creationId xmlns:a16="http://schemas.microsoft.com/office/drawing/2014/main" id="{F98B7219-08EE-C149-1A84-D6990A59CFAC}"/>
              </a:ext>
            </a:extLst>
          </p:cNvPr>
          <p:cNvSpPr txBox="1"/>
          <p:nvPr/>
        </p:nvSpPr>
        <p:spPr>
          <a:xfrm>
            <a:off x="1020931" y="1819681"/>
            <a:ext cx="10253709" cy="461665"/>
          </a:xfrm>
          <a:prstGeom prst="rect">
            <a:avLst/>
          </a:prstGeom>
          <a:noFill/>
        </p:spPr>
        <p:txBody>
          <a:bodyPr wrap="square">
            <a:spAutoFit/>
          </a:bodyPr>
          <a:lstStyle/>
          <a:p>
            <a:pPr marL="0" marR="0" lvl="0" indent="0" algn="l"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2400" b="1" i="0" u="sng"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Mergaičių</a:t>
            </a:r>
            <a:r>
              <a:rPr kumimoji="0" lang="lt-LT" sz="2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skaičius, kurios atliko testus ir pateko į sveikatos rizikos zoną. </a:t>
            </a:r>
          </a:p>
        </p:txBody>
      </p:sp>
    </p:spTree>
    <p:extLst>
      <p:ext uri="{BB962C8B-B14F-4D97-AF65-F5344CB8AC3E}">
        <p14:creationId xmlns:p14="http://schemas.microsoft.com/office/powerpoint/2010/main" val="11672549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219F91F0-0694-C4B0-B354-DCAB7A995FA4}"/>
              </a:ext>
            </a:extLst>
          </p:cNvPr>
          <p:cNvSpPr>
            <a:spLocks noGrp="1"/>
          </p:cNvSpPr>
          <p:nvPr>
            <p:ph idx="1"/>
          </p:nvPr>
        </p:nvSpPr>
        <p:spPr/>
        <p:txBody>
          <a:bodyPr>
            <a:normAutofit lnSpcReduction="1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Mokinių, besimokančių pagal pradinio ugdymo programas, fiziniam pajėgumui ugdyti rekomenduojama naudoti kuo daugiau judriųjų žaidimų bei įvairių fizines ypatybes ugdančių pratimų.</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Siekiant gerinti savo fizinį pajėgumą, mokiniams rekomenduojama per dieną ne mažiau kaip 60 minučių užsiimti vidutinio intensyvumo (kai sušylama ir pradedama prakaituoti, kvėpavimas tampa greitesnis bei gilesnis, padidėja širdies susitraukimų dažnis, bet dar sugebama be didelių pastangų ilgai kalbėtis tarpusavyje) ar didelio intensyvumo (kai intensyviai prakaituojama, pasidaro daug sunkiau kvėpuoti, reikšmingai padidėja širdies susitraukimų dažnis, tampa sunku ilgiau kalbėtis) fizine veikla.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Kaulų ir raumenų sistemą stiprinantys pratimai turėtų būti atliekami ne rečiau kaip tris kartus per savaitę.</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Mokinių laikas, praleistas sėdint, turėtų būti kuo labiau trumpinamas.</a:t>
            </a:r>
          </a:p>
          <a:p>
            <a:endParaRPr lang="lt-LT" dirty="0"/>
          </a:p>
        </p:txBody>
      </p:sp>
      <p:sp>
        <p:nvSpPr>
          <p:cNvPr id="4" name="Pavadinimas 1">
            <a:extLst>
              <a:ext uri="{FF2B5EF4-FFF2-40B4-BE49-F238E27FC236}">
                <a16:creationId xmlns:a16="http://schemas.microsoft.com/office/drawing/2014/main" id="{763D835E-8E3A-FBB6-E80D-ECBDFCFFE008}"/>
              </a:ext>
            </a:extLst>
          </p:cNvPr>
          <p:cNvSpPr>
            <a:spLocks noGrp="1"/>
          </p:cNvSpPr>
          <p:nvPr>
            <p:ph type="title"/>
          </p:nvPr>
        </p:nvSpPr>
        <p:spPr>
          <a:xfrm>
            <a:off x="1096963" y="287338"/>
            <a:ext cx="10058400" cy="1449387"/>
          </a:xfrm>
        </p:spPr>
        <p:txBody>
          <a:bodyPr>
            <a:normAutofit/>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Rekomendacijos (I)</a:t>
            </a:r>
            <a:endParaRPr lang="lt-LT"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566097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91E3ADE-BAE2-7E8B-17AE-DDD7CB1855B8}"/>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Rekomendacijos (II)</a:t>
            </a:r>
            <a:endParaRPr lang="lt-LT" dirty="0"/>
          </a:p>
        </p:txBody>
      </p:sp>
      <p:sp>
        <p:nvSpPr>
          <p:cNvPr id="3" name="Turinio vietos rezervavimo ženklas 2">
            <a:extLst>
              <a:ext uri="{FF2B5EF4-FFF2-40B4-BE49-F238E27FC236}">
                <a16:creationId xmlns:a16="http://schemas.microsoft.com/office/drawing/2014/main" id="{79973AB4-E83B-7F93-AE33-38017EFC524E}"/>
              </a:ext>
            </a:extLst>
          </p:cNvPr>
          <p:cNvSpPr>
            <a:spLocks noGrp="1"/>
          </p:cNvSpPr>
          <p:nvPr>
            <p:ph idx="1"/>
          </p:nvPr>
        </p:nvSpPr>
        <p:spPr/>
        <p:txBody>
          <a:bodyPr>
            <a:normAutofit lnSpcReduction="1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700" b="0" i="0" u="none" strike="noStrike" kern="1200" cap="none" spc="0" normalizeH="0" baseline="0" noProof="0" dirty="0">
                <a:ln>
                  <a:noFill/>
                </a:ln>
                <a:solidFill>
                  <a:srgbClr val="3D3D3D"/>
                </a:solidFill>
                <a:effectLst/>
                <a:uLnTx/>
                <a:uFillTx/>
                <a:latin typeface="Gill Sans MT" panose="020B0502020104020203"/>
                <a:ea typeface="+mn-ea"/>
                <a:cs typeface="+mn-cs"/>
              </a:rPr>
              <a:t> </a:t>
            </a: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Siekiant išvengti nuovargio, sveikatos pažeidimų, nusivylimo ir atmetimo reakcijos, fizinio aktyvumo pratybų trukmė, intensyvumas, poilsio, atsigavimo laikas ir fizinio aktyvumo pratybų tikslai turėtų būti individualizuojami priklausomai nuo mokinio sveikatos,  fizinės brandos, fizinio pajėgumo lygio, motyvacijos ir kitų veiksnių. Mokiniams turėtų būti leidžiama tobulėti kiekvienam savo greičiu, atsižvelgiant į jų individualias savybes.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Mokant mokinį naujų judesių, reikia nurodyti jų atlikimo rezultatą, kad rezultato žinojimas aktyvintų mokinį juos atlikti geriau, t. y. efektyvintų jų išmokimą bei ugdymą.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Mokytis naujų judesių, tobulinti jų atlikimo tikslumą, ugdyti pusiausvyrą rekomenduojama ryte, o raumenų jėgą – vakare (tokiu atveju jaučiamas mažesnis raumenų skausmas). Treniruotės greitumui ugdyti palankesnės popietiniu paros metu (tada raumenų temperatūra didesnė nei ryte), o ištvermei ugdyti palankus bet kuris paros metas.</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Ugdant mokinio fizinį pajėgumą svarbu, kad jį palaikytų kiti jam reikšmingi žmonės. Fizinio pajėgumo ugdymo metu reikėtų labiau pabrėžti judėjimo procesą nei rezultatą. </a:t>
            </a:r>
            <a:endParaRPr lang="lt-LT" dirty="0"/>
          </a:p>
        </p:txBody>
      </p:sp>
    </p:spTree>
    <p:extLst>
      <p:ext uri="{BB962C8B-B14F-4D97-AF65-F5344CB8AC3E}">
        <p14:creationId xmlns:p14="http://schemas.microsoft.com/office/powerpoint/2010/main" val="70922626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A01C88C-8CBD-EC8C-8459-24D8966E6279}"/>
              </a:ext>
            </a:extLst>
          </p:cNvPr>
          <p:cNvSpPr>
            <a:spLocks noGrp="1"/>
          </p:cNvSpPr>
          <p:nvPr>
            <p:ph type="title"/>
          </p:nvPr>
        </p:nvSpPr>
        <p:spPr/>
        <p:txBody>
          <a:bodyPr/>
          <a:lstStyle/>
          <a:p>
            <a:pPr algn="ctr"/>
            <a:r>
              <a:rPr kumimoji="0" lang="lt-LT" sz="2800" b="1" i="0" u="none" strike="noStrike" kern="1200" cap="all"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Rekomendacijos (III)</a:t>
            </a:r>
            <a:endParaRPr lang="lt-LT" dirty="0"/>
          </a:p>
        </p:txBody>
      </p:sp>
      <p:sp>
        <p:nvSpPr>
          <p:cNvPr id="3" name="Turinio vietos rezervavimo ženklas 2">
            <a:extLst>
              <a:ext uri="{FF2B5EF4-FFF2-40B4-BE49-F238E27FC236}">
                <a16:creationId xmlns:a16="http://schemas.microsoft.com/office/drawing/2014/main" id="{FDC2370D-82B5-21E5-9396-CA7AFEFEE4F2}"/>
              </a:ext>
            </a:extLst>
          </p:cNvPr>
          <p:cNvSpPr>
            <a:spLocks noGrp="1"/>
          </p:cNvSpPr>
          <p:nvPr>
            <p:ph idx="1"/>
          </p:nvPr>
        </p:nvSpPr>
        <p:spPr/>
        <p:txBody>
          <a:bodyPr>
            <a:normAutofit fontScale="92500" lnSpcReduction="10000"/>
          </a:bodyPr>
          <a:lstStyle/>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Ugdant mokinio fizinį pajėgumą rekomenduojama sutelkti dėmesį į pagrindinius judamuosius gebėjimus, pabrėžiant, kad fizinio pajėgumo ugdymas yra ilgalaikis, reikalauja daug laiko, treniravimosi ir kartojimo.</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Turėtų būti kompleksiškai ugdomos visos fizinės ypatybės. Nerekomenduojama treniruoti tik vieną ar kelias fizines ypatybes, pavyzdžiui, ištvermę, netreniruojant kitų, pavyzdžiui, lankstumo.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Rekomenduojama mokyti tikslaus judesių atlikimo.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Rekomenduojama įtraukti dvipusius judesius tada, kai vienpusiai judesiai jau yra gerai įvaldyti. </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Rekomenduojama skatinti natūralų judėjimą: karstytis, šokinėti, bėgioti gamtoje, tam skirtoje teritorijoje ir pan. (ypač pagal pradinio ugdymo programą besimokantiems mokiniams).</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Calibri" panose="020F0502020204030204" pitchFamily="34" charset="0"/>
              <a:buNone/>
              <a:tabLst/>
              <a:defRPr/>
            </a:pPr>
            <a:r>
              <a:rPr kumimoji="0" lang="lt-LT" sz="19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Raumenų jėgos ugdymo pratybų pradžioje ir pabaigoje turėtų būti atliekami apšilimo ir atvėsimo pratimai, trunkantys po 10–15 min. Prieš raumenų jėgos ugdymo pratybas nerekomenduotina kaip apšilimo atlikti statinių tempimo pratimų, nes po jų atlikti pratimus su svoriais yra pavojingiau dėl didesnės traumų tikimybės. Prieš raumenų jėgos ugdymo pratybas kaip apšilimas rekomenduojamas dinaminis tempimas</a:t>
            </a:r>
            <a:r>
              <a:rPr kumimoji="0" lang="lt-LT" sz="1700" b="0" i="0" u="none" strike="noStrike" kern="1200" cap="none" spc="0" normalizeH="0" baseline="0" noProof="0" dirty="0">
                <a:ln>
                  <a:noFill/>
                </a:ln>
                <a:solidFill>
                  <a:srgbClr val="3D3D3D"/>
                </a:solidFill>
                <a:effectLst/>
                <a:uLnTx/>
                <a:uFillTx/>
                <a:latin typeface="Times New Roman" panose="02020603050405020304" pitchFamily="18" charset="0"/>
                <a:cs typeface="Times New Roman" panose="02020603050405020304" pitchFamily="18" charset="0"/>
              </a:rPr>
              <a:t>.</a:t>
            </a:r>
          </a:p>
          <a:p>
            <a:endParaRPr lang="lt-LT" dirty="0"/>
          </a:p>
        </p:txBody>
      </p:sp>
    </p:spTree>
    <p:extLst>
      <p:ext uri="{BB962C8B-B14F-4D97-AF65-F5344CB8AC3E}">
        <p14:creationId xmlns:p14="http://schemas.microsoft.com/office/powerpoint/2010/main" val="30293565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aveikslėlis 3">
            <a:extLst>
              <a:ext uri="{FF2B5EF4-FFF2-40B4-BE49-F238E27FC236}">
                <a16:creationId xmlns:a16="http://schemas.microsoft.com/office/drawing/2014/main" id="{A8E3F435-E090-65B1-9175-EF6769F6EB09}"/>
              </a:ext>
            </a:extLst>
          </p:cNvPr>
          <p:cNvPicPr>
            <a:picLocks noChangeAspect="1"/>
          </p:cNvPicPr>
          <p:nvPr/>
        </p:nvPicPr>
        <p:blipFill>
          <a:blip r:embed="rId2"/>
          <a:stretch>
            <a:fillRect/>
          </a:stretch>
        </p:blipFill>
        <p:spPr>
          <a:xfrm>
            <a:off x="1406404" y="338896"/>
            <a:ext cx="3999323" cy="902286"/>
          </a:xfrm>
          <a:prstGeom prst="rect">
            <a:avLst/>
          </a:prstGeom>
        </p:spPr>
      </p:pic>
      <p:sp>
        <p:nvSpPr>
          <p:cNvPr id="6" name="TextBox 5">
            <a:extLst>
              <a:ext uri="{FF2B5EF4-FFF2-40B4-BE49-F238E27FC236}">
                <a16:creationId xmlns:a16="http://schemas.microsoft.com/office/drawing/2014/main" id="{546C166C-0A98-F810-9E04-D5FD71A4AB87}"/>
              </a:ext>
            </a:extLst>
          </p:cNvPr>
          <p:cNvSpPr txBox="1"/>
          <p:nvPr/>
        </p:nvSpPr>
        <p:spPr>
          <a:xfrm>
            <a:off x="1493668" y="1989805"/>
            <a:ext cx="6094520" cy="2652008"/>
          </a:xfrm>
          <a:prstGeom prst="rect">
            <a:avLst/>
          </a:prstGeom>
          <a:noFill/>
        </p:spPr>
        <p:txBody>
          <a:bodyPr wrap="square">
            <a:spAutoFit/>
          </a:bodyPr>
          <a:lstStyle/>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MUS RASITE:</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Taikos pr. 76, Klaipėda</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Tel. (8 46) 234796</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El. p. </a:t>
            </a:r>
            <a:r>
              <a:rPr kumimoji="0" lang="lt-LT"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info@sveikatosbiuras.lt</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www.sveikatosbiuras.lt</a:t>
            </a:r>
          </a:p>
          <a:p>
            <a:pPr marL="91440" marR="0" lvl="0" indent="-91440" algn="l" defTabSz="914400" rtl="0" eaLnBrk="1" fontAlgn="auto" latinLnBrk="0" hangingPunct="1">
              <a:lnSpc>
                <a:spcPct val="90000"/>
              </a:lnSpc>
              <a:spcBef>
                <a:spcPts val="1200"/>
              </a:spcBef>
              <a:spcAft>
                <a:spcPts val="200"/>
              </a:spcAft>
              <a:buClr>
                <a:srgbClr val="1CADE4"/>
              </a:buClr>
              <a:buSzPct val="100000"/>
              <a:buFont typeface="Calibri" panose="020F0502020204030204" pitchFamily="34" charset="0"/>
              <a:buChar char=" "/>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www.facebook.com/biuras</a:t>
            </a:r>
          </a:p>
        </p:txBody>
      </p:sp>
    </p:spTree>
    <p:extLst>
      <p:ext uri="{BB962C8B-B14F-4D97-AF65-F5344CB8AC3E}">
        <p14:creationId xmlns:p14="http://schemas.microsoft.com/office/powerpoint/2010/main" val="126221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urinio vietos rezervavimo ženklas 2">
            <a:extLst>
              <a:ext uri="{FF2B5EF4-FFF2-40B4-BE49-F238E27FC236}">
                <a16:creationId xmlns:a16="http://schemas.microsoft.com/office/drawing/2014/main" id="{9C47A9FD-0BF6-7DD0-C3B4-4A237D7593AF}"/>
              </a:ext>
            </a:extLst>
          </p:cNvPr>
          <p:cNvSpPr>
            <a:spLocks noGrp="1"/>
          </p:cNvSpPr>
          <p:nvPr>
            <p:ph idx="4294967295"/>
          </p:nvPr>
        </p:nvSpPr>
        <p:spPr>
          <a:xfrm>
            <a:off x="854583" y="2121470"/>
            <a:ext cx="10742612" cy="4022725"/>
          </a:xfrm>
        </p:spPr>
        <p:txBody>
          <a:bodyPr/>
          <a:lstStyle/>
          <a:p>
            <a:pPr marL="0" marR="0" lvl="0" indent="0" algn="ctr"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5000" b="1" i="0" u="none" strike="noStrike" kern="1200" cap="all" spc="0" normalizeH="0" baseline="0" noProof="0" dirty="0">
                <a:ln>
                  <a:noFill/>
                </a:ln>
                <a:solidFill>
                  <a:schemeClr val="tx1"/>
                </a:solidFill>
                <a:effectLst/>
                <a:uLnTx/>
                <a:uFillTx/>
                <a:latin typeface="Times New Roman" panose="02020603050405020304" pitchFamily="18" charset="0"/>
                <a:ea typeface="+mn-ea"/>
                <a:cs typeface="Times New Roman" panose="02020603050405020304" pitchFamily="18" charset="0"/>
              </a:rPr>
              <a:t>Pradinio ugdymo mokinių fizinio pajėgumo testų analizė</a:t>
            </a:r>
          </a:p>
          <a:p>
            <a:pPr marL="0" marR="0" lvl="0" indent="0" algn="just" defTabSz="457200" rtl="0" eaLnBrk="1" fontAlgn="auto" latinLnBrk="0" hangingPunct="1">
              <a:lnSpc>
                <a:spcPct val="100000"/>
              </a:lnSpc>
              <a:spcBef>
                <a:spcPct val="20000"/>
              </a:spcBef>
              <a:spcAft>
                <a:spcPts val="600"/>
              </a:spcAft>
              <a:buClr>
                <a:srgbClr val="903163"/>
              </a:buClr>
              <a:buSzPct val="92000"/>
              <a:buFont typeface="Wingdings 2" panose="05020102010507070707" pitchFamily="18" charset="2"/>
              <a:buNone/>
              <a:tabLst/>
              <a:defRPr/>
            </a:pPr>
            <a:r>
              <a:rPr kumimoji="0" lang="lt-LT" sz="1600" b="1" i="0" u="none" strike="noStrike" kern="1200" cap="all"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Fizinio pajėgumo testus atliko  399 pradinio ugdymo programoje besimokantys mokiniai.</a:t>
            </a:r>
          </a:p>
          <a:p>
            <a:pPr algn="ctr"/>
            <a:endParaRPr lang="lt-LT" dirty="0"/>
          </a:p>
        </p:txBody>
      </p:sp>
      <p:pic>
        <p:nvPicPr>
          <p:cNvPr id="5" name="Paveikslėlis 4">
            <a:extLst>
              <a:ext uri="{FF2B5EF4-FFF2-40B4-BE49-F238E27FC236}">
                <a16:creationId xmlns:a16="http://schemas.microsoft.com/office/drawing/2014/main" id="{BFD10D11-6DBF-E00E-A05C-2C4FA6AA72F5}"/>
              </a:ext>
            </a:extLst>
          </p:cNvPr>
          <p:cNvPicPr>
            <a:picLocks noChangeAspect="1"/>
          </p:cNvPicPr>
          <p:nvPr/>
        </p:nvPicPr>
        <p:blipFill>
          <a:blip r:embed="rId2"/>
          <a:stretch>
            <a:fillRect/>
          </a:stretch>
        </p:blipFill>
        <p:spPr>
          <a:xfrm>
            <a:off x="5253493" y="41002"/>
            <a:ext cx="1944793" cy="1896020"/>
          </a:xfrm>
          <a:prstGeom prst="rect">
            <a:avLst/>
          </a:prstGeom>
        </p:spPr>
      </p:pic>
    </p:spTree>
    <p:extLst>
      <p:ext uri="{BB962C8B-B14F-4D97-AF65-F5344CB8AC3E}">
        <p14:creationId xmlns:p14="http://schemas.microsoft.com/office/powerpoint/2010/main" val="40307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DD61479-CD8A-509F-39D3-ED47DBC54DA0}"/>
              </a:ext>
            </a:extLst>
          </p:cNvPr>
          <p:cNvSpPr>
            <a:spLocks noGrp="1"/>
          </p:cNvSpPr>
          <p:nvPr>
            <p:ph type="title"/>
          </p:nvPr>
        </p:nvSpPr>
        <p:spPr/>
        <p:txBody>
          <a:bodyPr/>
          <a:lstStyle/>
          <a:p>
            <a:pPr algn="ctr"/>
            <a:r>
              <a:rPr kumimoji="0" lang="lt-LT" sz="2800" b="1" i="0" u="sng"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ŠUOLIO IŠ VIETOS Į TOLĮ (CM) TESTŲ REZULTATŲ PASISKIRSTYMAS PAGAL ZONAS PROC.</a:t>
            </a:r>
            <a:b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br>
            <a:endParaRPr lang="lt-LT" dirty="0">
              <a:solidFill>
                <a:schemeClr val="tx1"/>
              </a:solidFill>
            </a:endParaRPr>
          </a:p>
        </p:txBody>
      </p:sp>
      <p:sp>
        <p:nvSpPr>
          <p:cNvPr id="7" name="TextBox 6">
            <a:extLst>
              <a:ext uri="{FF2B5EF4-FFF2-40B4-BE49-F238E27FC236}">
                <a16:creationId xmlns:a16="http://schemas.microsoft.com/office/drawing/2014/main" id="{96FA5266-85D9-9D06-6863-5BD52B048B15}"/>
              </a:ext>
            </a:extLst>
          </p:cNvPr>
          <p:cNvSpPr txBox="1"/>
          <p:nvPr/>
        </p:nvSpPr>
        <p:spPr>
          <a:xfrm>
            <a:off x="400975" y="5631662"/>
            <a:ext cx="11390050"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10 metų, kurie pateko į tobulėjimo zoną – 7 metų ir kurie pateko į sveikatos rizikos zoną – 7 metų.</a:t>
            </a:r>
          </a:p>
        </p:txBody>
      </p:sp>
      <p:graphicFrame>
        <p:nvGraphicFramePr>
          <p:cNvPr id="9" name="Turinio vietos rezervavimo ženklas 8">
            <a:extLst>
              <a:ext uri="{FF2B5EF4-FFF2-40B4-BE49-F238E27FC236}">
                <a16:creationId xmlns:a16="http://schemas.microsoft.com/office/drawing/2014/main" id="{9B03AE8E-B2D7-03A9-DB89-623A9E7CBF30}"/>
              </a:ext>
            </a:extLst>
          </p:cNvPr>
          <p:cNvGraphicFramePr>
            <a:graphicFrameLocks noGrp="1"/>
          </p:cNvGraphicFramePr>
          <p:nvPr>
            <p:ph idx="1"/>
            <p:extLst>
              <p:ext uri="{D42A27DB-BD31-4B8C-83A1-F6EECF244321}">
                <p14:modId xmlns:p14="http://schemas.microsoft.com/office/powerpoint/2010/main" val="3435375059"/>
              </p:ext>
            </p:extLst>
          </p:nvPr>
        </p:nvGraphicFramePr>
        <p:xfrm>
          <a:off x="1247883" y="1673149"/>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541898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4751755-D142-E3FE-113F-A5259E821618}"/>
              </a:ext>
            </a:extLst>
          </p:cNvPr>
          <p:cNvSpPr>
            <a:spLocks noGrp="1"/>
          </p:cNvSpPr>
          <p:nvPr>
            <p:ph type="title"/>
          </p:nvPr>
        </p:nvSpPr>
        <p:spPr/>
        <p:txBody>
          <a:bodyPr/>
          <a:lstStyle/>
          <a:p>
            <a:r>
              <a:rPr kumimoji="0" lang="lt-LT" sz="2800" b="1" i="0" u="sng"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ŠUOLIO IŠ VIETOS Į TOLĮ (CM) TESTŲ REZULTATŲ PASISKIRSTYMAS PAGAL ZONAS PROC.</a:t>
            </a:r>
            <a:br>
              <a:rPr kumimoji="0" lang="en-US" sz="2800" b="1" i="0" u="none" strike="noStrike" kern="1200" cap="none"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br>
            <a:endParaRPr lang="lt-LT" dirty="0">
              <a:solidFill>
                <a:schemeClr val="tx1"/>
              </a:solidFill>
            </a:endParaRPr>
          </a:p>
        </p:txBody>
      </p:sp>
      <p:graphicFrame>
        <p:nvGraphicFramePr>
          <p:cNvPr id="11" name="Turinio vietos rezervavimo ženklas 10">
            <a:extLst>
              <a:ext uri="{FF2B5EF4-FFF2-40B4-BE49-F238E27FC236}">
                <a16:creationId xmlns:a16="http://schemas.microsoft.com/office/drawing/2014/main" id="{9671C15E-C760-37CC-DA77-D26F4E131677}"/>
              </a:ext>
            </a:extLst>
          </p:cNvPr>
          <p:cNvGraphicFramePr>
            <a:graphicFrameLocks noGrp="1"/>
          </p:cNvGraphicFramePr>
          <p:nvPr>
            <p:ph idx="1"/>
            <p:extLst>
              <p:ext uri="{D42A27DB-BD31-4B8C-83A1-F6EECF244321}">
                <p14:modId xmlns:p14="http://schemas.microsoft.com/office/powerpoint/2010/main" val="329026517"/>
              </p:ext>
            </p:extLst>
          </p:nvPr>
        </p:nvGraphicFramePr>
        <p:xfrm>
          <a:off x="1097280" y="1737360"/>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A3021A29-78BA-0F26-6515-727CAE0A9700}"/>
              </a:ext>
            </a:extLst>
          </p:cNvPr>
          <p:cNvSpPr txBox="1"/>
          <p:nvPr/>
        </p:nvSpPr>
        <p:spPr>
          <a:xfrm>
            <a:off x="331509" y="5667065"/>
            <a:ext cx="11528981"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11 metų, kurios pateko į tobulėjimo zoną – 10 metų ir kurios pateko į sveikatos rizikos zoną – 7 metų.</a:t>
            </a:r>
            <a:endParaRPr kumimoji="0" lang="lt-LT"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772337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D647915-6C87-2C0D-F1CF-D8185E00DA16}"/>
              </a:ext>
            </a:extLst>
          </p:cNvPr>
          <p:cNvSpPr>
            <a:spLocks noGrp="1"/>
          </p:cNvSpPr>
          <p:nvPr>
            <p:ph type="title"/>
          </p:nvPr>
        </p:nvSpPr>
        <p:spPr>
          <a:xfrm>
            <a:off x="1260629" y="414291"/>
            <a:ext cx="10058400" cy="1450757"/>
          </a:xfrm>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teniso kamuoliuko metimas (m) testų rezultatų pasiskirstymas pagal zonas proc.</a:t>
            </a:r>
            <a:b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br>
            <a:endParaRPr lang="lt-LT" dirty="0">
              <a:solidFill>
                <a:schemeClr val="tx1"/>
              </a:solidFill>
            </a:endParaRPr>
          </a:p>
        </p:txBody>
      </p:sp>
      <p:sp>
        <p:nvSpPr>
          <p:cNvPr id="7" name="TextBox 6">
            <a:extLst>
              <a:ext uri="{FF2B5EF4-FFF2-40B4-BE49-F238E27FC236}">
                <a16:creationId xmlns:a16="http://schemas.microsoft.com/office/drawing/2014/main" id="{731B671C-913B-9070-C0F2-DDA0357036E8}"/>
              </a:ext>
            </a:extLst>
          </p:cNvPr>
          <p:cNvSpPr txBox="1"/>
          <p:nvPr/>
        </p:nvSpPr>
        <p:spPr>
          <a:xfrm>
            <a:off x="535619" y="5664802"/>
            <a:ext cx="11656381"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7 metų, kurie pateko į tobulėjimo zoną – 11 metų ir kurie pateko į sveikatos rizikos zoną – 8 metų.</a:t>
            </a:r>
          </a:p>
        </p:txBody>
      </p:sp>
      <p:graphicFrame>
        <p:nvGraphicFramePr>
          <p:cNvPr id="9" name="Turinio vietos rezervavimo ženklas 8">
            <a:extLst>
              <a:ext uri="{FF2B5EF4-FFF2-40B4-BE49-F238E27FC236}">
                <a16:creationId xmlns:a16="http://schemas.microsoft.com/office/drawing/2014/main" id="{106E2835-5887-9CDA-4B91-913DC5783FDF}"/>
              </a:ext>
            </a:extLst>
          </p:cNvPr>
          <p:cNvGraphicFramePr>
            <a:graphicFrameLocks noGrp="1"/>
          </p:cNvGraphicFramePr>
          <p:nvPr>
            <p:ph idx="1"/>
            <p:extLst>
              <p:ext uri="{D42A27DB-BD31-4B8C-83A1-F6EECF244321}">
                <p14:modId xmlns:p14="http://schemas.microsoft.com/office/powerpoint/2010/main" val="1708450561"/>
              </p:ext>
            </p:extLst>
          </p:nvPr>
        </p:nvGraphicFramePr>
        <p:xfrm>
          <a:off x="1066800" y="1642077"/>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46888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1E71F6D-9E59-2617-B451-30DE8E712E41}"/>
              </a:ext>
            </a:extLst>
          </p:cNvPr>
          <p:cNvSpPr>
            <a:spLocks noGrp="1"/>
          </p:cNvSpPr>
          <p:nvPr>
            <p:ph type="title"/>
          </p:nvPr>
        </p:nvSpPr>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Mergaičių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teniso kamuoliuko metimas (m) testų rezultatų pasiskirstymas pagal zonas proc</a:t>
            </a:r>
            <a:r>
              <a:rPr kumimoji="0" lang="lt-LT" sz="24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a:t>
            </a:r>
            <a:endParaRPr lang="lt-LT" dirty="0">
              <a:solidFill>
                <a:schemeClr val="tx1"/>
              </a:solidFill>
            </a:endParaRPr>
          </a:p>
        </p:txBody>
      </p:sp>
      <p:graphicFrame>
        <p:nvGraphicFramePr>
          <p:cNvPr id="6" name="Turinio vietos rezervavimo ženklas 5">
            <a:extLst>
              <a:ext uri="{FF2B5EF4-FFF2-40B4-BE49-F238E27FC236}">
                <a16:creationId xmlns:a16="http://schemas.microsoft.com/office/drawing/2014/main" id="{ED171DDE-A180-D11B-5040-52EECFECDDE6}"/>
              </a:ext>
            </a:extLst>
          </p:cNvPr>
          <p:cNvGraphicFramePr>
            <a:graphicFrameLocks noGrp="1"/>
          </p:cNvGraphicFramePr>
          <p:nvPr>
            <p:ph idx="1"/>
            <p:extLst>
              <p:ext uri="{D42A27DB-BD31-4B8C-83A1-F6EECF244321}">
                <p14:modId xmlns:p14="http://schemas.microsoft.com/office/powerpoint/2010/main" val="1124095633"/>
              </p:ext>
            </p:extLst>
          </p:nvPr>
        </p:nvGraphicFramePr>
        <p:xfrm>
          <a:off x="1096963" y="1846263"/>
          <a:ext cx="10058400" cy="4022725"/>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a:extLst>
              <a:ext uri="{FF2B5EF4-FFF2-40B4-BE49-F238E27FC236}">
                <a16:creationId xmlns:a16="http://schemas.microsoft.com/office/drawing/2014/main" id="{1389C45C-4E0A-A6C0-CCC6-B1C865E3F02D}"/>
              </a:ext>
            </a:extLst>
          </p:cNvPr>
          <p:cNvSpPr txBox="1"/>
          <p:nvPr/>
        </p:nvSpPr>
        <p:spPr>
          <a:xfrm>
            <a:off x="307759" y="5693805"/>
            <a:ext cx="11576482"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mergaičių, kurios pagal šį testo įvertinimą pateko į sveikatai palankaus FP zoną, yra 7 metų, kurios pateko į tobulėjimo zoną – 11 metų ir kurios pateko į sveikatos rizikos zoną – 7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256454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AC6E6F6-FF3D-1C9B-CB5A-2D6945EC0079}"/>
              </a:ext>
            </a:extLst>
          </p:cNvPr>
          <p:cNvSpPr>
            <a:spLocks noGrp="1"/>
          </p:cNvSpPr>
          <p:nvPr>
            <p:ph type="title"/>
          </p:nvPr>
        </p:nvSpPr>
        <p:spPr>
          <a:xfrm>
            <a:off x="1212690" y="606200"/>
            <a:ext cx="10058400" cy="1450757"/>
          </a:xfrm>
        </p:spPr>
        <p:txBody>
          <a:bodyPr/>
          <a:lstStyle/>
          <a:p>
            <a:pPr algn="ctr"/>
            <a:r>
              <a:rPr kumimoji="0" lang="lt-LT" sz="2800" b="1" i="0" u="sng"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Berniukų</a:t>
            </a:r>
            <a:r>
              <a:rPr kumimoji="0" lang="lt-LT" sz="2800" b="1" i="0" u="none" strike="noStrike" kern="1200" cap="all" spc="0" normalizeH="0" baseline="0" noProof="0" dirty="0">
                <a:ln>
                  <a:noFill/>
                </a:ln>
                <a:solidFill>
                  <a:schemeClr val="tx1"/>
                </a:solidFill>
                <a:effectLst/>
                <a:uLnTx/>
                <a:uFillTx/>
                <a:latin typeface="Times New Roman" panose="02020603050405020304" pitchFamily="18" charset="0"/>
                <a:ea typeface="+mj-ea"/>
                <a:cs typeface="Times New Roman" panose="02020603050405020304" pitchFamily="18" charset="0"/>
              </a:rPr>
              <a:t> 10x5 bėgimas šaudykle (s) testų rezultatų pasiskirstymas pagal zonas proc.</a:t>
            </a:r>
            <a:br>
              <a:rPr kumimoji="0" lang="lt-LT" sz="2800" b="0" i="0" u="none" strike="noStrike" kern="1200" cap="all" spc="0" normalizeH="0" baseline="0" noProof="0" dirty="0">
                <a:ln>
                  <a:noFill/>
                </a:ln>
                <a:solidFill>
                  <a:schemeClr val="tx1"/>
                </a:solidFill>
                <a:effectLst/>
                <a:uLnTx/>
                <a:uFillTx/>
                <a:latin typeface="Calibri Light" panose="020F0302020204030204"/>
                <a:ea typeface="+mj-ea"/>
                <a:cs typeface="+mj-cs"/>
              </a:rPr>
            </a:br>
            <a:endParaRPr lang="lt-LT" dirty="0">
              <a:solidFill>
                <a:schemeClr val="tx1"/>
              </a:solidFill>
            </a:endParaRPr>
          </a:p>
        </p:txBody>
      </p:sp>
      <p:sp>
        <p:nvSpPr>
          <p:cNvPr id="8" name="TextBox 7">
            <a:extLst>
              <a:ext uri="{FF2B5EF4-FFF2-40B4-BE49-F238E27FC236}">
                <a16:creationId xmlns:a16="http://schemas.microsoft.com/office/drawing/2014/main" id="{4920EB25-EB89-1C64-511D-46B1DE0382CD}"/>
              </a:ext>
            </a:extLst>
          </p:cNvPr>
          <p:cNvSpPr txBox="1"/>
          <p:nvPr/>
        </p:nvSpPr>
        <p:spPr>
          <a:xfrm>
            <a:off x="390617" y="5681709"/>
            <a:ext cx="11168109" cy="7078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lt-LT" sz="20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Didžiausia dalis berniukų, kurie pagal šį testo įvertinimą pateko į sveikatai palankaus FP zoną, yra 11 metų, kurie pateko į tobulėjimo zoną – 9 metų ir kurie pateko į sveikatos rizikos zoną – 8 metų.</a:t>
            </a:r>
            <a:endParaRPr kumimoji="0" lang="lt-LT"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9" name="Turinio vietos rezervavimo ženklas 8">
            <a:extLst>
              <a:ext uri="{FF2B5EF4-FFF2-40B4-BE49-F238E27FC236}">
                <a16:creationId xmlns:a16="http://schemas.microsoft.com/office/drawing/2014/main" id="{420C9FC8-4B55-F8E9-C96A-10019705BA1F}"/>
              </a:ext>
            </a:extLst>
          </p:cNvPr>
          <p:cNvGraphicFramePr>
            <a:graphicFrameLocks noGrp="1"/>
          </p:cNvGraphicFramePr>
          <p:nvPr>
            <p:ph idx="1"/>
            <p:extLst>
              <p:ext uri="{D42A27DB-BD31-4B8C-83A1-F6EECF244321}">
                <p14:modId xmlns:p14="http://schemas.microsoft.com/office/powerpoint/2010/main" val="3707924315"/>
              </p:ext>
            </p:extLst>
          </p:nvPr>
        </p:nvGraphicFramePr>
        <p:xfrm>
          <a:off x="1066800" y="1730853"/>
          <a:ext cx="10058400" cy="4022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809699645"/>
      </p:ext>
    </p:extLst>
  </p:cSld>
  <p:clrMapOvr>
    <a:masterClrMapping/>
  </p:clrMapOvr>
</p:sld>
</file>

<file path=ppt/theme/theme1.xml><?xml version="1.0" encoding="utf-8"?>
<a:theme xmlns:a="http://schemas.openxmlformats.org/drawingml/2006/main" name="Retrospektyvinė">
  <a:themeElements>
    <a:clrScheme name="Retrospektyvinė">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ktyvinė">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yvinė">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959</TotalTime>
  <Words>2679</Words>
  <Application>Microsoft Office PowerPoint</Application>
  <PresentationFormat>Plačiaekranė</PresentationFormat>
  <Paragraphs>264</Paragraphs>
  <Slides>35</Slides>
  <Notes>0</Notes>
  <HiddenSlides>0</HiddenSlides>
  <MMClips>0</MMClips>
  <ScaleCrop>false</ScaleCrop>
  <HeadingPairs>
    <vt:vector size="6" baseType="variant">
      <vt:variant>
        <vt:lpstr>Naudojami šriftai</vt:lpstr>
      </vt:variant>
      <vt:variant>
        <vt:i4>7</vt:i4>
      </vt:variant>
      <vt:variant>
        <vt:lpstr>Tema</vt:lpstr>
      </vt:variant>
      <vt:variant>
        <vt:i4>1</vt:i4>
      </vt:variant>
      <vt:variant>
        <vt:lpstr>Skaidrių pavadinimai</vt:lpstr>
      </vt:variant>
      <vt:variant>
        <vt:i4>35</vt:i4>
      </vt:variant>
    </vt:vector>
  </HeadingPairs>
  <TitlesOfParts>
    <vt:vector size="43" baseType="lpstr">
      <vt:lpstr>Calibri</vt:lpstr>
      <vt:lpstr>Calibri Light</vt:lpstr>
      <vt:lpstr>Gill Sans MT</vt:lpstr>
      <vt:lpstr>System Font Regular</vt:lpstr>
      <vt:lpstr>Times New Roman</vt:lpstr>
      <vt:lpstr>Wingdings</vt:lpstr>
      <vt:lpstr>Wingdings 2</vt:lpstr>
      <vt:lpstr>Retrospektyvinė</vt:lpstr>
      <vt:lpstr>Gedminų progimnazijos fizinio pajėgumo testavimo duomenų analizė 2026 m.m. </vt:lpstr>
      <vt:lpstr>Mokinio fizinio pajėgumo testas – užduotis, skirta nustatyti mokinio fizinio pajėgumo lygį. Mokinių fizinio pajėgumo testai yra šie: </vt:lpstr>
      <vt:lpstr>Mokiniui atlikus fizinio pajėgumo testus, rezultatAi  priskiriami vienai iš šių fizinio pajėgumo zonų:</vt:lpstr>
      <vt:lpstr>„PowerPoint“ pateiktis</vt:lpstr>
      <vt:lpstr>BERNIUKŲ ŠUOLIO IŠ VIETOS Į TOLĮ (CM) TESTŲ REZULTATŲ PASISKIRSTYMAS PAGAL ZONAS PROC. </vt:lpstr>
      <vt:lpstr>MERGAIČIŲ ŠUOLIO IŠ VIETOS Į TOLĮ (CM) TESTŲ REZULTATŲ PASISKIRSTYMAS PAGAL ZONAS PROC. </vt:lpstr>
      <vt:lpstr>Berniukų teniso kamuoliuko metimas (m) testų rezultatų pasiskirstymas pagal zonas proc. </vt:lpstr>
      <vt:lpstr>Mergaičių teniso kamuoliuko metimas (m) testų rezultatų pasiskirstymas pagal zonas proc.</vt:lpstr>
      <vt:lpstr>Berniukų 10x5 bėgimas šaudykle (s) testų rezultatų pasiskirstymas pagal zonas proc. </vt:lpstr>
      <vt:lpstr>mergaičių 10x5 bėgimas šaudykle (s) testų rezultatų pasiskirstymas pagal zonas proc. </vt:lpstr>
      <vt:lpstr>Berniukų 6 min. bėgimas (m) testų rezultatų pasiskirstymas pagal zonas proc.</vt:lpstr>
      <vt:lpstr>mergaičių 6 min. bėgimas (m) testų rezultatų pasiskirstymas pagal zonas proc. </vt:lpstr>
      <vt:lpstr>Sveikatos rizikos zona pradinis ugdymas</vt:lpstr>
      <vt:lpstr>Sveikatos rizikos zona pradinių klasių mokinių tarpe</vt:lpstr>
      <vt:lpstr>Sveikatos rizikos zona pradinių klasių mokinių tarpe</vt:lpstr>
      <vt:lpstr>„PowerPoint“ pateiktis</vt:lpstr>
      <vt:lpstr>Berniukų „Flamingo“ (užlipimų ant buomelio skaičius/1min) testo rezultatų pasiskirstymas pagal zonas proc. </vt:lpstr>
      <vt:lpstr>MERGAIČIų „Flamingo“ (užlipimų ant buomelio skaičius/1min) testo rezultatų pasiskirstymas pagal zonas proc. </vt:lpstr>
      <vt:lpstr>Berniukų sėstis ir siekti (cm) testo rezultatų pasiskirstymas pagal zonas proc. </vt:lpstr>
      <vt:lpstr>mergaičių sėstis ir siekti (cm) testo rezultatų pasiskirstymas pagal zonas proc. </vt:lpstr>
      <vt:lpstr>Berniukų šuolis į tolį iš vietos (cm) testo rezultatų pasiskirstymas pagal zonas proc. </vt:lpstr>
      <vt:lpstr>mergaičių šuolis į tolį iš vietos (cm) testo rezultatų pasiskirstymas pagal zonas proc. </vt:lpstr>
      <vt:lpstr>Berniukų Kybojimas sulenktomis rankomis (s) testo rezultatų pasiskirstymas pagal zonas proc. </vt:lpstr>
      <vt:lpstr>mergaičių Kybojimas sulenktomis rankomis (s) testo rezultatų pasiskirstymas pagal zonas proc. </vt:lpstr>
      <vt:lpstr>Berniukų 10x5 m bėgimas šaudykle (s) testo rezultatų pasiskirstymas pagal zonas proc. </vt:lpstr>
      <vt:lpstr>mergaičių 10x5 m bėgimas šaudykle (s) testo rezultatų pasiskirstymas pagal zonas proc. </vt:lpstr>
      <vt:lpstr>Berniukų 20 m bėgimas šaudykle (min.) testo rezultatų pasiskirstymas pagal zonas proc. </vt:lpstr>
      <vt:lpstr>mergaičių 20 m bėgimas šaudykle (min.) testo rezultatų pasiskirstymas pagal zonas proc. </vt:lpstr>
      <vt:lpstr>Sveikatos rizikos zona pagrindinis ugdymas</vt:lpstr>
      <vt:lpstr>Sveikatos rizikos zona pagrindinio ugdymo  klasių mokinių tarpe </vt:lpstr>
      <vt:lpstr>Sveikatos rizikos zona pagrindinio ugdymo  klasių mokinių tarpe </vt:lpstr>
      <vt:lpstr>Rekomendacijos (I)</vt:lpstr>
      <vt:lpstr>Rekomendacijos (II)</vt:lpstr>
      <vt:lpstr>Rekomendacijos (III)</vt:lpstr>
      <vt:lpstr>„PowerPoint“ pateiktis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GedminuM</dc:creator>
  <cp:lastModifiedBy>GedminuM</cp:lastModifiedBy>
  <cp:revision>35</cp:revision>
  <dcterms:created xsi:type="dcterms:W3CDTF">2026-06-09T07:30:05Z</dcterms:created>
  <dcterms:modified xsi:type="dcterms:W3CDTF">2026-06-18T08:14:26Z</dcterms:modified>
</cp:coreProperties>
</file>