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57" r:id="rId3"/>
    <p:sldId id="258" r:id="rId4"/>
    <p:sldId id="260"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7FBF9F-902B-C000-167C-04DDF84EB32B}" v="190" dt="2021-04-18T16:30:37.680"/>
    <p1510:client id="{3AA8C4C7-4B09-4099-A700-C2449E3C4ACA}" v="185" dt="2021-04-18T16:03:01.6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86" d="100"/>
          <a:sy n="86" d="100"/>
        </p:scale>
        <p:origin x="331"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57C3F-0FB2-4B2E-BA6A-FEEEFF1AF7E3}"/>
              </a:ext>
            </a:extLst>
          </p:cNvPr>
          <p:cNvSpPr>
            <a:spLocks noGrp="1"/>
          </p:cNvSpPr>
          <p:nvPr>
            <p:ph type="ctrTitle"/>
          </p:nvPr>
        </p:nvSpPr>
        <p:spPr>
          <a:xfrm>
            <a:off x="2057400" y="685801"/>
            <a:ext cx="8115300" cy="3046228"/>
          </a:xfrm>
        </p:spPr>
        <p:txBody>
          <a:bodyPr anchor="b">
            <a:normAutofit/>
          </a:bodyPr>
          <a:lstStyle>
            <a:lvl1pPr algn="ctr">
              <a:defRPr sz="3600" cap="all" spc="300"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08583AE9-1CC1-4572-A6E5-E97F80E47661}"/>
              </a:ext>
            </a:extLst>
          </p:cNvPr>
          <p:cNvSpPr>
            <a:spLocks noGrp="1"/>
          </p:cNvSpPr>
          <p:nvPr>
            <p:ph type="subTitle" idx="1"/>
          </p:nvPr>
        </p:nvSpPr>
        <p:spPr>
          <a:xfrm>
            <a:off x="2057400" y="4114800"/>
            <a:ext cx="8115300" cy="2057400"/>
          </a:xfrm>
        </p:spPr>
        <p:txBody>
          <a:bodyPr/>
          <a:lstStyle>
            <a:lvl1pPr marL="0" indent="0" algn="ctr">
              <a:buNone/>
              <a:defRPr sz="24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C04DE7C-68AB-403D-B9D8-7398C292C6DA}"/>
              </a:ext>
            </a:extLst>
          </p:cNvPr>
          <p:cNvSpPr>
            <a:spLocks noGrp="1"/>
          </p:cNvSpPr>
          <p:nvPr>
            <p:ph type="dt" sz="half" idx="10"/>
          </p:nvPr>
        </p:nvSpPr>
        <p:spPr/>
        <p:txBody>
          <a:bodyPr/>
          <a:lstStyle/>
          <a:p>
            <a:fld id="{23FEA57E-7C1A-457B-A4CD-5DCEB057B502}" type="datetime1">
              <a:rPr lang="en-US" smtClean="0"/>
              <a:t>4/19/2021</a:t>
            </a:fld>
            <a:endParaRPr lang="en-US" dirty="0"/>
          </a:p>
        </p:txBody>
      </p:sp>
      <p:sp>
        <p:nvSpPr>
          <p:cNvPr id="5" name="Footer Placeholder 4">
            <a:extLst>
              <a:ext uri="{FF2B5EF4-FFF2-40B4-BE49-F238E27FC236}">
                <a16:creationId xmlns:a16="http://schemas.microsoft.com/office/drawing/2014/main" id="{51003E50-6613-4D86-AA22-43B14E7279E9}"/>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3069AB5-A56D-471F-9236-EFA981E2EA03}"/>
              </a:ext>
            </a:extLst>
          </p:cNvPr>
          <p:cNvSpPr>
            <a:spLocks noGrp="1"/>
          </p:cNvSpPr>
          <p:nvPr>
            <p:ph type="sldNum" sz="quarter" idx="12"/>
          </p:nvPr>
        </p:nvSpPr>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31598325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AA0686-7BAC-45C0-BA30-0D0CBCE5CE63}"/>
              </a:ext>
            </a:extLst>
          </p:cNvPr>
          <p:cNvSpPr>
            <a:spLocks noGrp="1"/>
          </p:cNvSpPr>
          <p:nvPr>
            <p:ph type="title"/>
          </p:nvPr>
        </p:nvSpPr>
        <p:spPr>
          <a:xfrm>
            <a:off x="1371600" y="685800"/>
            <a:ext cx="9486900" cy="13716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34202DE-82CD-407D-8C68-174B0CBB57F7}"/>
              </a:ext>
            </a:extLst>
          </p:cNvPr>
          <p:cNvSpPr>
            <a:spLocks noGrp="1"/>
          </p:cNvSpPr>
          <p:nvPr>
            <p:ph type="body" idx="1"/>
          </p:nvPr>
        </p:nvSpPr>
        <p:spPr>
          <a:xfrm>
            <a:off x="1371599" y="2254103"/>
            <a:ext cx="9486901" cy="391809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554AC9D-6E1B-46D3-959F-A068A1EDBDBA}"/>
              </a:ext>
            </a:extLst>
          </p:cNvPr>
          <p:cNvSpPr>
            <a:spLocks noGrp="1"/>
          </p:cNvSpPr>
          <p:nvPr>
            <p:ph type="dt" sz="half" idx="2"/>
          </p:nvPr>
        </p:nvSpPr>
        <p:spPr>
          <a:xfrm rot="5400000">
            <a:off x="9800022" y="3223751"/>
            <a:ext cx="4114801"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fld id="{D3FE42E8-8B57-452D-A122-4DCE9AC771EF}" type="datetime1">
              <a:rPr lang="en-US" smtClean="0"/>
              <a:t>4/19/2021</a:t>
            </a:fld>
            <a:endParaRPr lang="en-US"/>
          </a:p>
        </p:txBody>
      </p:sp>
      <p:sp>
        <p:nvSpPr>
          <p:cNvPr id="5" name="Footer Placeholder 4">
            <a:extLst>
              <a:ext uri="{FF2B5EF4-FFF2-40B4-BE49-F238E27FC236}">
                <a16:creationId xmlns:a16="http://schemas.microsoft.com/office/drawing/2014/main" id="{A5FC0015-9EFB-40F8-BC00-AC2483D60905}"/>
              </a:ext>
            </a:extLst>
          </p:cNvPr>
          <p:cNvSpPr>
            <a:spLocks noGrp="1"/>
          </p:cNvSpPr>
          <p:nvPr>
            <p:ph type="ftr" sz="quarter" idx="3"/>
          </p:nvPr>
        </p:nvSpPr>
        <p:spPr>
          <a:xfrm rot="5400000">
            <a:off x="-1708136" y="3223750"/>
            <a:ext cx="4114800"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r>
              <a:rPr lang="en-US" dirty="0"/>
              <a:t>Sample Footer Text</a:t>
            </a:r>
          </a:p>
        </p:txBody>
      </p:sp>
      <p:sp>
        <p:nvSpPr>
          <p:cNvPr id="6" name="Slide Number Placeholder 5">
            <a:extLst>
              <a:ext uri="{FF2B5EF4-FFF2-40B4-BE49-F238E27FC236}">
                <a16:creationId xmlns:a16="http://schemas.microsoft.com/office/drawing/2014/main" id="{E572C732-0E3E-49E0-A72E-D4C08CB4455A}"/>
              </a:ext>
            </a:extLst>
          </p:cNvPr>
          <p:cNvSpPr>
            <a:spLocks noGrp="1"/>
          </p:cNvSpPr>
          <p:nvPr>
            <p:ph type="sldNum" sz="quarter" idx="4"/>
          </p:nvPr>
        </p:nvSpPr>
        <p:spPr>
          <a:xfrm>
            <a:off x="11116340" y="6356350"/>
            <a:ext cx="871868" cy="365125"/>
          </a:xfrm>
          <a:prstGeom prst="rect">
            <a:avLst/>
          </a:prstGeom>
        </p:spPr>
        <p:txBody>
          <a:bodyPr vert="horz" lIns="91440" tIns="45720" rIns="91440" bIns="45720" rtlCol="0" anchor="ctr"/>
          <a:lstStyle>
            <a:lvl1pPr algn="r">
              <a:defRPr sz="900" spc="300">
                <a:solidFill>
                  <a:schemeClr val="tx2">
                    <a:lumMod val="75000"/>
                    <a:lumOff val="25000"/>
                  </a:schemeClr>
                </a:solidFill>
                <a:latin typeface="+mn-lt"/>
              </a:defRPr>
            </a:lvl1pPr>
          </a:lstStyle>
          <a:p>
            <a:fld id="{F8E28480-1C08-4458-AD97-0283E6FFD09D}" type="slidenum">
              <a:rPr lang="en-US" smtClean="0"/>
              <a:pPr/>
              <a:t>‹#›</a:t>
            </a:fld>
            <a:endParaRPr lang="en-US"/>
          </a:p>
        </p:txBody>
      </p:sp>
    </p:spTree>
    <p:extLst>
      <p:ext uri="{BB962C8B-B14F-4D97-AF65-F5344CB8AC3E}">
        <p14:creationId xmlns:p14="http://schemas.microsoft.com/office/powerpoint/2010/main" val="754806394"/>
      </p:ext>
    </p:extLst>
  </p:cSld>
  <p:clrMap bg1="lt1" tx1="dk1" bg2="lt2" tx2="dk2" accent1="accent1" accent2="accent2" accent3="accent3" accent4="accent4" accent5="accent5" accent6="accent6" hlink="hlink" folHlink="folHlink"/>
  <p:sldLayoutIdLst>
    <p:sldLayoutId id="2147483681" r:id="rId1"/>
  </p:sldLayoutIdLst>
  <p:hf sldNum="0" hdr="0" ftr="0" dt="0"/>
  <p:txStyles>
    <p:titleStyle>
      <a:lvl1pPr algn="l" defTabSz="914400" rtl="0" eaLnBrk="1" latinLnBrk="0" hangingPunct="1">
        <a:lnSpc>
          <a:spcPct val="90000"/>
        </a:lnSpc>
        <a:spcBef>
          <a:spcPct val="0"/>
        </a:spcBef>
        <a:buNone/>
        <a:defRPr sz="36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SzPct val="70000"/>
        <a:buFont typeface="Arial" panose="020B0604020202020204" pitchFamily="34" charset="0"/>
        <a:buChar char="•"/>
        <a:defRPr sz="2400" kern="1200">
          <a:solidFill>
            <a:schemeClr val="tx2"/>
          </a:solidFill>
          <a:latin typeface="+mj-lt"/>
          <a:ea typeface="+mn-ea"/>
          <a:cs typeface="+mn-cs"/>
        </a:defRPr>
      </a:lvl1pPr>
      <a:lvl2pPr marL="685800" indent="-228600" algn="l" defTabSz="914400" rtl="0" eaLnBrk="1" latinLnBrk="0" hangingPunct="1">
        <a:lnSpc>
          <a:spcPct val="100000"/>
        </a:lnSpc>
        <a:spcBef>
          <a:spcPts val="500"/>
        </a:spcBef>
        <a:buSzPct val="70000"/>
        <a:buFont typeface="Arial" panose="020B0604020202020204" pitchFamily="34" charset="0"/>
        <a:buChar char="•"/>
        <a:defRPr sz="2000" kern="1200">
          <a:solidFill>
            <a:schemeClr val="tx2"/>
          </a:solidFill>
          <a:latin typeface="+mj-lt"/>
          <a:ea typeface="+mn-ea"/>
          <a:cs typeface="+mn-cs"/>
        </a:defRPr>
      </a:lvl2pPr>
      <a:lvl3pPr marL="1143000" indent="-228600" algn="l" defTabSz="914400" rtl="0" eaLnBrk="1" latinLnBrk="0" hangingPunct="1">
        <a:lnSpc>
          <a:spcPct val="100000"/>
        </a:lnSpc>
        <a:spcBef>
          <a:spcPts val="500"/>
        </a:spcBef>
        <a:buSzPct val="70000"/>
        <a:buFont typeface="Arial" panose="020B0604020202020204" pitchFamily="34" charset="0"/>
        <a:buChar char="•"/>
        <a:defRPr sz="1800" kern="1200">
          <a:solidFill>
            <a:schemeClr val="tx2"/>
          </a:solidFill>
          <a:latin typeface="+mj-lt"/>
          <a:ea typeface="+mn-ea"/>
          <a:cs typeface="+mn-cs"/>
        </a:defRPr>
      </a:lvl3pPr>
      <a:lvl4pPr marL="16002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4pPr>
      <a:lvl5pPr marL="20574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FB2D26E-FBAE-45B8-B0F6-80E4ABDEC3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3442A66-721F-4552-A3AD-3A2215F0C1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102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 name="Rectangle 15">
            <a:extLst>
              <a:ext uri="{FF2B5EF4-FFF2-40B4-BE49-F238E27FC236}">
                <a16:creationId xmlns:a16="http://schemas.microsoft.com/office/drawing/2014/main" id="{67EA5288-5BEB-4C44-949A-ED209FE219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4076700" cy="54863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Antraštė 1"/>
          <p:cNvSpPr>
            <a:spLocks noGrp="1"/>
          </p:cNvSpPr>
          <p:nvPr>
            <p:ph type="ctrTitle"/>
          </p:nvPr>
        </p:nvSpPr>
        <p:spPr>
          <a:xfrm>
            <a:off x="681485" y="1223889"/>
            <a:ext cx="4056573" cy="2508139"/>
          </a:xfrm>
        </p:spPr>
        <p:txBody>
          <a:bodyPr vert="horz" lIns="91440" tIns="45720" rIns="91440" bIns="45720" rtlCol="0" anchor="b">
            <a:noAutofit/>
          </a:bodyPr>
          <a:lstStyle/>
          <a:p>
            <a:r>
              <a:rPr lang="en-US" sz="2800" cap="none" dirty="0">
                <a:latin typeface="Times New Roman"/>
                <a:ea typeface="+mj-lt"/>
                <a:cs typeface="+mj-lt"/>
              </a:rPr>
              <a:t>2020 m. </a:t>
            </a:r>
            <a:br>
              <a:rPr lang="en-US" sz="2800" cap="none" dirty="0">
                <a:latin typeface="Times New Roman"/>
                <a:ea typeface="+mj-lt"/>
                <a:cs typeface="+mj-lt"/>
              </a:rPr>
            </a:br>
            <a:r>
              <a:rPr lang="en-US" sz="2800" cap="none" dirty="0" err="1">
                <a:latin typeface="Times New Roman"/>
                <a:ea typeface="+mj-lt"/>
                <a:cs typeface="+mj-lt"/>
              </a:rPr>
              <a:t>Klaipėdos</a:t>
            </a:r>
            <a:r>
              <a:rPr lang="en-US" sz="2800" cap="none" dirty="0">
                <a:latin typeface="Times New Roman"/>
                <a:ea typeface="+mj-lt"/>
                <a:cs typeface="+mj-lt"/>
              </a:rPr>
              <a:t> </a:t>
            </a:r>
            <a:r>
              <a:rPr lang="en-US" sz="2800" cap="none" dirty="0" err="1">
                <a:latin typeface="Times New Roman"/>
                <a:ea typeface="+mj-lt"/>
                <a:cs typeface="+mj-lt"/>
              </a:rPr>
              <a:t>Gedminų</a:t>
            </a:r>
            <a:r>
              <a:rPr lang="en-US" sz="2800" cap="none" dirty="0">
                <a:latin typeface="Times New Roman"/>
                <a:ea typeface="+mj-lt"/>
                <a:cs typeface="+mj-lt"/>
              </a:rPr>
              <a:t> </a:t>
            </a:r>
            <a:r>
              <a:rPr lang="en-US" sz="2800" cap="none" dirty="0" err="1">
                <a:latin typeface="Times New Roman"/>
                <a:ea typeface="+mj-lt"/>
                <a:cs typeface="+mj-lt"/>
              </a:rPr>
              <a:t>progimnazijos</a:t>
            </a:r>
            <a:r>
              <a:rPr lang="en-US" sz="2800" cap="none" dirty="0">
                <a:latin typeface="Times New Roman"/>
                <a:ea typeface="+mj-lt"/>
                <a:cs typeface="+mj-lt"/>
              </a:rPr>
              <a:t> </a:t>
            </a:r>
            <a:r>
              <a:rPr lang="en-US" sz="2800" cap="none" dirty="0" err="1">
                <a:latin typeface="Times New Roman"/>
                <a:ea typeface="+mj-lt"/>
                <a:cs typeface="+mj-lt"/>
              </a:rPr>
              <a:t>įsivertinimo</a:t>
            </a:r>
            <a:r>
              <a:rPr lang="en-US" sz="2800" cap="none" dirty="0">
                <a:latin typeface="Times New Roman"/>
                <a:ea typeface="+mj-lt"/>
                <a:cs typeface="+mj-lt"/>
              </a:rPr>
              <a:t> </a:t>
            </a:r>
            <a:r>
              <a:rPr lang="en-US" sz="2800" cap="none" dirty="0" err="1">
                <a:latin typeface="Times New Roman"/>
                <a:ea typeface="+mj-lt"/>
                <a:cs typeface="+mj-lt"/>
              </a:rPr>
              <a:t>ir</a:t>
            </a:r>
            <a:r>
              <a:rPr lang="en-US" sz="2800" cap="none" dirty="0">
                <a:latin typeface="Times New Roman"/>
                <a:ea typeface="+mj-lt"/>
                <a:cs typeface="+mj-lt"/>
              </a:rPr>
              <a:t> </a:t>
            </a:r>
            <a:r>
              <a:rPr lang="en-US" sz="2800" cap="none" dirty="0" err="1">
                <a:latin typeface="Times New Roman"/>
                <a:ea typeface="+mj-lt"/>
                <a:cs typeface="+mj-lt"/>
              </a:rPr>
              <a:t>pažangos</a:t>
            </a:r>
            <a:r>
              <a:rPr lang="en-US" sz="2800" cap="none" dirty="0">
                <a:latin typeface="Times New Roman"/>
                <a:ea typeface="+mj-lt"/>
                <a:cs typeface="+mj-lt"/>
              </a:rPr>
              <a:t> </a:t>
            </a:r>
            <a:r>
              <a:rPr lang="en-US" sz="2800" cap="none" dirty="0" err="1">
                <a:latin typeface="Times New Roman"/>
                <a:ea typeface="+mj-lt"/>
                <a:cs typeface="+mj-lt"/>
              </a:rPr>
              <a:t>ataskaita</a:t>
            </a:r>
            <a:endParaRPr lang="lt-LT" sz="2800" cap="none">
              <a:latin typeface="Times New Roman"/>
              <a:cs typeface="Times"/>
            </a:endParaRPr>
          </a:p>
        </p:txBody>
      </p:sp>
      <p:pic>
        <p:nvPicPr>
          <p:cNvPr id="4" name="Paveikslėlis 4">
            <a:extLst>
              <a:ext uri="{FF2B5EF4-FFF2-40B4-BE49-F238E27FC236}">
                <a16:creationId xmlns:a16="http://schemas.microsoft.com/office/drawing/2014/main" id="{C8A74FD9-83EE-41E6-8742-A2E418C093BE}"/>
              </a:ext>
            </a:extLst>
          </p:cNvPr>
          <p:cNvPicPr>
            <a:picLocks noChangeAspect="1"/>
          </p:cNvPicPr>
          <p:nvPr/>
        </p:nvPicPr>
        <p:blipFill rotWithShape="1">
          <a:blip r:embed="rId2"/>
          <a:srcRect l="2707" r="631" b="2"/>
          <a:stretch/>
        </p:blipFill>
        <p:spPr>
          <a:xfrm>
            <a:off x="5410200" y="10"/>
            <a:ext cx="6781800" cy="6857990"/>
          </a:xfrm>
          <a:prstGeom prst="rect">
            <a:avLst/>
          </a:prstGeom>
        </p:spPr>
      </p:pic>
    </p:spTree>
    <p:extLst>
      <p:ext uri="{BB962C8B-B14F-4D97-AF65-F5344CB8AC3E}">
        <p14:creationId xmlns:p14="http://schemas.microsoft.com/office/powerpoint/2010/main" val="424736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700"/>
                                        <p:tgtEl>
                                          <p:spTgt spid="4"/>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BFB2D26E-FBAE-45B8-B0F6-80E4ABDEC3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23442A66-721F-4552-A3AD-3A2215F0C1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102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21">
            <a:extLst>
              <a:ext uri="{FF2B5EF4-FFF2-40B4-BE49-F238E27FC236}">
                <a16:creationId xmlns:a16="http://schemas.microsoft.com/office/drawing/2014/main" id="{67EA5288-5BEB-4C44-949A-ED209FE219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4076700" cy="54863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avadinimas 1">
            <a:extLst>
              <a:ext uri="{FF2B5EF4-FFF2-40B4-BE49-F238E27FC236}">
                <a16:creationId xmlns:a16="http://schemas.microsoft.com/office/drawing/2014/main" id="{33BC0C71-1D82-4C7E-A8E2-78A196F7AB8F}"/>
              </a:ext>
            </a:extLst>
          </p:cNvPr>
          <p:cNvSpPr>
            <a:spLocks noGrp="1"/>
          </p:cNvSpPr>
          <p:nvPr>
            <p:ph type="ctrTitle"/>
          </p:nvPr>
        </p:nvSpPr>
        <p:spPr>
          <a:xfrm>
            <a:off x="1127185" y="907587"/>
            <a:ext cx="3165175" cy="2508139"/>
          </a:xfrm>
        </p:spPr>
        <p:txBody>
          <a:bodyPr>
            <a:normAutofit/>
          </a:bodyPr>
          <a:lstStyle/>
          <a:p>
            <a:r>
              <a:rPr lang="lt-LT" sz="3200" dirty="0">
                <a:latin typeface="Times New Roman"/>
                <a:ea typeface="+mj-lt"/>
                <a:cs typeface="+mj-lt"/>
              </a:rPr>
              <a:t>2020 m. išskirtas stiprusis veiklos aspektas</a:t>
            </a:r>
            <a:endParaRPr lang="lt-LT" sz="3200" dirty="0">
              <a:latin typeface="Times New Roman"/>
              <a:cs typeface="Times New Roman"/>
            </a:endParaRPr>
          </a:p>
        </p:txBody>
      </p:sp>
      <p:sp>
        <p:nvSpPr>
          <p:cNvPr id="3" name="Antrinis pavadinimas 2">
            <a:extLst>
              <a:ext uri="{FF2B5EF4-FFF2-40B4-BE49-F238E27FC236}">
                <a16:creationId xmlns:a16="http://schemas.microsoft.com/office/drawing/2014/main" id="{B7F101A4-D20D-472C-B2A3-844201129C54}"/>
              </a:ext>
            </a:extLst>
          </p:cNvPr>
          <p:cNvSpPr>
            <a:spLocks noGrp="1"/>
          </p:cNvSpPr>
          <p:nvPr>
            <p:ph type="subTitle" idx="1"/>
          </p:nvPr>
        </p:nvSpPr>
        <p:spPr>
          <a:xfrm>
            <a:off x="681488" y="3913517"/>
            <a:ext cx="3912797" cy="1371601"/>
          </a:xfrm>
        </p:spPr>
        <p:txBody>
          <a:bodyPr vert="horz" lIns="91440" tIns="45720" rIns="91440" bIns="45720" rtlCol="0" anchor="t">
            <a:normAutofit/>
          </a:bodyPr>
          <a:lstStyle/>
          <a:p>
            <a:pPr>
              <a:lnSpc>
                <a:spcPct val="90000"/>
              </a:lnSpc>
            </a:pPr>
            <a:r>
              <a:rPr lang="lt-LT" i="0" dirty="0">
                <a:solidFill>
                  <a:schemeClr val="tx1"/>
                </a:solidFill>
                <a:latin typeface="Times New Roman"/>
                <a:ea typeface="+mj-lt"/>
                <a:cs typeface="+mj-lt"/>
              </a:rPr>
              <a:t>Rodiklis Nr.</a:t>
            </a:r>
            <a:r>
              <a:rPr lang="lt-LT" b="1" i="0" dirty="0">
                <a:solidFill>
                  <a:schemeClr val="tx1"/>
                </a:solidFill>
                <a:latin typeface="Times New Roman"/>
                <a:ea typeface="+mj-lt"/>
                <a:cs typeface="+mj-lt"/>
              </a:rPr>
              <a:t> </a:t>
            </a:r>
            <a:r>
              <a:rPr lang="lt-LT" i="0" dirty="0">
                <a:solidFill>
                  <a:schemeClr val="tx1"/>
                </a:solidFill>
                <a:latin typeface="Times New Roman"/>
                <a:ea typeface="+mj-lt"/>
                <a:cs typeface="+mj-lt"/>
              </a:rPr>
              <a:t>3.2.2. </a:t>
            </a:r>
            <a:endParaRPr lang="lt-LT" i="0">
              <a:solidFill>
                <a:schemeClr val="tx1"/>
              </a:solidFill>
              <a:latin typeface="Times New Roman"/>
              <a:cs typeface="Times New Roman"/>
            </a:endParaRPr>
          </a:p>
          <a:p>
            <a:pPr>
              <a:lnSpc>
                <a:spcPct val="90000"/>
              </a:lnSpc>
            </a:pPr>
            <a:r>
              <a:rPr lang="lt-LT" i="0" dirty="0">
                <a:solidFill>
                  <a:schemeClr val="tx1"/>
                </a:solidFill>
                <a:latin typeface="Times New Roman"/>
                <a:ea typeface="+mj-lt"/>
                <a:cs typeface="+mj-lt"/>
              </a:rPr>
              <a:t>Rodiklio raktiniai žodžiai:</a:t>
            </a:r>
            <a:r>
              <a:rPr lang="lt-LT" b="1" i="0" dirty="0">
                <a:solidFill>
                  <a:schemeClr val="tx1"/>
                </a:solidFill>
                <a:latin typeface="Times New Roman"/>
                <a:ea typeface="+mj-lt"/>
                <a:cs typeface="+mj-lt"/>
              </a:rPr>
              <a:t> Tikslingumas</a:t>
            </a:r>
            <a:r>
              <a:rPr lang="lt-LT" b="1" dirty="0">
                <a:solidFill>
                  <a:schemeClr val="tx1"/>
                </a:solidFill>
                <a:latin typeface="Times New Roman"/>
                <a:ea typeface="+mj-lt"/>
                <a:cs typeface="+mj-lt"/>
              </a:rPr>
              <a:t> </a:t>
            </a:r>
            <a:endParaRPr lang="lt-LT">
              <a:solidFill>
                <a:schemeClr val="tx1"/>
              </a:solidFill>
              <a:latin typeface="Times New Roman"/>
              <a:cs typeface="Times New Roman"/>
            </a:endParaRPr>
          </a:p>
          <a:p>
            <a:pPr>
              <a:lnSpc>
                <a:spcPct val="90000"/>
              </a:lnSpc>
            </a:pPr>
            <a:endParaRPr lang="lt-LT" sz="2000"/>
          </a:p>
        </p:txBody>
      </p:sp>
      <p:pic>
        <p:nvPicPr>
          <p:cNvPr id="14" name="Picture 13" descr="Calendar on table">
            <a:extLst>
              <a:ext uri="{FF2B5EF4-FFF2-40B4-BE49-F238E27FC236}">
                <a16:creationId xmlns:a16="http://schemas.microsoft.com/office/drawing/2014/main" id="{6E389293-7CCF-4F14-B7CB-4254B23C5F17}"/>
              </a:ext>
            </a:extLst>
          </p:cNvPr>
          <p:cNvPicPr>
            <a:picLocks noChangeAspect="1"/>
          </p:cNvPicPr>
          <p:nvPr/>
        </p:nvPicPr>
        <p:blipFill rotWithShape="1">
          <a:blip r:embed="rId2"/>
          <a:srcRect r="34088" b="-3"/>
          <a:stretch/>
        </p:blipFill>
        <p:spPr>
          <a:xfrm>
            <a:off x="5410200" y="10"/>
            <a:ext cx="6781800" cy="6857990"/>
          </a:xfrm>
          <a:prstGeom prst="rect">
            <a:avLst/>
          </a:prstGeom>
        </p:spPr>
      </p:pic>
    </p:spTree>
    <p:extLst>
      <p:ext uri="{BB962C8B-B14F-4D97-AF65-F5344CB8AC3E}">
        <p14:creationId xmlns:p14="http://schemas.microsoft.com/office/powerpoint/2010/main" val="817696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4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EFA976-0132-4AF3-B3A3-B2D1C89C6E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1600" y="1371600"/>
            <a:ext cx="9486900" cy="41148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avadinimas 1">
            <a:extLst>
              <a:ext uri="{FF2B5EF4-FFF2-40B4-BE49-F238E27FC236}">
                <a16:creationId xmlns:a16="http://schemas.microsoft.com/office/drawing/2014/main" id="{916E26B2-E216-460F-BF9C-20EB682D019E}"/>
              </a:ext>
            </a:extLst>
          </p:cNvPr>
          <p:cNvSpPr>
            <a:spLocks noGrp="1"/>
          </p:cNvSpPr>
          <p:nvPr>
            <p:ph type="ctrTitle"/>
          </p:nvPr>
        </p:nvSpPr>
        <p:spPr>
          <a:xfrm>
            <a:off x="1928004" y="1421285"/>
            <a:ext cx="8115300" cy="1774204"/>
          </a:xfrm>
        </p:spPr>
        <p:txBody>
          <a:bodyPr anchor="b">
            <a:normAutofit/>
          </a:bodyPr>
          <a:lstStyle/>
          <a:p>
            <a:r>
              <a:rPr lang="lt-LT" dirty="0">
                <a:latin typeface="Times New Roman"/>
                <a:ea typeface="+mj-lt"/>
                <a:cs typeface="+mj-lt"/>
              </a:rPr>
              <a:t>2020 m. tobulinome </a:t>
            </a:r>
            <a:r>
              <a:rPr lang="lt-LT" dirty="0" err="1">
                <a:latin typeface="Times New Roman"/>
                <a:ea typeface="+mj-lt"/>
                <a:cs typeface="+mj-lt"/>
              </a:rPr>
              <a:t>rodiklĮ</a:t>
            </a:r>
            <a:r>
              <a:rPr lang="lt-LT" dirty="0">
                <a:latin typeface="Times New Roman"/>
                <a:ea typeface="+mj-lt"/>
                <a:cs typeface="+mj-lt"/>
              </a:rPr>
              <a:t> NR.</a:t>
            </a:r>
            <a:br>
              <a:rPr lang="lt-LT" dirty="0">
                <a:latin typeface="Times New Roman"/>
                <a:ea typeface="+mj-lt"/>
                <a:cs typeface="+mj-lt"/>
              </a:rPr>
            </a:br>
            <a:r>
              <a:rPr lang="lt-LT" dirty="0">
                <a:latin typeface="Times New Roman"/>
                <a:ea typeface="+mj-lt"/>
                <a:cs typeface="+mj-lt"/>
              </a:rPr>
              <a:t>2.2.2.   </a:t>
            </a:r>
            <a:endParaRPr lang="lt-LT" dirty="0">
              <a:latin typeface="Times New Roman"/>
              <a:cs typeface="Times New Roman"/>
            </a:endParaRPr>
          </a:p>
        </p:txBody>
      </p:sp>
      <p:sp>
        <p:nvSpPr>
          <p:cNvPr id="3" name="Antrinis pavadinimas 2">
            <a:extLst>
              <a:ext uri="{FF2B5EF4-FFF2-40B4-BE49-F238E27FC236}">
                <a16:creationId xmlns:a16="http://schemas.microsoft.com/office/drawing/2014/main" id="{4D38966E-33E8-425B-8DB8-4A8413DB8768}"/>
              </a:ext>
            </a:extLst>
          </p:cNvPr>
          <p:cNvSpPr>
            <a:spLocks noGrp="1"/>
          </p:cNvSpPr>
          <p:nvPr>
            <p:ph type="subTitle" idx="1"/>
          </p:nvPr>
        </p:nvSpPr>
        <p:spPr>
          <a:xfrm>
            <a:off x="2028645" y="3433831"/>
            <a:ext cx="8115300" cy="1028967"/>
          </a:xfrm>
        </p:spPr>
        <p:txBody>
          <a:bodyPr vert="horz" lIns="91440" tIns="45720" rIns="91440" bIns="45720" rtlCol="0" anchor="t">
            <a:noAutofit/>
          </a:bodyPr>
          <a:lstStyle/>
          <a:p>
            <a:r>
              <a:rPr lang="lt-LT" sz="2800" i="0" dirty="0">
                <a:solidFill>
                  <a:schemeClr val="tx1"/>
                </a:solidFill>
                <a:latin typeface="Times New Roman"/>
                <a:cs typeface="Times New Roman"/>
              </a:rPr>
              <a:t>Rodiklio raktiniai žodžiai:</a:t>
            </a:r>
            <a:endParaRPr lang="lt-LT" sz="2800" i="0" dirty="0">
              <a:solidFill>
                <a:schemeClr val="tx1"/>
              </a:solidFill>
              <a:latin typeface="Times New Roman"/>
              <a:ea typeface="+mj-lt"/>
              <a:cs typeface="Times New Roman"/>
            </a:endParaRPr>
          </a:p>
          <a:p>
            <a:r>
              <a:rPr lang="lt-LT" sz="2800" b="1" i="0" dirty="0">
                <a:solidFill>
                  <a:schemeClr val="tx1"/>
                </a:solidFill>
                <a:latin typeface="Times New Roman"/>
                <a:ea typeface="+mj-lt"/>
                <a:cs typeface="+mj-lt"/>
              </a:rPr>
              <a:t>Diferencijavimas, individualizavimas, suasmeninimas</a:t>
            </a:r>
            <a:endParaRPr lang="lt-LT" sz="2800" b="1">
              <a:solidFill>
                <a:schemeClr val="tx1"/>
              </a:solidFill>
              <a:latin typeface="Times New Roman"/>
              <a:cs typeface="Times New Roman"/>
            </a:endParaRPr>
          </a:p>
        </p:txBody>
      </p:sp>
    </p:spTree>
    <p:extLst>
      <p:ext uri="{BB962C8B-B14F-4D97-AF65-F5344CB8AC3E}">
        <p14:creationId xmlns:p14="http://schemas.microsoft.com/office/powerpoint/2010/main" val="1504241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avadinimas 1">
            <a:extLst>
              <a:ext uri="{FF2B5EF4-FFF2-40B4-BE49-F238E27FC236}">
                <a16:creationId xmlns:a16="http://schemas.microsoft.com/office/drawing/2014/main" id="{F293ADC8-B76F-432C-B2F7-63E6B54FDEC5}"/>
              </a:ext>
            </a:extLst>
          </p:cNvPr>
          <p:cNvSpPr>
            <a:spLocks noGrp="1"/>
          </p:cNvSpPr>
          <p:nvPr>
            <p:ph type="ctrTitle"/>
          </p:nvPr>
        </p:nvSpPr>
        <p:spPr>
          <a:xfrm>
            <a:off x="1784230" y="954656"/>
            <a:ext cx="8115300" cy="2339633"/>
          </a:xfrm>
        </p:spPr>
        <p:txBody>
          <a:bodyPr anchor="b">
            <a:normAutofit/>
          </a:bodyPr>
          <a:lstStyle/>
          <a:p>
            <a:r>
              <a:rPr lang="lt-LT" sz="3200" b="1" cap="none" dirty="0">
                <a:latin typeface="Times New Roman"/>
                <a:ea typeface="+mj-lt"/>
                <a:cs typeface="+mj-lt"/>
              </a:rPr>
              <a:t>Kokį poveikį progimnazijos pažangai turėjo pasirinktos veiklos tobulinimas?</a:t>
            </a:r>
            <a:r>
              <a:rPr lang="lt-LT" sz="3200" cap="none" dirty="0">
                <a:latin typeface="Times New Roman"/>
                <a:ea typeface="+mj-lt"/>
                <a:cs typeface="+mj-lt"/>
              </a:rPr>
              <a:t> </a:t>
            </a:r>
            <a:endParaRPr lang="lt-LT" sz="3200" cap="none">
              <a:latin typeface="Times New Roman"/>
              <a:cs typeface="Times New Roman"/>
            </a:endParaRPr>
          </a:p>
          <a:p>
            <a:endParaRPr lang="lt-LT" sz="4000" dirty="0"/>
          </a:p>
        </p:txBody>
      </p:sp>
      <p:sp>
        <p:nvSpPr>
          <p:cNvPr id="3" name="Antrinis pavadinimas 2">
            <a:extLst>
              <a:ext uri="{FF2B5EF4-FFF2-40B4-BE49-F238E27FC236}">
                <a16:creationId xmlns:a16="http://schemas.microsoft.com/office/drawing/2014/main" id="{FC017490-DE4C-43B3-86BB-F35E75FF16F6}"/>
              </a:ext>
            </a:extLst>
          </p:cNvPr>
          <p:cNvSpPr>
            <a:spLocks noGrp="1"/>
          </p:cNvSpPr>
          <p:nvPr>
            <p:ph type="subTitle" idx="1"/>
          </p:nvPr>
        </p:nvSpPr>
        <p:spPr>
          <a:xfrm>
            <a:off x="777816" y="2933469"/>
            <a:ext cx="10559449" cy="3163281"/>
          </a:xfrm>
        </p:spPr>
        <p:txBody>
          <a:bodyPr anchor="t">
            <a:normAutofit fontScale="92500" lnSpcReduction="20000"/>
          </a:bodyPr>
          <a:lstStyle/>
          <a:p>
            <a:pPr algn="just"/>
            <a:r>
              <a:rPr lang="lt" sz="2800" i="0" dirty="0">
                <a:latin typeface="Times New Roman"/>
                <a:ea typeface="+mj-lt"/>
                <a:cs typeface="+mj-lt"/>
              </a:rPr>
              <a:t>Mokytojo padedami mokiniai mokosi vertinti ir įsivertinti savo pažangą bei pasiekimus, keltis asmeninius mokymosi tikslus. Pasirinktos veiklos tobulinimui skirtos priemonės turi teigiamos įtakos mokinių mokymosi rezultatams, sėkmingesnei mokinių adaptacijai.</a:t>
            </a:r>
            <a:r>
              <a:rPr lang="lt-LT" sz="2800" i="0" dirty="0">
                <a:latin typeface="Times New Roman"/>
                <a:ea typeface="+mj-lt"/>
                <a:cs typeface="+mj-lt"/>
              </a:rPr>
              <a:t> </a:t>
            </a:r>
            <a:r>
              <a:rPr lang="lt" sz="2800" i="0" dirty="0">
                <a:latin typeface="Times New Roman"/>
                <a:ea typeface="+mj-lt"/>
                <a:cs typeface="+mj-lt"/>
              </a:rPr>
              <a:t>Teigiamą įtaką mokinių rezultatams turėjo pakoreguotas „Pagalbos klasė“ modelis, kolegialiai pasidalyta patirtis. Virtualiosios mokymosi aplinkos naudojimas praplėtė galimybes mokiniams gauti savalaikę pagalbą, diferencijuotą, individualizuotą ugdymo turinį, užduotis. Dalis mokinių noriai atlieka papildomas užduotis, jas renkasi pagal savo poreikius. </a:t>
            </a:r>
            <a:endParaRPr lang="lt-LT">
              <a:latin typeface="Times New Roman"/>
              <a:cs typeface="Times New Roman"/>
            </a:endParaRPr>
          </a:p>
        </p:txBody>
      </p:sp>
    </p:spTree>
    <p:extLst>
      <p:ext uri="{BB962C8B-B14F-4D97-AF65-F5344CB8AC3E}">
        <p14:creationId xmlns:p14="http://schemas.microsoft.com/office/powerpoint/2010/main" val="3341859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avadinimas 1">
            <a:extLst>
              <a:ext uri="{FF2B5EF4-FFF2-40B4-BE49-F238E27FC236}">
                <a16:creationId xmlns:a16="http://schemas.microsoft.com/office/drawing/2014/main" id="{91CA6C56-E9F6-4587-BB17-FBAEFE7C9F11}"/>
              </a:ext>
            </a:extLst>
          </p:cNvPr>
          <p:cNvSpPr>
            <a:spLocks noGrp="1"/>
          </p:cNvSpPr>
          <p:nvPr>
            <p:ph type="ctrTitle"/>
          </p:nvPr>
        </p:nvSpPr>
        <p:spPr>
          <a:xfrm>
            <a:off x="1079740" y="825258"/>
            <a:ext cx="9811827" cy="1778917"/>
          </a:xfrm>
        </p:spPr>
        <p:txBody>
          <a:bodyPr anchor="b">
            <a:normAutofit/>
          </a:bodyPr>
          <a:lstStyle/>
          <a:p>
            <a:r>
              <a:rPr lang="lt-LT" sz="4000" cap="none">
                <a:latin typeface="Times New Roman"/>
                <a:ea typeface="+mj-lt"/>
                <a:cs typeface="+mj-lt"/>
              </a:rPr>
              <a:t>Kokį poveikį mokinio brandai, pasiekimams ir pažangai turėjo pasirinktos veiklos tobulinimas? </a:t>
            </a:r>
            <a:endParaRPr lang="lt-LT" sz="4000" cap="none">
              <a:latin typeface="Times New Roman"/>
              <a:cs typeface="Times New Roman"/>
            </a:endParaRPr>
          </a:p>
        </p:txBody>
      </p:sp>
      <p:sp>
        <p:nvSpPr>
          <p:cNvPr id="3" name="Antrinis pavadinimas 2">
            <a:extLst>
              <a:ext uri="{FF2B5EF4-FFF2-40B4-BE49-F238E27FC236}">
                <a16:creationId xmlns:a16="http://schemas.microsoft.com/office/drawing/2014/main" id="{0662D30B-409D-4114-A9FA-675B5B1F948B}"/>
              </a:ext>
            </a:extLst>
          </p:cNvPr>
          <p:cNvSpPr>
            <a:spLocks noGrp="1"/>
          </p:cNvSpPr>
          <p:nvPr>
            <p:ph type="subTitle" idx="1"/>
          </p:nvPr>
        </p:nvSpPr>
        <p:spPr>
          <a:xfrm>
            <a:off x="864080" y="2717808"/>
            <a:ext cx="10458808" cy="2473169"/>
          </a:xfrm>
        </p:spPr>
        <p:txBody>
          <a:bodyPr anchor="t">
            <a:normAutofit fontScale="92500" lnSpcReduction="20000"/>
          </a:bodyPr>
          <a:lstStyle/>
          <a:p>
            <a:pPr algn="just"/>
            <a:r>
              <a:rPr lang="lt" sz="2800" i="0" dirty="0">
                <a:latin typeface="Times New Roman"/>
                <a:ea typeface="+mj-lt"/>
                <a:cs typeface="+mj-lt"/>
              </a:rPr>
              <a:t>Progimnazijos pasirinkta ir įvaldyta virtuali mokymo(</a:t>
            </a:r>
            <a:r>
              <a:rPr lang="lt" sz="2800" i="0" dirty="0" err="1">
                <a:latin typeface="Times New Roman"/>
                <a:ea typeface="+mj-lt"/>
                <a:cs typeface="+mj-lt"/>
              </a:rPr>
              <a:t>si</a:t>
            </a:r>
            <a:r>
              <a:rPr lang="lt" sz="2800" i="0" dirty="0">
                <a:latin typeface="Times New Roman"/>
                <a:ea typeface="+mj-lt"/>
                <a:cs typeface="+mj-lt"/>
              </a:rPr>
              <a:t>) aplinka leido mokytojams efektyviau diferencijuoti, individualizuoti mokymo turinį, užduotis; individualiai teikti reikalingą pagalbą mokiniams. Atsižvelgiant į mokymo aktualijas, pakoreguota Mokinio individualios pažangos sistema, progimnazijos IT strategija, sukurta mokytojų mentorystės veikla, leidžianti kelti profesines mokytojų kompetencijas; pakoreguotas modelis „Pagalbos klasė“.</a:t>
            </a:r>
            <a:r>
              <a:rPr lang="lt-LT" sz="2800" i="0" dirty="0">
                <a:latin typeface="Times New Roman"/>
                <a:ea typeface="+mj-lt"/>
                <a:cs typeface="+mj-lt"/>
              </a:rPr>
              <a:t> </a:t>
            </a:r>
            <a:endParaRPr lang="lt-LT">
              <a:latin typeface="Times New Roman"/>
              <a:cs typeface="Times New Roman"/>
            </a:endParaRPr>
          </a:p>
        </p:txBody>
      </p:sp>
    </p:spTree>
    <p:extLst>
      <p:ext uri="{BB962C8B-B14F-4D97-AF65-F5344CB8AC3E}">
        <p14:creationId xmlns:p14="http://schemas.microsoft.com/office/powerpoint/2010/main" val="58382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ClassicFrameVTI">
  <a:themeElements>
    <a:clrScheme name="Custom 22">
      <a:dk1>
        <a:sysClr val="windowText" lastClr="000000"/>
      </a:dk1>
      <a:lt1>
        <a:sysClr val="window" lastClr="FFFFFF"/>
      </a:lt1>
      <a:dk2>
        <a:srgbClr val="293737"/>
      </a:dk2>
      <a:lt2>
        <a:srgbClr val="EEF2F0"/>
      </a:lt2>
      <a:accent1>
        <a:srgbClr val="749090"/>
      </a:accent1>
      <a:accent2>
        <a:srgbClr val="A5A5A5"/>
      </a:accent2>
      <a:accent3>
        <a:srgbClr val="91A39B"/>
      </a:accent3>
      <a:accent4>
        <a:srgbClr val="A9A698"/>
      </a:accent4>
      <a:accent5>
        <a:srgbClr val="A2A79A"/>
      </a:accent5>
      <a:accent6>
        <a:srgbClr val="897F65"/>
      </a:accent6>
      <a:hlink>
        <a:srgbClr val="92872F"/>
      </a:hlink>
      <a:folHlink>
        <a:srgbClr val="AB73A9"/>
      </a:folHlink>
    </a:clrScheme>
    <a:fontScheme name="Goudy and Gill Sans">
      <a:majorFont>
        <a:latin typeface="Goudy Old Style"/>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lassicFrameVTI" id="{4FA2A165-EC65-4FB0-B019-8C8876A1D8E3}" vid="{9D78F1F1-8226-42FD-A1A3-975EDF6D60F8}"/>
    </a:ext>
  </a:extLst>
</a:theme>
</file>

<file path=docProps/app.xml><?xml version="1.0" encoding="utf-8"?>
<Properties xmlns="http://schemas.openxmlformats.org/officeDocument/2006/extended-properties" xmlns:vt="http://schemas.openxmlformats.org/officeDocument/2006/docPropsVTypes">
  <TotalTime>0</TotalTime>
  <Words>209</Words>
  <Application>Microsoft Office PowerPoint</Application>
  <PresentationFormat>Widescreen</PresentationFormat>
  <Paragraphs>11</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Gill Sans MT</vt:lpstr>
      <vt:lpstr>Goudy Old Style</vt:lpstr>
      <vt:lpstr>Times New Roman</vt:lpstr>
      <vt:lpstr>ClassicFrameVTI</vt:lpstr>
      <vt:lpstr>2020 m.  Klaipėdos Gedminų progimnazijos įsivertinimo ir pažangos ataskaita</vt:lpstr>
      <vt:lpstr>2020 m. išskirtas stiprusis veiklos aspektas</vt:lpstr>
      <vt:lpstr>2020 m. tobulinome rodiklĮ NR. 2.2.2.   </vt:lpstr>
      <vt:lpstr>Kokį poveikį progimnazijos pažangai turėjo pasirinktos veiklos tobulinimas?  </vt:lpstr>
      <vt:lpstr>Kokį poveikį mokinio brandai, pasiekimams ir pažangai turėjo pasirinktos veiklos tobulinimas?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Asta</dc:creator>
  <cp:lastModifiedBy>Asta Jankauskienė</cp:lastModifiedBy>
  <cp:revision>136</cp:revision>
  <dcterms:created xsi:type="dcterms:W3CDTF">2021-04-18T15:45:36Z</dcterms:created>
  <dcterms:modified xsi:type="dcterms:W3CDTF">2021-04-19T10:31:29Z</dcterms:modified>
</cp:coreProperties>
</file>