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91"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2" r:id="rId28"/>
    <p:sldId id="295" r:id="rId29"/>
    <p:sldId id="293" r:id="rId30"/>
    <p:sldId id="296" r:id="rId31"/>
    <p:sldId id="297" r:id="rId32"/>
    <p:sldId id="294" r:id="rId33"/>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4" autoAdjust="0"/>
  </p:normalViewPr>
  <p:slideViewPr>
    <p:cSldViewPr snapToGrid="0">
      <p:cViewPr varScale="1">
        <p:scale>
          <a:sx n="111" d="100"/>
          <a:sy n="111" d="100"/>
        </p:scale>
        <p:origin x="5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darbalapis.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darbalapis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darbalapis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darbalapis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darbalapis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darbalapis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darbalapis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darbalapis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darbalapis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darbalapis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darbalapis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darbalapis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darbalapis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darbalapis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darbalapis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darbalapis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darbalapis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darbalapis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darbalapis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darbalapis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83.3</c:v>
                </c:pt>
                <c:pt idx="1">
                  <c:v>67.8</c:v>
                </c:pt>
                <c:pt idx="2">
                  <c:v>59.6</c:v>
                </c:pt>
                <c:pt idx="3">
                  <c:v>58.8</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16.7</c:v>
                </c:pt>
                <c:pt idx="1">
                  <c:v>30.6</c:v>
                </c:pt>
                <c:pt idx="2">
                  <c:v>40.4</c:v>
                </c:pt>
                <c:pt idx="3">
                  <c:v>35.299999999999997</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0</c:v>
                </c:pt>
                <c:pt idx="1">
                  <c:v>1.6</c:v>
                </c:pt>
                <c:pt idx="2">
                  <c:v>0</c:v>
                </c:pt>
                <c:pt idx="3">
                  <c:v>5.9</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Lapas1!$B$2:$B$6</c:f>
              <c:numCache>
                <c:formatCode>General</c:formatCode>
                <c:ptCount val="5"/>
                <c:pt idx="0">
                  <c:v>31.7</c:v>
                </c:pt>
                <c:pt idx="1">
                  <c:v>55.7</c:v>
                </c:pt>
                <c:pt idx="2">
                  <c:v>54.7</c:v>
                </c:pt>
                <c:pt idx="3">
                  <c:v>50.8</c:v>
                </c:pt>
                <c:pt idx="4">
                  <c:v>33.299999999999997</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Lapas1!$C$2:$C$6</c:f>
              <c:numCache>
                <c:formatCode>General</c:formatCode>
                <c:ptCount val="5"/>
                <c:pt idx="0">
                  <c:v>58.5</c:v>
                </c:pt>
                <c:pt idx="1">
                  <c:v>37.1</c:v>
                </c:pt>
                <c:pt idx="2">
                  <c:v>28.1</c:v>
                </c:pt>
                <c:pt idx="3">
                  <c:v>28.6</c:v>
                </c:pt>
                <c:pt idx="4">
                  <c:v>38.9</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Lapas1!$D$2:$D$6</c:f>
              <c:numCache>
                <c:formatCode>General</c:formatCode>
                <c:ptCount val="5"/>
                <c:pt idx="0">
                  <c:v>9.8000000000000007</c:v>
                </c:pt>
                <c:pt idx="1">
                  <c:v>7.2</c:v>
                </c:pt>
                <c:pt idx="2">
                  <c:v>17.2</c:v>
                </c:pt>
                <c:pt idx="3">
                  <c:v>20.6</c:v>
                </c:pt>
                <c:pt idx="4">
                  <c:v>27.8</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Lapas1!$B$2:$B$6</c:f>
              <c:numCache>
                <c:formatCode>General</c:formatCode>
                <c:ptCount val="5"/>
                <c:pt idx="0">
                  <c:v>92.7</c:v>
                </c:pt>
                <c:pt idx="1">
                  <c:v>91.2</c:v>
                </c:pt>
                <c:pt idx="2">
                  <c:v>90.5</c:v>
                </c:pt>
                <c:pt idx="3">
                  <c:v>76.7</c:v>
                </c:pt>
                <c:pt idx="4">
                  <c:v>50</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Lapas1!$C$2:$C$6</c:f>
              <c:numCache>
                <c:formatCode>General</c:formatCode>
                <c:ptCount val="5"/>
                <c:pt idx="0">
                  <c:v>7.3</c:v>
                </c:pt>
                <c:pt idx="1">
                  <c:v>7</c:v>
                </c:pt>
                <c:pt idx="2">
                  <c:v>9.5</c:v>
                </c:pt>
                <c:pt idx="3">
                  <c:v>21.9</c:v>
                </c:pt>
                <c:pt idx="4">
                  <c:v>50</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Lapas1!$D$2:$D$6</c:f>
              <c:numCache>
                <c:formatCode>General</c:formatCode>
                <c:ptCount val="5"/>
                <c:pt idx="0">
                  <c:v>0</c:v>
                </c:pt>
                <c:pt idx="1">
                  <c:v>1.8</c:v>
                </c:pt>
                <c:pt idx="2">
                  <c:v>0</c:v>
                </c:pt>
                <c:pt idx="3">
                  <c:v>1.4</c:v>
                </c:pt>
                <c:pt idx="4">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Lapas1!$B$2:$B$6</c:f>
              <c:numCache>
                <c:formatCode>General</c:formatCode>
                <c:ptCount val="5"/>
                <c:pt idx="0">
                  <c:v>90.2</c:v>
                </c:pt>
                <c:pt idx="1">
                  <c:v>91.4</c:v>
                </c:pt>
                <c:pt idx="2">
                  <c:v>93.8</c:v>
                </c:pt>
                <c:pt idx="3">
                  <c:v>79.400000000000006</c:v>
                </c:pt>
                <c:pt idx="4">
                  <c:v>72.2</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Lapas1!$C$2:$C$6</c:f>
              <c:numCache>
                <c:formatCode>General</c:formatCode>
                <c:ptCount val="5"/>
                <c:pt idx="0">
                  <c:v>9.8000000000000007</c:v>
                </c:pt>
                <c:pt idx="1">
                  <c:v>8.6</c:v>
                </c:pt>
                <c:pt idx="2">
                  <c:v>6.2</c:v>
                </c:pt>
                <c:pt idx="3">
                  <c:v>20.6</c:v>
                </c:pt>
                <c:pt idx="4">
                  <c:v>27.8</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Lapas1!$D$2:$D$6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Lapas1!$B$2:$B$6</c:f>
              <c:numCache>
                <c:formatCode>General</c:formatCode>
                <c:ptCount val="5"/>
                <c:pt idx="0">
                  <c:v>73.2</c:v>
                </c:pt>
                <c:pt idx="1">
                  <c:v>78.2</c:v>
                </c:pt>
                <c:pt idx="2">
                  <c:v>75.8</c:v>
                </c:pt>
                <c:pt idx="3">
                  <c:v>80.599999999999994</c:v>
                </c:pt>
                <c:pt idx="4">
                  <c:v>90</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Lapas1!$C$2:$C$6</c:f>
              <c:numCache>
                <c:formatCode>General</c:formatCode>
                <c:ptCount val="5"/>
                <c:pt idx="0">
                  <c:v>19.5</c:v>
                </c:pt>
                <c:pt idx="1">
                  <c:v>16.399999999999999</c:v>
                </c:pt>
                <c:pt idx="2">
                  <c:v>21</c:v>
                </c:pt>
                <c:pt idx="3">
                  <c:v>11.1</c:v>
                </c:pt>
                <c:pt idx="4">
                  <c:v>10</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Lapas1!$D$2:$D$6</c:f>
              <c:numCache>
                <c:formatCode>General</c:formatCode>
                <c:ptCount val="5"/>
                <c:pt idx="0">
                  <c:v>7.3</c:v>
                </c:pt>
                <c:pt idx="1">
                  <c:v>5.4</c:v>
                </c:pt>
                <c:pt idx="2">
                  <c:v>3.2</c:v>
                </c:pt>
                <c:pt idx="3">
                  <c:v>8.3000000000000007</c:v>
                </c:pt>
                <c:pt idx="4">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Lapas1!$B$2:$B$6</c:f>
              <c:numCache>
                <c:formatCode>General</c:formatCode>
                <c:ptCount val="5"/>
                <c:pt idx="0">
                  <c:v>42.5</c:v>
                </c:pt>
                <c:pt idx="1">
                  <c:v>51.4</c:v>
                </c:pt>
                <c:pt idx="2">
                  <c:v>47.7</c:v>
                </c:pt>
                <c:pt idx="3">
                  <c:v>43.1</c:v>
                </c:pt>
                <c:pt idx="4">
                  <c:v>50</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Lapas1!$C$2:$C$6</c:f>
              <c:numCache>
                <c:formatCode>General</c:formatCode>
                <c:ptCount val="5"/>
                <c:pt idx="0">
                  <c:v>40</c:v>
                </c:pt>
                <c:pt idx="1">
                  <c:v>40</c:v>
                </c:pt>
                <c:pt idx="2">
                  <c:v>38.5</c:v>
                </c:pt>
                <c:pt idx="3">
                  <c:v>43.1</c:v>
                </c:pt>
                <c:pt idx="4">
                  <c:v>43.8</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Lapas1!$D$2:$D$6</c:f>
              <c:numCache>
                <c:formatCode>General</c:formatCode>
                <c:ptCount val="5"/>
                <c:pt idx="0">
                  <c:v>17.5</c:v>
                </c:pt>
                <c:pt idx="1">
                  <c:v>8.6</c:v>
                </c:pt>
                <c:pt idx="2">
                  <c:v>13.8</c:v>
                </c:pt>
                <c:pt idx="3">
                  <c:v>3.8</c:v>
                </c:pt>
                <c:pt idx="4">
                  <c:v>6.2</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Lapas1!$B$2:$B$6</c:f>
              <c:numCache>
                <c:formatCode>General</c:formatCode>
                <c:ptCount val="5"/>
                <c:pt idx="0">
                  <c:v>53.7</c:v>
                </c:pt>
                <c:pt idx="1">
                  <c:v>54.5</c:v>
                </c:pt>
                <c:pt idx="2">
                  <c:v>65.5</c:v>
                </c:pt>
                <c:pt idx="3">
                  <c:v>41.2</c:v>
                </c:pt>
                <c:pt idx="4">
                  <c:v>30</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Lapas1!$C$2:$C$6</c:f>
              <c:numCache>
                <c:formatCode>General</c:formatCode>
                <c:ptCount val="5"/>
                <c:pt idx="0">
                  <c:v>41.5</c:v>
                </c:pt>
                <c:pt idx="1">
                  <c:v>29.1</c:v>
                </c:pt>
                <c:pt idx="2">
                  <c:v>25.5</c:v>
                </c:pt>
                <c:pt idx="3">
                  <c:v>47.1</c:v>
                </c:pt>
                <c:pt idx="4">
                  <c:v>50</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Lapas1!$D$2:$D$6</c:f>
              <c:numCache>
                <c:formatCode>General</c:formatCode>
                <c:ptCount val="5"/>
                <c:pt idx="0">
                  <c:v>4.8</c:v>
                </c:pt>
                <c:pt idx="1">
                  <c:v>16.399999999999999</c:v>
                </c:pt>
                <c:pt idx="2">
                  <c:v>9</c:v>
                </c:pt>
                <c:pt idx="3">
                  <c:v>11.7</c:v>
                </c:pt>
                <c:pt idx="4">
                  <c:v>20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Lapas1!$B$2:$B$6</c:f>
              <c:numCache>
                <c:formatCode>General</c:formatCode>
                <c:ptCount val="5"/>
                <c:pt idx="0">
                  <c:v>52.5</c:v>
                </c:pt>
                <c:pt idx="1">
                  <c:v>58.8</c:v>
                </c:pt>
                <c:pt idx="2">
                  <c:v>43.6</c:v>
                </c:pt>
                <c:pt idx="3">
                  <c:v>66.099999999999994</c:v>
                </c:pt>
                <c:pt idx="4">
                  <c:v>70.599999999999994</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Lapas1!$C$2:$C$6</c:f>
              <c:numCache>
                <c:formatCode>General</c:formatCode>
                <c:ptCount val="5"/>
                <c:pt idx="0">
                  <c:v>27.5</c:v>
                </c:pt>
                <c:pt idx="1">
                  <c:v>22.1</c:v>
                </c:pt>
                <c:pt idx="2">
                  <c:v>41.8</c:v>
                </c:pt>
                <c:pt idx="3">
                  <c:v>17</c:v>
                </c:pt>
                <c:pt idx="4">
                  <c:v>29.4</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Lapas1!$D$2:$D$6</c:f>
              <c:numCache>
                <c:formatCode>General</c:formatCode>
                <c:ptCount val="5"/>
                <c:pt idx="0">
                  <c:v>20</c:v>
                </c:pt>
                <c:pt idx="1">
                  <c:v>19.100000000000001</c:v>
                </c:pt>
                <c:pt idx="2">
                  <c:v>14.6</c:v>
                </c:pt>
                <c:pt idx="3">
                  <c:v>16.899999999999999</c:v>
                </c:pt>
                <c:pt idx="4">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manualLayout>
          <c:xMode val="edge"/>
          <c:yMode val="edge"/>
          <c:x val="0.18466221515056733"/>
          <c:y val="0.9201642199335659"/>
          <c:w val="0.63067547903662302"/>
          <c:h val="6.602481949237651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Lapas1!$B$2:$B$6</c:f>
              <c:numCache>
                <c:formatCode>General</c:formatCode>
                <c:ptCount val="5"/>
                <c:pt idx="0">
                  <c:v>41.5</c:v>
                </c:pt>
                <c:pt idx="1">
                  <c:v>30.4</c:v>
                </c:pt>
                <c:pt idx="2">
                  <c:v>49.2</c:v>
                </c:pt>
                <c:pt idx="3">
                  <c:v>44.3</c:v>
                </c:pt>
                <c:pt idx="4">
                  <c:v>47.4</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Lapas1!$C$2:$C$6</c:f>
              <c:numCache>
                <c:formatCode>General</c:formatCode>
                <c:ptCount val="5"/>
                <c:pt idx="0">
                  <c:v>48.8</c:v>
                </c:pt>
                <c:pt idx="1">
                  <c:v>59</c:v>
                </c:pt>
                <c:pt idx="2">
                  <c:v>41</c:v>
                </c:pt>
                <c:pt idx="3">
                  <c:v>47.1</c:v>
                </c:pt>
                <c:pt idx="4">
                  <c:v>42.1</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Lapas1!$D$2:$D$6</c:f>
              <c:numCache>
                <c:formatCode>General</c:formatCode>
                <c:ptCount val="5"/>
                <c:pt idx="0">
                  <c:v>9.6999999999999993</c:v>
                </c:pt>
                <c:pt idx="1">
                  <c:v>10.7</c:v>
                </c:pt>
                <c:pt idx="2">
                  <c:v>9.8000000000000007</c:v>
                </c:pt>
                <c:pt idx="3">
                  <c:v>8.6</c:v>
                </c:pt>
                <c:pt idx="4">
                  <c:v>10.5</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Lapas1!$B$2:$B$6</c:f>
              <c:numCache>
                <c:formatCode>General</c:formatCode>
                <c:ptCount val="5"/>
                <c:pt idx="0">
                  <c:v>25.6</c:v>
                </c:pt>
                <c:pt idx="1">
                  <c:v>28.4</c:v>
                </c:pt>
                <c:pt idx="2">
                  <c:v>37.5</c:v>
                </c:pt>
                <c:pt idx="3">
                  <c:v>36.1</c:v>
                </c:pt>
                <c:pt idx="4">
                  <c:v>47.1</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Lapas1!$C$2:$C$6</c:f>
              <c:numCache>
                <c:formatCode>General</c:formatCode>
                <c:ptCount val="5"/>
                <c:pt idx="0">
                  <c:v>64.099999999999994</c:v>
                </c:pt>
                <c:pt idx="1">
                  <c:v>67.2</c:v>
                </c:pt>
                <c:pt idx="2">
                  <c:v>51.6</c:v>
                </c:pt>
                <c:pt idx="3">
                  <c:v>52.5</c:v>
                </c:pt>
                <c:pt idx="4">
                  <c:v>29.4</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Lapas1!$D$2:$D$6</c:f>
              <c:numCache>
                <c:formatCode>General</c:formatCode>
                <c:ptCount val="5"/>
                <c:pt idx="0">
                  <c:v>10.3</c:v>
                </c:pt>
                <c:pt idx="1">
                  <c:v>4.4000000000000004</c:v>
                </c:pt>
                <c:pt idx="2">
                  <c:v>10.9</c:v>
                </c:pt>
                <c:pt idx="3">
                  <c:v>11.4</c:v>
                </c:pt>
                <c:pt idx="4">
                  <c:v>23.5</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Lapas1!$B$2:$B$6</c:f>
              <c:numCache>
                <c:formatCode>General</c:formatCode>
                <c:ptCount val="5"/>
                <c:pt idx="0">
                  <c:v>60</c:v>
                </c:pt>
                <c:pt idx="1">
                  <c:v>56.6</c:v>
                </c:pt>
                <c:pt idx="2">
                  <c:v>46.7</c:v>
                </c:pt>
                <c:pt idx="3">
                  <c:v>60.9</c:v>
                </c:pt>
                <c:pt idx="4">
                  <c:v>42.9</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Lapas1!$C$2:$C$6</c:f>
              <c:numCache>
                <c:formatCode>General</c:formatCode>
                <c:ptCount val="5"/>
                <c:pt idx="0">
                  <c:v>40</c:v>
                </c:pt>
                <c:pt idx="1">
                  <c:v>43.4</c:v>
                </c:pt>
                <c:pt idx="2">
                  <c:v>41.7</c:v>
                </c:pt>
                <c:pt idx="3">
                  <c:v>27.5</c:v>
                </c:pt>
                <c:pt idx="4">
                  <c:v>52.4</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Lapas1!$D$2:$D$6</c:f>
              <c:numCache>
                <c:formatCode>General</c:formatCode>
                <c:ptCount val="5"/>
                <c:pt idx="0">
                  <c:v>0</c:v>
                </c:pt>
                <c:pt idx="1">
                  <c:v>0</c:v>
                </c:pt>
                <c:pt idx="2">
                  <c:v>11.6</c:v>
                </c:pt>
                <c:pt idx="3">
                  <c:v>11.6</c:v>
                </c:pt>
                <c:pt idx="4">
                  <c:v>4.7</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86.7</c:v>
                </c:pt>
                <c:pt idx="1">
                  <c:v>71.400000000000006</c:v>
                </c:pt>
                <c:pt idx="2">
                  <c:v>55.2</c:v>
                </c:pt>
                <c:pt idx="3">
                  <c:v>51</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13.3</c:v>
                </c:pt>
                <c:pt idx="1">
                  <c:v>23.2</c:v>
                </c:pt>
                <c:pt idx="2">
                  <c:v>41.4</c:v>
                </c:pt>
                <c:pt idx="3">
                  <c:v>49</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0</c:v>
                </c:pt>
                <c:pt idx="1">
                  <c:v>5.4</c:v>
                </c:pt>
                <c:pt idx="2">
                  <c:v>3.4</c:v>
                </c:pt>
                <c:pt idx="3">
                  <c:v>5.9</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Lapas1!$B$2:$B$6</c:f>
              <c:numCache>
                <c:formatCode>General</c:formatCode>
                <c:ptCount val="5"/>
                <c:pt idx="0">
                  <c:v>31.4</c:v>
                </c:pt>
                <c:pt idx="1">
                  <c:v>26.7</c:v>
                </c:pt>
                <c:pt idx="2">
                  <c:v>31.7</c:v>
                </c:pt>
                <c:pt idx="3">
                  <c:v>21.3</c:v>
                </c:pt>
                <c:pt idx="4">
                  <c:v>22.2</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Lapas1!$C$2:$C$6</c:f>
              <c:numCache>
                <c:formatCode>General</c:formatCode>
                <c:ptCount val="5"/>
                <c:pt idx="0">
                  <c:v>68.599999999999994</c:v>
                </c:pt>
                <c:pt idx="1">
                  <c:v>73.3</c:v>
                </c:pt>
                <c:pt idx="2">
                  <c:v>66.7</c:v>
                </c:pt>
                <c:pt idx="3">
                  <c:v>60.7</c:v>
                </c:pt>
                <c:pt idx="4">
                  <c:v>66.7</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Lapas1!$D$2:$D$6</c:f>
              <c:numCache>
                <c:formatCode>General</c:formatCode>
                <c:ptCount val="5"/>
                <c:pt idx="0">
                  <c:v>0</c:v>
                </c:pt>
                <c:pt idx="1">
                  <c:v>0</c:v>
                </c:pt>
                <c:pt idx="2">
                  <c:v>1.6</c:v>
                </c:pt>
                <c:pt idx="3">
                  <c:v>18</c:v>
                </c:pt>
                <c:pt idx="4">
                  <c:v>1.1000000000000001</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83.3</c:v>
                </c:pt>
                <c:pt idx="1">
                  <c:v>41</c:v>
                </c:pt>
                <c:pt idx="2">
                  <c:v>59.6</c:v>
                </c:pt>
                <c:pt idx="3">
                  <c:v>49.3</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16.7</c:v>
                </c:pt>
                <c:pt idx="1">
                  <c:v>50.8</c:v>
                </c:pt>
                <c:pt idx="2">
                  <c:v>40.4</c:v>
                </c:pt>
                <c:pt idx="3">
                  <c:v>49.3</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0</c:v>
                </c:pt>
                <c:pt idx="1">
                  <c:v>8.1999999999999993</c:v>
                </c:pt>
                <c:pt idx="2">
                  <c:v>0</c:v>
                </c:pt>
                <c:pt idx="3">
                  <c:v>1.4</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76.5</c:v>
                </c:pt>
                <c:pt idx="1">
                  <c:v>40</c:v>
                </c:pt>
                <c:pt idx="2">
                  <c:v>63.8</c:v>
                </c:pt>
                <c:pt idx="3">
                  <c:v>61.2</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5.9</c:v>
                </c:pt>
                <c:pt idx="1">
                  <c:v>38.200000000000003</c:v>
                </c:pt>
                <c:pt idx="2">
                  <c:v>34.5</c:v>
                </c:pt>
                <c:pt idx="3">
                  <c:v>34.700000000000003</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17.600000000000001</c:v>
                </c:pt>
                <c:pt idx="1">
                  <c:v>21.8</c:v>
                </c:pt>
                <c:pt idx="2">
                  <c:v>1.7</c:v>
                </c:pt>
                <c:pt idx="3">
                  <c:v>4.0999999999999996</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81.8</c:v>
                </c:pt>
                <c:pt idx="1">
                  <c:v>71.2</c:v>
                </c:pt>
                <c:pt idx="2">
                  <c:v>57.9</c:v>
                </c:pt>
                <c:pt idx="3">
                  <c:v>63.6</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18.2</c:v>
                </c:pt>
                <c:pt idx="1">
                  <c:v>22</c:v>
                </c:pt>
                <c:pt idx="2">
                  <c:v>22.2</c:v>
                </c:pt>
                <c:pt idx="3">
                  <c:v>25.8</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0</c:v>
                </c:pt>
                <c:pt idx="1">
                  <c:v>6.8</c:v>
                </c:pt>
                <c:pt idx="2">
                  <c:v>20</c:v>
                </c:pt>
                <c:pt idx="3">
                  <c:v>10.6</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88.2</c:v>
                </c:pt>
                <c:pt idx="1">
                  <c:v>73.2</c:v>
                </c:pt>
                <c:pt idx="2">
                  <c:v>61.4</c:v>
                </c:pt>
                <c:pt idx="3">
                  <c:v>83</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11.8</c:v>
                </c:pt>
                <c:pt idx="1">
                  <c:v>17.899999999999999</c:v>
                </c:pt>
                <c:pt idx="2">
                  <c:v>26.3</c:v>
                </c:pt>
                <c:pt idx="3">
                  <c:v>14.9</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0</c:v>
                </c:pt>
                <c:pt idx="1">
                  <c:v>8.9</c:v>
                </c:pt>
                <c:pt idx="2">
                  <c:v>12.3</c:v>
                </c:pt>
                <c:pt idx="3">
                  <c:v>2.1</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63.6</c:v>
                </c:pt>
                <c:pt idx="1">
                  <c:v>54.1</c:v>
                </c:pt>
                <c:pt idx="2">
                  <c:v>41.3</c:v>
                </c:pt>
                <c:pt idx="3">
                  <c:v>29.9</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9.1</c:v>
                </c:pt>
                <c:pt idx="1">
                  <c:v>41</c:v>
                </c:pt>
                <c:pt idx="2">
                  <c:v>52.2</c:v>
                </c:pt>
                <c:pt idx="3">
                  <c:v>67.2</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27.3</c:v>
                </c:pt>
                <c:pt idx="1">
                  <c:v>4.9000000000000004</c:v>
                </c:pt>
                <c:pt idx="2">
                  <c:v>6.5</c:v>
                </c:pt>
                <c:pt idx="3">
                  <c:v>2.9</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75</c:v>
                </c:pt>
                <c:pt idx="1">
                  <c:v>52.8</c:v>
                </c:pt>
                <c:pt idx="2">
                  <c:v>32.799999999999997</c:v>
                </c:pt>
                <c:pt idx="3">
                  <c:v>43.8</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18.8</c:v>
                </c:pt>
                <c:pt idx="1">
                  <c:v>32.1</c:v>
                </c:pt>
                <c:pt idx="2">
                  <c:v>62.1</c:v>
                </c:pt>
                <c:pt idx="3">
                  <c:v>20.8</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6.2</c:v>
                </c:pt>
                <c:pt idx="1">
                  <c:v>15.1</c:v>
                </c:pt>
                <c:pt idx="2">
                  <c:v>5.0999999999999996</c:v>
                </c:pt>
                <c:pt idx="3">
                  <c:v>35.4</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Lapas1!$B$2:$B$6</c:f>
              <c:numCache>
                <c:formatCode>General</c:formatCode>
                <c:ptCount val="5"/>
                <c:pt idx="0">
                  <c:v>51.3</c:v>
                </c:pt>
                <c:pt idx="1">
                  <c:v>38.9</c:v>
                </c:pt>
                <c:pt idx="2">
                  <c:v>44.3</c:v>
                </c:pt>
                <c:pt idx="3">
                  <c:v>31.4</c:v>
                </c:pt>
                <c:pt idx="4">
                  <c:v>27.8</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Lapas1!$C$2:$C$6</c:f>
              <c:numCache>
                <c:formatCode>General</c:formatCode>
                <c:ptCount val="5"/>
                <c:pt idx="0">
                  <c:v>46.3</c:v>
                </c:pt>
                <c:pt idx="1">
                  <c:v>48.1</c:v>
                </c:pt>
                <c:pt idx="2">
                  <c:v>52.5</c:v>
                </c:pt>
                <c:pt idx="3">
                  <c:v>44.3</c:v>
                </c:pt>
                <c:pt idx="4">
                  <c:v>33.299999999999997</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11 metų</c:v>
                </c:pt>
                <c:pt idx="1">
                  <c:v>12 metų </c:v>
                </c:pt>
                <c:pt idx="2">
                  <c:v>13 metų</c:v>
                </c:pt>
                <c:pt idx="3">
                  <c:v>14 metų</c:v>
                </c:pt>
                <c:pt idx="4">
                  <c:v>15metų</c:v>
                </c:pt>
              </c:strCache>
            </c:strRef>
          </c:cat>
          <c:val>
            <c:numRef>
              <c:f>Lapas1!$D$2:$D$6</c:f>
              <c:numCache>
                <c:formatCode>General</c:formatCode>
                <c:ptCount val="5"/>
                <c:pt idx="0">
                  <c:v>2.4</c:v>
                </c:pt>
                <c:pt idx="1">
                  <c:v>13</c:v>
                </c:pt>
                <c:pt idx="2">
                  <c:v>3.2</c:v>
                </c:pt>
                <c:pt idx="3">
                  <c:v>24.3</c:v>
                </c:pt>
                <c:pt idx="4">
                  <c:v>38.799999999999997</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F6B9F5C-F063-4732-ADB1-5BE30DCFAEE6}" type="datetimeFigureOut">
              <a:rPr lang="lt-LT" smtClean="0"/>
              <a:t>2024-06-14</a:t>
            </a:fld>
            <a:endParaRPr lang="lt-LT"/>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lt-LT"/>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738A6D4-81DB-44AA-B0CE-E24C55502A5B}" type="slidenum">
              <a:rPr lang="lt-LT" smtClean="0"/>
              <a:t>‹#›</a:t>
            </a:fld>
            <a:endParaRPr lang="lt-LT"/>
          </a:p>
        </p:txBody>
      </p:sp>
    </p:spTree>
    <p:extLst>
      <p:ext uri="{BB962C8B-B14F-4D97-AF65-F5344CB8AC3E}">
        <p14:creationId xmlns:p14="http://schemas.microsoft.com/office/powerpoint/2010/main" val="81698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2F6B9F5C-F063-4732-ADB1-5BE30DCFAEE6}" type="datetimeFigureOut">
              <a:rPr lang="lt-LT" smtClean="0"/>
              <a:t>2024-06-14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302259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F6B9F5C-F063-4732-ADB1-5BE30DCFAEE6}" type="datetimeFigureOut">
              <a:rPr lang="lt-LT" smtClean="0"/>
              <a:t>2024-06-14</a:t>
            </a:fld>
            <a:endParaRPr lang="lt-LT"/>
          </a:p>
        </p:txBody>
      </p:sp>
      <p:sp>
        <p:nvSpPr>
          <p:cNvPr id="5" name="Footer Placeholder 4"/>
          <p:cNvSpPr>
            <a:spLocks noGrp="1"/>
          </p:cNvSpPr>
          <p:nvPr>
            <p:ph type="ftr" sz="quarter" idx="11"/>
          </p:nvPr>
        </p:nvSpPr>
        <p:spPr>
          <a:xfrm>
            <a:off x="774923" y="5951811"/>
            <a:ext cx="7896279" cy="365125"/>
          </a:xfrm>
        </p:spPr>
        <p:txBody>
          <a:bodyPr/>
          <a:lstStyle/>
          <a:p>
            <a:endParaRPr lang="lt-LT"/>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738A6D4-81DB-44AA-B0CE-E24C55502A5B}" type="slidenum">
              <a:rPr lang="lt-LT" smtClean="0"/>
              <a:t>‹#›</a:t>
            </a:fld>
            <a:endParaRPr lang="lt-LT"/>
          </a:p>
        </p:txBody>
      </p:sp>
    </p:spTree>
    <p:extLst>
      <p:ext uri="{BB962C8B-B14F-4D97-AF65-F5344CB8AC3E}">
        <p14:creationId xmlns:p14="http://schemas.microsoft.com/office/powerpoint/2010/main" val="367363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564B1B-61ED-C442-86AB-4C2AF1E53F6C}"/>
              </a:ext>
            </a:extLst>
          </p:cNvPr>
          <p:cNvSpPr>
            <a:spLocks noGrp="1"/>
          </p:cNvSpPr>
          <p:nvPr>
            <p:ph type="subTitle" idx="1" hasCustomPrompt="1"/>
          </p:nvPr>
        </p:nvSpPr>
        <p:spPr>
          <a:xfrm>
            <a:off x="646176" y="4999382"/>
            <a:ext cx="6943344" cy="1035658"/>
          </a:xfrm>
        </p:spPr>
        <p:txBody>
          <a:bodyPr>
            <a:normAutofit/>
          </a:bodyPr>
          <a:lstStyle>
            <a:lvl1pPr marL="0" indent="0" algn="l">
              <a:buNone/>
              <a:defRPr sz="2000" b="0" i="0">
                <a:solidFill>
                  <a:schemeClr val="bg1"/>
                </a:solidFill>
                <a:latin typeface="Space Grotesk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Short subtitle </a:t>
            </a:r>
            <a:r>
              <a:rPr lang="en-GB" dirty="0" err="1"/>
              <a:t>dolor</a:t>
            </a:r>
            <a:r>
              <a:rPr lang="en-GB" dirty="0"/>
              <a:t> sit </a:t>
            </a:r>
            <a:r>
              <a:rPr lang="en-GB" dirty="0" err="1"/>
              <a:t>amet</a:t>
            </a:r>
            <a:endParaRPr lang="en-US" dirty="0"/>
          </a:p>
        </p:txBody>
      </p:sp>
      <p:sp>
        <p:nvSpPr>
          <p:cNvPr id="5" name="Footer Placeholder 4">
            <a:extLst>
              <a:ext uri="{FF2B5EF4-FFF2-40B4-BE49-F238E27FC236}">
                <a16:creationId xmlns:a16="http://schemas.microsoft.com/office/drawing/2014/main" id="{8371F221-997F-ED49-809C-691CF821CD22}"/>
              </a:ext>
            </a:extLst>
          </p:cNvPr>
          <p:cNvSpPr>
            <a:spLocks noGrp="1"/>
          </p:cNvSpPr>
          <p:nvPr>
            <p:ph type="ftr" sz="quarter" idx="11"/>
          </p:nvPr>
        </p:nvSpPr>
        <p:spPr>
          <a:xfrm>
            <a:off x="646176" y="1704110"/>
            <a:ext cx="10674096" cy="2898244"/>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6500">
                <a:solidFill>
                  <a:schemeClr val="bg1"/>
                </a:solidFill>
              </a:defRPr>
            </a:lvl1pPr>
          </a:lstStyle>
          <a:p>
            <a:r>
              <a:rPr lang="en-GB" cap="all" dirty="0">
                <a:latin typeface="Rando" pitchFamily="2" charset="77"/>
                <a:ea typeface="+mj-ea"/>
                <a:cs typeface="Rando" pitchFamily="2" charset="77"/>
              </a:rPr>
              <a:t>Title name sit </a:t>
            </a:r>
            <a:r>
              <a:rPr lang="en-GB" cap="all" dirty="0" err="1">
                <a:latin typeface="Rando" pitchFamily="2" charset="77"/>
                <a:ea typeface="+mj-ea"/>
                <a:cs typeface="Rando" pitchFamily="2" charset="77"/>
              </a:rPr>
              <a:t>amet</a:t>
            </a:r>
            <a:endParaRPr lang="en-GB" cap="all" dirty="0">
              <a:latin typeface="Rando" pitchFamily="2" charset="77"/>
              <a:ea typeface="+mj-ea"/>
              <a:cs typeface="Rando" pitchFamily="2" charset="77"/>
            </a:endParaRPr>
          </a:p>
          <a:p>
            <a:r>
              <a:rPr lang="en-GB" cap="all" dirty="0" err="1">
                <a:latin typeface="Rando" pitchFamily="2" charset="77"/>
                <a:ea typeface="+mj-ea"/>
                <a:cs typeface="Rando" pitchFamily="2" charset="77"/>
              </a:rPr>
              <a:t>dolor</a:t>
            </a:r>
            <a:r>
              <a:rPr lang="en-GB" cap="all" dirty="0">
                <a:latin typeface="Rando" pitchFamily="2" charset="77"/>
                <a:ea typeface="+mj-ea"/>
                <a:cs typeface="Rando" pitchFamily="2" charset="77"/>
              </a:rPr>
              <a:t> </a:t>
            </a:r>
            <a:r>
              <a:rPr lang="en-GB" cap="all" dirty="0" err="1">
                <a:latin typeface="Rando" pitchFamily="2" charset="77"/>
                <a:ea typeface="+mj-ea"/>
                <a:cs typeface="Rando" pitchFamily="2" charset="77"/>
              </a:rPr>
              <a:t>delenit</a:t>
            </a:r>
            <a:r>
              <a:rPr lang="en-GB" cap="all" dirty="0">
                <a:latin typeface="Rando" pitchFamily="2" charset="77"/>
                <a:ea typeface="+mj-ea"/>
                <a:cs typeface="Rando" pitchFamily="2" charset="77"/>
              </a:rPr>
              <a:t> </a:t>
            </a:r>
            <a:r>
              <a:rPr lang="en-GB" cap="all" dirty="0" err="1">
                <a:latin typeface="Rando" pitchFamily="2" charset="77"/>
                <a:ea typeface="+mj-ea"/>
                <a:cs typeface="Rando" pitchFamily="2" charset="77"/>
              </a:rPr>
              <a:t>augue</a:t>
            </a:r>
            <a:endParaRPr lang="en-US" dirty="0"/>
          </a:p>
        </p:txBody>
      </p:sp>
    </p:spTree>
    <p:extLst>
      <p:ext uri="{BB962C8B-B14F-4D97-AF65-F5344CB8AC3E}">
        <p14:creationId xmlns:p14="http://schemas.microsoft.com/office/powerpoint/2010/main" val="81881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lt-LT" smtClean="0"/>
              <a:t>Spustelėję redag. ruoš. pavad. stilių</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2F6B9F5C-F063-4732-ADB1-5BE30DCFAEE6}" type="datetimeFigureOut">
              <a:rPr lang="lt-LT" smtClean="0"/>
              <a:t>2024-06-14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a:xfrm>
            <a:off x="10558300" y="5956137"/>
            <a:ext cx="1052508" cy="365125"/>
          </a:xfrm>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272489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F6B9F5C-F063-4732-ADB1-5BE30DCFAEE6}" type="datetimeFigureOut">
              <a:rPr lang="lt-LT" smtClean="0"/>
              <a:t>2024-06-14</a:t>
            </a:fld>
            <a:endParaRPr lang="lt-LT"/>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738A6D4-81DB-44AA-B0CE-E24C55502A5B}" type="slidenum">
              <a:rPr lang="lt-LT" smtClean="0"/>
              <a:t>‹#›</a:t>
            </a:fld>
            <a:endParaRPr lang="lt-LT"/>
          </a:p>
        </p:txBody>
      </p:sp>
    </p:spTree>
    <p:extLst>
      <p:ext uri="{BB962C8B-B14F-4D97-AF65-F5344CB8AC3E}">
        <p14:creationId xmlns:p14="http://schemas.microsoft.com/office/powerpoint/2010/main" val="274312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2F6B9F5C-F063-4732-ADB1-5BE30DCFAEE6}" type="datetimeFigureOut">
              <a:rPr lang="lt-LT" smtClean="0"/>
              <a:t>2024-06-14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287601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2F6B9F5C-F063-4732-ADB1-5BE30DCFAEE6}" type="datetimeFigureOut">
              <a:rPr lang="lt-LT" smtClean="0"/>
              <a:t>2024-06-14</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410230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2F6B9F5C-F063-4732-ADB1-5BE30DCFAEE6}" type="datetimeFigureOut">
              <a:rPr lang="lt-LT" smtClean="0"/>
              <a:t>2024-06-14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156424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B9F5C-F063-4732-ADB1-5BE30DCFAEE6}" type="datetimeFigureOut">
              <a:rPr lang="lt-LT" smtClean="0"/>
              <a:t>2024-06-14</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198198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lt-LT" smtClean="0"/>
              <a:t>Spustelėję redag. ruoš. pavad. stilių</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F6B9F5C-F063-4732-ADB1-5BE30DCFAEE6}" type="datetimeFigureOut">
              <a:rPr lang="lt-LT" smtClean="0"/>
              <a:t>2024-06-14</a:t>
            </a:fld>
            <a:endParaRPr lang="lt-LT"/>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lt-LT"/>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738A6D4-81DB-44AA-B0CE-E24C55502A5B}" type="slidenum">
              <a:rPr lang="lt-LT" smtClean="0"/>
              <a:t>‹#›</a:t>
            </a:fld>
            <a:endParaRPr lang="lt-LT"/>
          </a:p>
        </p:txBody>
      </p:sp>
    </p:spTree>
    <p:extLst>
      <p:ext uri="{BB962C8B-B14F-4D97-AF65-F5344CB8AC3E}">
        <p14:creationId xmlns:p14="http://schemas.microsoft.com/office/powerpoint/2010/main" val="96331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2F6B9F5C-F063-4732-ADB1-5BE30DCFAEE6}" type="datetimeFigureOut">
              <a:rPr lang="lt-LT" smtClean="0"/>
              <a:t>2024-06-14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249543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F6B9F5C-F063-4732-ADB1-5BE30DCFAEE6}" type="datetimeFigureOut">
              <a:rPr lang="lt-LT" smtClean="0"/>
              <a:t>2024-06-14</a:t>
            </a:fld>
            <a:endParaRPr lang="lt-LT"/>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lt-LT"/>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738A6D4-81DB-44AA-B0CE-E24C55502A5B}" type="slidenum">
              <a:rPr lang="lt-LT" smtClean="0"/>
              <a:t>‹#›</a:t>
            </a:fld>
            <a:endParaRPr lang="lt-L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31635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607569" y="3239180"/>
            <a:ext cx="10998278" cy="1121804"/>
          </a:xfrm>
        </p:spPr>
        <p:txBody>
          <a:bodyPr>
            <a:normAutofit fontScale="90000"/>
          </a:bodyPr>
          <a:lstStyle/>
          <a:p>
            <a:r>
              <a:rPr lang="lt-LT" dirty="0"/>
              <a:t/>
            </a:r>
            <a:br>
              <a:rPr lang="lt-LT" dirty="0"/>
            </a:br>
            <a:r>
              <a:rPr lang="lt-LT" dirty="0">
                <a:solidFill>
                  <a:schemeClr val="bg1"/>
                </a:solidFill>
              </a:rPr>
              <a:t>Gedminų progimnazijos fizinio pajėgumo testavimo duomenų analizė</a:t>
            </a:r>
          </a:p>
        </p:txBody>
      </p:sp>
      <p:sp>
        <p:nvSpPr>
          <p:cNvPr id="3" name="Antrinis pavadinimas 2"/>
          <p:cNvSpPr>
            <a:spLocks noGrp="1"/>
          </p:cNvSpPr>
          <p:nvPr>
            <p:ph type="subTitle" idx="1"/>
          </p:nvPr>
        </p:nvSpPr>
        <p:spPr>
          <a:xfrm>
            <a:off x="519648" y="5687053"/>
            <a:ext cx="10993546" cy="590321"/>
          </a:xfrm>
        </p:spPr>
        <p:txBody>
          <a:bodyPr>
            <a:normAutofit fontScale="77500" lnSpcReduction="20000"/>
          </a:bodyPr>
          <a:lstStyle/>
          <a:p>
            <a:pPr algn="r"/>
            <a:r>
              <a:rPr lang="lt-LT" b="1" dirty="0">
                <a:solidFill>
                  <a:schemeClr val="bg1"/>
                </a:solidFill>
                <a:latin typeface="Montserrat Light" pitchFamily="2" charset="0"/>
              </a:rPr>
              <a:t>Visuomenės sveikatos specialistė</a:t>
            </a:r>
          </a:p>
          <a:p>
            <a:pPr algn="r"/>
            <a:r>
              <a:rPr lang="lt-LT" b="1" dirty="0">
                <a:solidFill>
                  <a:schemeClr val="bg1"/>
                </a:solidFill>
                <a:latin typeface="Montserrat Light" pitchFamily="2" charset="0"/>
              </a:rPr>
              <a:t>Indrė Kuodienė</a:t>
            </a:r>
            <a:endParaRPr lang="en-US" b="1" dirty="0">
              <a:solidFill>
                <a:schemeClr val="bg1"/>
              </a:solidFill>
              <a:latin typeface="Montserrat Light" pitchFamily="2" charset="0"/>
            </a:endParaRPr>
          </a:p>
          <a:p>
            <a:endParaRPr lang="lt-LT" dirty="0"/>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31" y="753134"/>
            <a:ext cx="3996265" cy="903871"/>
          </a:xfrm>
          <a:prstGeom prst="rect">
            <a:avLst/>
          </a:prstGeom>
        </p:spPr>
      </p:pic>
    </p:spTree>
    <p:extLst>
      <p:ext uri="{BB962C8B-B14F-4D97-AF65-F5344CB8AC3E}">
        <p14:creationId xmlns:p14="http://schemas.microsoft.com/office/powerpoint/2010/main" val="2988789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mergaičių </a:t>
            </a:r>
            <a:r>
              <a:rPr lang="lt-LT" sz="1600" b="1" dirty="0">
                <a:latin typeface="Montserrat Medium" pitchFamily="2" charset="0"/>
              </a:rPr>
              <a:t>„10 x 5 m bėgimas šaudykle“ testų </a:t>
            </a:r>
            <a:r>
              <a:rPr lang="lt-LT" sz="1600" b="1" dirty="0" smtClean="0">
                <a:latin typeface="Montserrat Medium" pitchFamily="2" charset="0"/>
              </a:rPr>
              <a:t>rezultatų pasiskirstymas pagal zonas proc.</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118669717"/>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a:t>
            </a:r>
            <a:r>
              <a:rPr lang="lt-LT" dirty="0" smtClean="0">
                <a:solidFill>
                  <a:schemeClr val="tx1"/>
                </a:solidFill>
              </a:rPr>
              <a:t>mergaičių, kurios pagal </a:t>
            </a:r>
            <a:r>
              <a:rPr lang="lt-LT" dirty="0">
                <a:solidFill>
                  <a:schemeClr val="tx1"/>
                </a:solidFill>
              </a:rPr>
              <a:t>šį testo įvertinimą pateko į sveikatai palankaus FP zoną, yra </a:t>
            </a:r>
            <a:r>
              <a:rPr lang="lt-LT" dirty="0" smtClean="0">
                <a:solidFill>
                  <a:schemeClr val="tx1"/>
                </a:solidFill>
              </a:rPr>
              <a:t>7 </a:t>
            </a:r>
            <a:r>
              <a:rPr lang="lt-LT" dirty="0">
                <a:solidFill>
                  <a:schemeClr val="tx1"/>
                </a:solidFill>
              </a:rPr>
              <a:t>metų, </a:t>
            </a:r>
            <a:r>
              <a:rPr lang="lt-LT" dirty="0" smtClean="0">
                <a:solidFill>
                  <a:schemeClr val="tx1"/>
                </a:solidFill>
              </a:rPr>
              <a:t>kurios </a:t>
            </a:r>
            <a:r>
              <a:rPr lang="lt-LT" dirty="0">
                <a:solidFill>
                  <a:schemeClr val="tx1"/>
                </a:solidFill>
              </a:rPr>
              <a:t>pateko į tobulėjimo zoną – </a:t>
            </a:r>
            <a:r>
              <a:rPr lang="lt-LT" dirty="0" smtClean="0">
                <a:solidFill>
                  <a:schemeClr val="tx1"/>
                </a:solidFill>
              </a:rPr>
              <a:t>9 </a:t>
            </a:r>
            <a:r>
              <a:rPr lang="lt-LT" dirty="0">
                <a:solidFill>
                  <a:schemeClr val="tx1"/>
                </a:solidFill>
              </a:rPr>
              <a:t>metų ir </a:t>
            </a:r>
            <a:r>
              <a:rPr lang="lt-LT" dirty="0" smtClean="0">
                <a:solidFill>
                  <a:schemeClr val="tx1"/>
                </a:solidFill>
              </a:rPr>
              <a:t>kurios </a:t>
            </a:r>
            <a:r>
              <a:rPr lang="lt-LT" dirty="0">
                <a:solidFill>
                  <a:schemeClr val="tx1"/>
                </a:solidFill>
              </a:rPr>
              <a:t>pateko į sveikatos rizikos zoną </a:t>
            </a:r>
            <a:r>
              <a:rPr lang="lt-LT" dirty="0" smtClean="0">
                <a:solidFill>
                  <a:schemeClr val="tx1"/>
                </a:solidFill>
              </a:rPr>
              <a:t>taip pat 9 </a:t>
            </a:r>
            <a:r>
              <a:rPr lang="lt-LT" dirty="0">
                <a:solidFill>
                  <a:schemeClr val="tx1"/>
                </a:solidFill>
              </a:rPr>
              <a:t>metų</a:t>
            </a:r>
            <a:r>
              <a:rPr lang="lt-LT" dirty="0" smtClean="0">
                <a:solidFill>
                  <a:schemeClr val="tx1"/>
                </a:solidFill>
              </a:rPr>
              <a:t>. </a:t>
            </a:r>
          </a:p>
        </p:txBody>
      </p:sp>
    </p:spTree>
    <p:extLst>
      <p:ext uri="{BB962C8B-B14F-4D97-AF65-F5344CB8AC3E}">
        <p14:creationId xmlns:p14="http://schemas.microsoft.com/office/powerpoint/2010/main" val="1350467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Berniukų </a:t>
            </a:r>
            <a:r>
              <a:rPr lang="lt-LT" sz="1600" b="1" dirty="0">
                <a:latin typeface="Montserrat Medium" pitchFamily="2" charset="0"/>
              </a:rPr>
              <a:t>„6 minučių bėgimas“ testų rezultatų pasiskirstymas pagal zonas proc</a:t>
            </a:r>
            <a:r>
              <a:rPr lang="lt-LT" sz="1600" b="1" dirty="0" smtClean="0">
                <a:latin typeface="Montserrat Medium" pitchFamily="2" charset="0"/>
              </a:rPr>
              <a:t>.</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331458531"/>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a:t>
            </a:r>
            <a:r>
              <a:rPr lang="lt-LT" dirty="0" smtClean="0">
                <a:solidFill>
                  <a:schemeClr val="tx1"/>
                </a:solidFill>
              </a:rPr>
              <a:t>7 </a:t>
            </a:r>
            <a:r>
              <a:rPr lang="lt-LT" dirty="0">
                <a:solidFill>
                  <a:schemeClr val="tx1"/>
                </a:solidFill>
              </a:rPr>
              <a:t>metų, kurie pateko į tobulėjimo zoną – </a:t>
            </a:r>
            <a:r>
              <a:rPr lang="lt-LT" dirty="0" smtClean="0">
                <a:solidFill>
                  <a:schemeClr val="tx1"/>
                </a:solidFill>
              </a:rPr>
              <a:t>10 </a:t>
            </a:r>
            <a:r>
              <a:rPr lang="lt-LT" dirty="0">
                <a:solidFill>
                  <a:schemeClr val="tx1"/>
                </a:solidFill>
              </a:rPr>
              <a:t>metų ir kurie pateko į sveikatos rizikos zoną </a:t>
            </a:r>
            <a:r>
              <a:rPr lang="lt-LT" dirty="0" smtClean="0">
                <a:solidFill>
                  <a:schemeClr val="tx1"/>
                </a:solidFill>
              </a:rPr>
              <a:t>– 7 metų.</a:t>
            </a:r>
          </a:p>
        </p:txBody>
      </p:sp>
    </p:spTree>
    <p:extLst>
      <p:ext uri="{BB962C8B-B14F-4D97-AF65-F5344CB8AC3E}">
        <p14:creationId xmlns:p14="http://schemas.microsoft.com/office/powerpoint/2010/main" val="1863624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mergaičių </a:t>
            </a:r>
            <a:r>
              <a:rPr lang="lt-LT" sz="1600" b="1" dirty="0">
                <a:latin typeface="Montserrat Medium" pitchFamily="2" charset="0"/>
              </a:rPr>
              <a:t>„6 minučių bėgimas“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645015347"/>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a:t>
            </a:r>
            <a:r>
              <a:rPr lang="lt-LT" dirty="0" smtClean="0">
                <a:solidFill>
                  <a:schemeClr val="tx1"/>
                </a:solidFill>
              </a:rPr>
              <a:t>mergaičių, kurios pagal </a:t>
            </a:r>
            <a:r>
              <a:rPr lang="lt-LT" dirty="0">
                <a:solidFill>
                  <a:schemeClr val="tx1"/>
                </a:solidFill>
              </a:rPr>
              <a:t>šį testo įvertinimą pateko į sveikatai palankaus FP zoną, yra </a:t>
            </a:r>
            <a:r>
              <a:rPr lang="lt-LT" dirty="0" smtClean="0">
                <a:solidFill>
                  <a:schemeClr val="tx1"/>
                </a:solidFill>
              </a:rPr>
              <a:t>7 </a:t>
            </a:r>
            <a:r>
              <a:rPr lang="lt-LT" dirty="0">
                <a:solidFill>
                  <a:schemeClr val="tx1"/>
                </a:solidFill>
              </a:rPr>
              <a:t>metų, </a:t>
            </a:r>
            <a:r>
              <a:rPr lang="lt-LT" dirty="0" smtClean="0">
                <a:solidFill>
                  <a:schemeClr val="tx1"/>
                </a:solidFill>
              </a:rPr>
              <a:t>kurios </a:t>
            </a:r>
            <a:r>
              <a:rPr lang="lt-LT" dirty="0">
                <a:solidFill>
                  <a:schemeClr val="tx1"/>
                </a:solidFill>
              </a:rPr>
              <a:t>pateko į tobulėjimo zoną – </a:t>
            </a:r>
            <a:r>
              <a:rPr lang="lt-LT" dirty="0" smtClean="0">
                <a:solidFill>
                  <a:schemeClr val="tx1"/>
                </a:solidFill>
              </a:rPr>
              <a:t>9 </a:t>
            </a:r>
            <a:r>
              <a:rPr lang="lt-LT" dirty="0">
                <a:solidFill>
                  <a:schemeClr val="tx1"/>
                </a:solidFill>
              </a:rPr>
              <a:t>metų ir </a:t>
            </a:r>
            <a:r>
              <a:rPr lang="lt-LT" dirty="0" smtClean="0">
                <a:solidFill>
                  <a:schemeClr val="tx1"/>
                </a:solidFill>
              </a:rPr>
              <a:t>kurios </a:t>
            </a:r>
            <a:r>
              <a:rPr lang="lt-LT" dirty="0">
                <a:solidFill>
                  <a:schemeClr val="tx1"/>
                </a:solidFill>
              </a:rPr>
              <a:t>pateko į sveikatos rizikos zoną </a:t>
            </a:r>
            <a:r>
              <a:rPr lang="lt-LT" dirty="0" smtClean="0">
                <a:solidFill>
                  <a:schemeClr val="tx1"/>
                </a:solidFill>
              </a:rPr>
              <a:t>- 10 </a:t>
            </a:r>
            <a:r>
              <a:rPr lang="lt-LT" dirty="0">
                <a:solidFill>
                  <a:schemeClr val="tx1"/>
                </a:solidFill>
              </a:rPr>
              <a:t>metų</a:t>
            </a:r>
            <a:r>
              <a:rPr lang="lt-LT" dirty="0" smtClean="0">
                <a:solidFill>
                  <a:schemeClr val="tx1"/>
                </a:solidFill>
              </a:rPr>
              <a:t>. </a:t>
            </a:r>
          </a:p>
        </p:txBody>
      </p:sp>
    </p:spTree>
    <p:extLst>
      <p:ext uri="{BB962C8B-B14F-4D97-AF65-F5344CB8AC3E}">
        <p14:creationId xmlns:p14="http://schemas.microsoft.com/office/powerpoint/2010/main" val="3645296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sz="half" idx="2"/>
            <p:extLst>
              <p:ext uri="{D42A27DB-BD31-4B8C-83A1-F6EECF244321}">
                <p14:modId xmlns:p14="http://schemas.microsoft.com/office/powerpoint/2010/main" val="2970838381"/>
              </p:ext>
            </p:extLst>
          </p:nvPr>
        </p:nvGraphicFramePr>
        <p:xfrm>
          <a:off x="451627" y="3036497"/>
          <a:ext cx="5457466" cy="2372265"/>
        </p:xfrm>
        <a:graphic>
          <a:graphicData uri="http://schemas.openxmlformats.org/drawingml/2006/table">
            <a:tbl>
              <a:tblPr firstRow="1" bandRow="1">
                <a:tableStyleId>{5C22544A-7EE6-4342-B048-85BDC9FD1C3A}</a:tableStyleId>
              </a:tblPr>
              <a:tblGrid>
                <a:gridCol w="2231559">
                  <a:extLst>
                    <a:ext uri="{9D8B030D-6E8A-4147-A177-3AD203B41FA5}">
                      <a16:colId xmlns:a16="http://schemas.microsoft.com/office/drawing/2014/main" val="3854937881"/>
                    </a:ext>
                  </a:extLst>
                </a:gridCol>
                <a:gridCol w="811806">
                  <a:extLst>
                    <a:ext uri="{9D8B030D-6E8A-4147-A177-3AD203B41FA5}">
                      <a16:colId xmlns:a16="http://schemas.microsoft.com/office/drawing/2014/main" val="1260781418"/>
                    </a:ext>
                  </a:extLst>
                </a:gridCol>
                <a:gridCol w="803077">
                  <a:extLst>
                    <a:ext uri="{9D8B030D-6E8A-4147-A177-3AD203B41FA5}">
                      <a16:colId xmlns:a16="http://schemas.microsoft.com/office/drawing/2014/main" val="479852186"/>
                    </a:ext>
                  </a:extLst>
                </a:gridCol>
                <a:gridCol w="811805">
                  <a:extLst>
                    <a:ext uri="{9D8B030D-6E8A-4147-A177-3AD203B41FA5}">
                      <a16:colId xmlns:a16="http://schemas.microsoft.com/office/drawing/2014/main" val="3756496093"/>
                    </a:ext>
                  </a:extLst>
                </a:gridCol>
                <a:gridCol w="799219">
                  <a:extLst>
                    <a:ext uri="{9D8B030D-6E8A-4147-A177-3AD203B41FA5}">
                      <a16:colId xmlns:a16="http://schemas.microsoft.com/office/drawing/2014/main" val="3055945217"/>
                    </a:ext>
                  </a:extLst>
                </a:gridCol>
              </a:tblGrid>
              <a:tr h="407918">
                <a:tc>
                  <a:txBody>
                    <a:bodyPr/>
                    <a:lstStyle/>
                    <a:p>
                      <a:endParaRPr lang="lt-LT" dirty="0"/>
                    </a:p>
                  </a:txBody>
                  <a:tcPr/>
                </a:tc>
                <a:tc>
                  <a:txBody>
                    <a:bodyPr/>
                    <a:lstStyle/>
                    <a:p>
                      <a:pPr algn="ctr"/>
                      <a:r>
                        <a:rPr lang="lt-LT" sz="1200" dirty="0" smtClean="0"/>
                        <a:t>7 metų</a:t>
                      </a:r>
                      <a:endParaRPr lang="lt-LT" sz="1200" dirty="0"/>
                    </a:p>
                  </a:txBody>
                  <a:tcPr/>
                </a:tc>
                <a:tc>
                  <a:txBody>
                    <a:bodyPr/>
                    <a:lstStyle/>
                    <a:p>
                      <a:pPr algn="ctr"/>
                      <a:r>
                        <a:rPr lang="lt-LT" sz="1200" dirty="0" smtClean="0"/>
                        <a:t>8 metų</a:t>
                      </a:r>
                      <a:endParaRPr lang="lt-LT" sz="1200" dirty="0"/>
                    </a:p>
                  </a:txBody>
                  <a:tcPr/>
                </a:tc>
                <a:tc>
                  <a:txBody>
                    <a:bodyPr/>
                    <a:lstStyle/>
                    <a:p>
                      <a:pPr algn="ctr"/>
                      <a:r>
                        <a:rPr lang="lt-LT" sz="1200" dirty="0" smtClean="0"/>
                        <a:t>9 metų</a:t>
                      </a:r>
                      <a:endParaRPr lang="lt-LT" sz="1200" dirty="0"/>
                    </a:p>
                  </a:txBody>
                  <a:tcPr/>
                </a:tc>
                <a:tc>
                  <a:txBody>
                    <a:bodyPr/>
                    <a:lstStyle/>
                    <a:p>
                      <a:pPr algn="ctr"/>
                      <a:r>
                        <a:rPr lang="lt-LT" sz="1200" dirty="0" smtClean="0"/>
                        <a:t>10 metų</a:t>
                      </a:r>
                      <a:endParaRPr lang="lt-LT" sz="1200" dirty="0"/>
                    </a:p>
                  </a:txBody>
                  <a:tcPr/>
                </a:tc>
                <a:extLst>
                  <a:ext uri="{0D108BD9-81ED-4DB2-BD59-A6C34878D82A}">
                    <a16:rowId xmlns:a16="http://schemas.microsoft.com/office/drawing/2014/main" val="196208705"/>
                  </a:ext>
                </a:extLst>
              </a:tr>
              <a:tr h="407918">
                <a:tc>
                  <a:txBody>
                    <a:bodyPr/>
                    <a:lstStyle/>
                    <a:p>
                      <a:pPr algn="ctr"/>
                      <a:r>
                        <a:rPr lang="lt-LT" sz="1200" b="1" dirty="0" smtClean="0"/>
                        <a:t>„Šuolis į tolį iš vietos“ </a:t>
                      </a:r>
                      <a:endParaRPr lang="lt-LT" sz="1200" b="1" dirty="0"/>
                    </a:p>
                  </a:txBody>
                  <a:tcPr/>
                </a:tc>
                <a:tc>
                  <a:txBody>
                    <a:bodyPr/>
                    <a:lstStyle/>
                    <a:p>
                      <a:pPr algn="ctr"/>
                      <a:r>
                        <a:rPr lang="lt-LT" sz="1200" b="1" dirty="0" smtClean="0"/>
                        <a:t>0 iš 12</a:t>
                      </a:r>
                      <a:endParaRPr lang="lt-LT" sz="1200" b="1" dirty="0"/>
                    </a:p>
                  </a:txBody>
                  <a:tcPr/>
                </a:tc>
                <a:tc>
                  <a:txBody>
                    <a:bodyPr/>
                    <a:lstStyle/>
                    <a:p>
                      <a:pPr algn="ctr"/>
                      <a:r>
                        <a:rPr lang="lt-LT" sz="1200" b="1" dirty="0" smtClean="0"/>
                        <a:t>1 iš 62</a:t>
                      </a:r>
                      <a:endParaRPr lang="lt-LT" sz="1200" b="1" dirty="0"/>
                    </a:p>
                  </a:txBody>
                  <a:tcPr/>
                </a:tc>
                <a:tc>
                  <a:txBody>
                    <a:bodyPr/>
                    <a:lstStyle/>
                    <a:p>
                      <a:pPr algn="ctr"/>
                      <a:r>
                        <a:rPr lang="lt-LT" sz="1200" b="1" dirty="0" smtClean="0"/>
                        <a:t>0 iš 47</a:t>
                      </a:r>
                      <a:endParaRPr lang="lt-LT" sz="1200" b="1" dirty="0"/>
                    </a:p>
                  </a:txBody>
                  <a:tcPr/>
                </a:tc>
                <a:tc>
                  <a:txBody>
                    <a:bodyPr/>
                    <a:lstStyle/>
                    <a:p>
                      <a:pPr algn="ctr"/>
                      <a:r>
                        <a:rPr lang="lt-LT" sz="1200" b="1" dirty="0" smtClean="0"/>
                        <a:t>4 iš 68</a:t>
                      </a:r>
                      <a:endParaRPr lang="lt-LT" sz="1200" b="1" dirty="0"/>
                    </a:p>
                  </a:txBody>
                  <a:tcPr/>
                </a:tc>
                <a:extLst>
                  <a:ext uri="{0D108BD9-81ED-4DB2-BD59-A6C34878D82A}">
                    <a16:rowId xmlns:a16="http://schemas.microsoft.com/office/drawing/2014/main" val="2793911614"/>
                  </a:ext>
                </a:extLst>
              </a:tr>
              <a:tr h="509898">
                <a:tc>
                  <a:txBody>
                    <a:bodyPr/>
                    <a:lstStyle/>
                    <a:p>
                      <a:pPr algn="ctr"/>
                      <a:r>
                        <a:rPr lang="lt-LT" sz="1200" b="1" dirty="0" smtClean="0"/>
                        <a:t>„Teniso kamuoliuko metimas“</a:t>
                      </a:r>
                      <a:endParaRPr lang="lt-LT" sz="1200" b="1" dirty="0"/>
                    </a:p>
                  </a:txBody>
                  <a:tcPr/>
                </a:tc>
                <a:tc>
                  <a:txBody>
                    <a:bodyPr/>
                    <a:lstStyle/>
                    <a:p>
                      <a:pPr algn="ctr"/>
                      <a:r>
                        <a:rPr lang="lt-LT" sz="1200" b="1" dirty="0" smtClean="0"/>
                        <a:t>0 iš 12</a:t>
                      </a:r>
                      <a:endParaRPr lang="lt-LT" sz="1200" b="1" dirty="0"/>
                    </a:p>
                  </a:txBody>
                  <a:tcPr/>
                </a:tc>
                <a:tc>
                  <a:txBody>
                    <a:bodyPr/>
                    <a:lstStyle/>
                    <a:p>
                      <a:pPr algn="ctr"/>
                      <a:r>
                        <a:rPr lang="lt-LT" sz="1200" b="1" dirty="0" smtClean="0"/>
                        <a:t>5 iš 61</a:t>
                      </a:r>
                      <a:endParaRPr lang="lt-LT" sz="1200" b="1" dirty="0"/>
                    </a:p>
                  </a:txBody>
                  <a:tcPr/>
                </a:tc>
                <a:tc>
                  <a:txBody>
                    <a:bodyPr/>
                    <a:lstStyle/>
                    <a:p>
                      <a:pPr algn="ctr"/>
                      <a:r>
                        <a:rPr lang="lt-LT" sz="1200" b="1" dirty="0" smtClean="0"/>
                        <a:t>0 iš 47</a:t>
                      </a:r>
                      <a:endParaRPr lang="lt-LT" sz="1200" b="1" dirty="0"/>
                    </a:p>
                  </a:txBody>
                  <a:tcPr/>
                </a:tc>
                <a:tc>
                  <a:txBody>
                    <a:bodyPr/>
                    <a:lstStyle/>
                    <a:p>
                      <a:pPr algn="ctr"/>
                      <a:r>
                        <a:rPr lang="lt-LT" sz="1200" b="1" dirty="0" smtClean="0"/>
                        <a:t>1 iš</a:t>
                      </a:r>
                      <a:r>
                        <a:rPr lang="lt-LT" sz="1200" b="1" baseline="0" dirty="0" smtClean="0"/>
                        <a:t> 67</a:t>
                      </a:r>
                      <a:endParaRPr lang="lt-LT" sz="1200" b="1" dirty="0"/>
                    </a:p>
                  </a:txBody>
                  <a:tcPr/>
                </a:tc>
                <a:extLst>
                  <a:ext uri="{0D108BD9-81ED-4DB2-BD59-A6C34878D82A}">
                    <a16:rowId xmlns:a16="http://schemas.microsoft.com/office/drawing/2014/main" val="321570171"/>
                  </a:ext>
                </a:extLst>
              </a:tr>
              <a:tr h="509898">
                <a:tc>
                  <a:txBody>
                    <a:bodyPr/>
                    <a:lstStyle/>
                    <a:p>
                      <a:pPr algn="ctr"/>
                      <a:r>
                        <a:rPr lang="lt-LT" sz="1200" b="1" dirty="0" smtClean="0"/>
                        <a:t>„10 x 5 m bėgimas šaudykle“</a:t>
                      </a:r>
                      <a:endParaRPr lang="lt-LT" sz="1200" b="1" dirty="0"/>
                    </a:p>
                  </a:txBody>
                  <a:tcPr/>
                </a:tc>
                <a:tc>
                  <a:txBody>
                    <a:bodyPr/>
                    <a:lstStyle/>
                    <a:p>
                      <a:pPr algn="ctr"/>
                      <a:r>
                        <a:rPr lang="lt-LT" sz="1200" b="1" dirty="0" smtClean="0"/>
                        <a:t>0 iš 11</a:t>
                      </a:r>
                      <a:endParaRPr lang="lt-LT" sz="1200" b="1" dirty="0"/>
                    </a:p>
                  </a:txBody>
                  <a:tcPr/>
                </a:tc>
                <a:tc>
                  <a:txBody>
                    <a:bodyPr/>
                    <a:lstStyle/>
                    <a:p>
                      <a:pPr algn="ctr"/>
                      <a:r>
                        <a:rPr lang="lt-LT" sz="1200" b="1" dirty="0" smtClean="0"/>
                        <a:t>4 iš 59</a:t>
                      </a:r>
                      <a:endParaRPr lang="lt-LT" sz="1200" b="1" dirty="0"/>
                    </a:p>
                  </a:txBody>
                  <a:tcPr/>
                </a:tc>
                <a:tc>
                  <a:txBody>
                    <a:bodyPr/>
                    <a:lstStyle/>
                    <a:p>
                      <a:pPr algn="ctr"/>
                      <a:r>
                        <a:rPr lang="lt-LT" sz="1200" b="1" dirty="0" smtClean="0"/>
                        <a:t>9 iš 45</a:t>
                      </a:r>
                      <a:endParaRPr lang="lt-LT" sz="1200" b="1" dirty="0"/>
                    </a:p>
                  </a:txBody>
                  <a:tcPr/>
                </a:tc>
                <a:tc>
                  <a:txBody>
                    <a:bodyPr/>
                    <a:lstStyle/>
                    <a:p>
                      <a:pPr algn="ctr"/>
                      <a:r>
                        <a:rPr lang="lt-LT" sz="1200" b="1" dirty="0" smtClean="0"/>
                        <a:t>7 iš 66</a:t>
                      </a:r>
                      <a:endParaRPr lang="lt-LT" sz="1200" b="1" dirty="0"/>
                    </a:p>
                  </a:txBody>
                  <a:tcPr/>
                </a:tc>
                <a:extLst>
                  <a:ext uri="{0D108BD9-81ED-4DB2-BD59-A6C34878D82A}">
                    <a16:rowId xmlns:a16="http://schemas.microsoft.com/office/drawing/2014/main" val="3242889646"/>
                  </a:ext>
                </a:extLst>
              </a:tr>
              <a:tr h="536633">
                <a:tc>
                  <a:txBody>
                    <a:bodyPr/>
                    <a:lstStyle/>
                    <a:p>
                      <a:pPr algn="ctr"/>
                      <a:r>
                        <a:rPr lang="lt-LT" sz="1200" b="1" dirty="0" smtClean="0"/>
                        <a:t>„6 minučių bėgimas“</a:t>
                      </a:r>
                      <a:endParaRPr lang="lt-LT" sz="1200" b="1" dirty="0"/>
                    </a:p>
                  </a:txBody>
                  <a:tcPr/>
                </a:tc>
                <a:tc>
                  <a:txBody>
                    <a:bodyPr/>
                    <a:lstStyle/>
                    <a:p>
                      <a:pPr algn="ctr"/>
                      <a:r>
                        <a:rPr lang="lt-LT" sz="1200" b="1" dirty="0" smtClean="0"/>
                        <a:t>3 iš 11</a:t>
                      </a:r>
                      <a:endParaRPr lang="lt-LT" sz="1200" b="1" dirty="0"/>
                    </a:p>
                  </a:txBody>
                  <a:tcPr/>
                </a:tc>
                <a:tc>
                  <a:txBody>
                    <a:bodyPr/>
                    <a:lstStyle/>
                    <a:p>
                      <a:pPr algn="ctr"/>
                      <a:r>
                        <a:rPr lang="lt-LT" sz="1200" b="1" dirty="0" smtClean="0"/>
                        <a:t>3 iš</a:t>
                      </a:r>
                      <a:r>
                        <a:rPr lang="lt-LT" sz="1200" b="1" baseline="0" dirty="0" smtClean="0"/>
                        <a:t> 61</a:t>
                      </a:r>
                      <a:endParaRPr lang="lt-LT" sz="1200" b="1" dirty="0"/>
                    </a:p>
                  </a:txBody>
                  <a:tcPr/>
                </a:tc>
                <a:tc>
                  <a:txBody>
                    <a:bodyPr/>
                    <a:lstStyle/>
                    <a:p>
                      <a:pPr algn="ctr"/>
                      <a:r>
                        <a:rPr lang="lt-LT" sz="1200" b="1" dirty="0" smtClean="0"/>
                        <a:t>3 iš 46</a:t>
                      </a:r>
                      <a:endParaRPr lang="lt-LT" sz="1200" b="1" dirty="0"/>
                    </a:p>
                  </a:txBody>
                  <a:tcPr/>
                </a:tc>
                <a:tc>
                  <a:txBody>
                    <a:bodyPr/>
                    <a:lstStyle/>
                    <a:p>
                      <a:pPr algn="ctr"/>
                      <a:r>
                        <a:rPr lang="lt-LT" sz="1200" b="1" dirty="0" smtClean="0"/>
                        <a:t>2 iš 67</a:t>
                      </a:r>
                      <a:endParaRPr lang="lt-LT" sz="1200" b="1" dirty="0"/>
                    </a:p>
                  </a:txBody>
                  <a:tcPr/>
                </a:tc>
                <a:extLst>
                  <a:ext uri="{0D108BD9-81ED-4DB2-BD59-A6C34878D82A}">
                    <a16:rowId xmlns:a16="http://schemas.microsoft.com/office/drawing/2014/main" val="991115263"/>
                  </a:ext>
                </a:extLst>
              </a:tr>
            </a:tbl>
          </a:graphicData>
        </a:graphic>
      </p:graphicFrame>
      <p:sp>
        <p:nvSpPr>
          <p:cNvPr id="7" name="Teksto vietos rezervavimo ženklas 3"/>
          <p:cNvSpPr>
            <a:spLocks noGrp="1"/>
          </p:cNvSpPr>
          <p:nvPr>
            <p:ph type="body" idx="1"/>
          </p:nvPr>
        </p:nvSpPr>
        <p:spPr>
          <a:xfrm>
            <a:off x="483724" y="2130724"/>
            <a:ext cx="5393271" cy="681485"/>
          </a:xfrm>
        </p:spPr>
        <p:txBody>
          <a:bodyPr/>
          <a:lstStyle/>
          <a:p>
            <a:r>
              <a:rPr lang="lt-LT" sz="1400" b="1" dirty="0" smtClean="0"/>
              <a:t>Berniukų skaičius, kurie atliko testus ir pateko į sveikatos rizikos zoną</a:t>
            </a:r>
            <a:r>
              <a:rPr lang="lt-LT" b="1" dirty="0" smtClean="0"/>
              <a:t>		</a:t>
            </a:r>
            <a:endParaRPr lang="lt-LT" b="1" dirty="0"/>
          </a:p>
        </p:txBody>
      </p:sp>
      <p:sp>
        <p:nvSpPr>
          <p:cNvPr id="8" name="Teksto vietos rezervavimo ženklas 5"/>
          <p:cNvSpPr>
            <a:spLocks noGrp="1"/>
          </p:cNvSpPr>
          <p:nvPr>
            <p:ph type="body" sz="quarter" idx="3"/>
          </p:nvPr>
        </p:nvSpPr>
        <p:spPr>
          <a:xfrm>
            <a:off x="6523735" y="2130724"/>
            <a:ext cx="5087073" cy="553373"/>
          </a:xfrm>
        </p:spPr>
        <p:txBody>
          <a:bodyPr/>
          <a:lstStyle/>
          <a:p>
            <a:r>
              <a:rPr lang="lt-LT" sz="1400" b="1" dirty="0" smtClean="0"/>
              <a:t>Mergaičių skaičius, kurios </a:t>
            </a:r>
            <a:r>
              <a:rPr lang="lt-LT" sz="1400" b="1" dirty="0"/>
              <a:t>atliko testus ir pateko į sveikatos rizikos zoną. </a:t>
            </a:r>
          </a:p>
        </p:txBody>
      </p:sp>
      <p:sp>
        <p:nvSpPr>
          <p:cNvPr id="9" name="Pavadinimas 1"/>
          <p:cNvSpPr>
            <a:spLocks noGrp="1"/>
          </p:cNvSpPr>
          <p:nvPr>
            <p:ph type="title"/>
          </p:nvPr>
        </p:nvSpPr>
        <p:spPr>
          <a:xfrm>
            <a:off x="581193" y="729658"/>
            <a:ext cx="11029616" cy="988332"/>
          </a:xfrm>
        </p:spPr>
        <p:txBody>
          <a:bodyPr>
            <a:normAutofit/>
          </a:bodyPr>
          <a:lstStyle/>
          <a:p>
            <a:r>
              <a:rPr lang="lt-LT" sz="1600" b="1" dirty="0" smtClean="0"/>
              <a:t>Sveikatos rizikos zona pradinių klasių mokinių tarpe	</a:t>
            </a:r>
            <a:endParaRPr lang="lt-LT" sz="1600" b="1" dirty="0"/>
          </a:p>
        </p:txBody>
      </p:sp>
      <p:graphicFrame>
        <p:nvGraphicFramePr>
          <p:cNvPr id="11" name="Turinio vietos rezervavimo ženklas 9"/>
          <p:cNvGraphicFramePr>
            <a:graphicFrameLocks noGrp="1"/>
          </p:cNvGraphicFramePr>
          <p:nvPr>
            <p:ph sz="half" idx="2"/>
            <p:extLst>
              <p:ext uri="{D42A27DB-BD31-4B8C-83A1-F6EECF244321}">
                <p14:modId xmlns:p14="http://schemas.microsoft.com/office/powerpoint/2010/main" val="338920829"/>
              </p:ext>
            </p:extLst>
          </p:nvPr>
        </p:nvGraphicFramePr>
        <p:xfrm>
          <a:off x="6338539" y="3036496"/>
          <a:ext cx="5457466" cy="2372265"/>
        </p:xfrm>
        <a:graphic>
          <a:graphicData uri="http://schemas.openxmlformats.org/drawingml/2006/table">
            <a:tbl>
              <a:tblPr firstRow="1" bandRow="1">
                <a:tableStyleId>{5C22544A-7EE6-4342-B048-85BDC9FD1C3A}</a:tableStyleId>
              </a:tblPr>
              <a:tblGrid>
                <a:gridCol w="2231559">
                  <a:extLst>
                    <a:ext uri="{9D8B030D-6E8A-4147-A177-3AD203B41FA5}">
                      <a16:colId xmlns:a16="http://schemas.microsoft.com/office/drawing/2014/main" val="3854937881"/>
                    </a:ext>
                  </a:extLst>
                </a:gridCol>
                <a:gridCol w="811806">
                  <a:extLst>
                    <a:ext uri="{9D8B030D-6E8A-4147-A177-3AD203B41FA5}">
                      <a16:colId xmlns:a16="http://schemas.microsoft.com/office/drawing/2014/main" val="1260781418"/>
                    </a:ext>
                  </a:extLst>
                </a:gridCol>
                <a:gridCol w="803077">
                  <a:extLst>
                    <a:ext uri="{9D8B030D-6E8A-4147-A177-3AD203B41FA5}">
                      <a16:colId xmlns:a16="http://schemas.microsoft.com/office/drawing/2014/main" val="479852186"/>
                    </a:ext>
                  </a:extLst>
                </a:gridCol>
                <a:gridCol w="811805">
                  <a:extLst>
                    <a:ext uri="{9D8B030D-6E8A-4147-A177-3AD203B41FA5}">
                      <a16:colId xmlns:a16="http://schemas.microsoft.com/office/drawing/2014/main" val="3756496093"/>
                    </a:ext>
                  </a:extLst>
                </a:gridCol>
                <a:gridCol w="799219">
                  <a:extLst>
                    <a:ext uri="{9D8B030D-6E8A-4147-A177-3AD203B41FA5}">
                      <a16:colId xmlns:a16="http://schemas.microsoft.com/office/drawing/2014/main" val="3055945217"/>
                    </a:ext>
                  </a:extLst>
                </a:gridCol>
              </a:tblGrid>
              <a:tr h="407918">
                <a:tc>
                  <a:txBody>
                    <a:bodyPr/>
                    <a:lstStyle/>
                    <a:p>
                      <a:endParaRPr lang="lt-LT" dirty="0"/>
                    </a:p>
                  </a:txBody>
                  <a:tcPr/>
                </a:tc>
                <a:tc>
                  <a:txBody>
                    <a:bodyPr/>
                    <a:lstStyle/>
                    <a:p>
                      <a:pPr algn="ctr"/>
                      <a:r>
                        <a:rPr lang="lt-LT" sz="1200" dirty="0" smtClean="0"/>
                        <a:t>7 metų</a:t>
                      </a:r>
                      <a:endParaRPr lang="lt-LT" sz="1200" dirty="0"/>
                    </a:p>
                  </a:txBody>
                  <a:tcPr/>
                </a:tc>
                <a:tc>
                  <a:txBody>
                    <a:bodyPr/>
                    <a:lstStyle/>
                    <a:p>
                      <a:pPr algn="ctr"/>
                      <a:r>
                        <a:rPr lang="lt-LT" sz="1200" dirty="0" smtClean="0"/>
                        <a:t>8 metų</a:t>
                      </a:r>
                      <a:endParaRPr lang="lt-LT" sz="1200" dirty="0"/>
                    </a:p>
                  </a:txBody>
                  <a:tcPr/>
                </a:tc>
                <a:tc>
                  <a:txBody>
                    <a:bodyPr/>
                    <a:lstStyle/>
                    <a:p>
                      <a:pPr algn="ctr"/>
                      <a:r>
                        <a:rPr lang="lt-LT" sz="1200" dirty="0" smtClean="0"/>
                        <a:t>9 metų</a:t>
                      </a:r>
                      <a:endParaRPr lang="lt-LT" sz="1200" dirty="0"/>
                    </a:p>
                  </a:txBody>
                  <a:tcPr/>
                </a:tc>
                <a:tc>
                  <a:txBody>
                    <a:bodyPr/>
                    <a:lstStyle/>
                    <a:p>
                      <a:pPr algn="ctr"/>
                      <a:r>
                        <a:rPr lang="lt-LT" sz="1200" dirty="0" smtClean="0"/>
                        <a:t>10 metų</a:t>
                      </a:r>
                      <a:endParaRPr lang="lt-LT" sz="1200" dirty="0"/>
                    </a:p>
                  </a:txBody>
                  <a:tcPr/>
                </a:tc>
                <a:extLst>
                  <a:ext uri="{0D108BD9-81ED-4DB2-BD59-A6C34878D82A}">
                    <a16:rowId xmlns:a16="http://schemas.microsoft.com/office/drawing/2014/main" val="196208705"/>
                  </a:ext>
                </a:extLst>
              </a:tr>
              <a:tr h="407918">
                <a:tc>
                  <a:txBody>
                    <a:bodyPr/>
                    <a:lstStyle/>
                    <a:p>
                      <a:pPr algn="ctr"/>
                      <a:r>
                        <a:rPr lang="lt-LT" sz="1200" b="1" dirty="0" smtClean="0"/>
                        <a:t>„Šuolis į tolį iš vietos“ </a:t>
                      </a:r>
                      <a:endParaRPr lang="lt-LT" sz="1200" b="1" dirty="0"/>
                    </a:p>
                  </a:txBody>
                  <a:tcPr/>
                </a:tc>
                <a:tc>
                  <a:txBody>
                    <a:bodyPr/>
                    <a:lstStyle/>
                    <a:p>
                      <a:pPr algn="ctr"/>
                      <a:r>
                        <a:rPr lang="lt-LT" sz="1200" b="1" dirty="0" smtClean="0"/>
                        <a:t>0 iš 15</a:t>
                      </a:r>
                      <a:endParaRPr lang="lt-LT" sz="1200" b="1" dirty="0"/>
                    </a:p>
                  </a:txBody>
                  <a:tcPr/>
                </a:tc>
                <a:tc>
                  <a:txBody>
                    <a:bodyPr/>
                    <a:lstStyle/>
                    <a:p>
                      <a:pPr algn="ctr"/>
                      <a:r>
                        <a:rPr lang="lt-LT" sz="1200" b="1" dirty="0" smtClean="0"/>
                        <a:t>3 iš 56</a:t>
                      </a:r>
                      <a:endParaRPr lang="lt-LT" sz="1200" b="1" dirty="0"/>
                    </a:p>
                  </a:txBody>
                  <a:tcPr/>
                </a:tc>
                <a:tc>
                  <a:txBody>
                    <a:bodyPr/>
                    <a:lstStyle/>
                    <a:p>
                      <a:pPr algn="ctr"/>
                      <a:r>
                        <a:rPr lang="lt-LT" sz="1200" b="1" dirty="0" smtClean="0"/>
                        <a:t>2 iš 58</a:t>
                      </a:r>
                      <a:endParaRPr lang="lt-LT" sz="1200" b="1" dirty="0"/>
                    </a:p>
                  </a:txBody>
                  <a:tcPr/>
                </a:tc>
                <a:tc>
                  <a:txBody>
                    <a:bodyPr/>
                    <a:lstStyle/>
                    <a:p>
                      <a:pPr algn="ctr"/>
                      <a:r>
                        <a:rPr lang="lt-LT" sz="1200" b="1" dirty="0" smtClean="0"/>
                        <a:t>0 iš 49</a:t>
                      </a:r>
                      <a:endParaRPr lang="lt-LT" sz="1200" b="1" dirty="0"/>
                    </a:p>
                  </a:txBody>
                  <a:tcPr/>
                </a:tc>
                <a:extLst>
                  <a:ext uri="{0D108BD9-81ED-4DB2-BD59-A6C34878D82A}">
                    <a16:rowId xmlns:a16="http://schemas.microsoft.com/office/drawing/2014/main" val="2793911614"/>
                  </a:ext>
                </a:extLst>
              </a:tr>
              <a:tr h="509898">
                <a:tc>
                  <a:txBody>
                    <a:bodyPr/>
                    <a:lstStyle/>
                    <a:p>
                      <a:pPr algn="ctr"/>
                      <a:r>
                        <a:rPr lang="lt-LT" sz="1200" b="1" dirty="0" smtClean="0"/>
                        <a:t>„Teniso kamuoliuko metimas“</a:t>
                      </a:r>
                      <a:endParaRPr lang="lt-LT" sz="1200" b="1" dirty="0"/>
                    </a:p>
                  </a:txBody>
                  <a:tcPr/>
                </a:tc>
                <a:tc>
                  <a:txBody>
                    <a:bodyPr/>
                    <a:lstStyle/>
                    <a:p>
                      <a:pPr algn="ctr"/>
                      <a:r>
                        <a:rPr lang="lt-LT" sz="1200" b="1" dirty="0" smtClean="0"/>
                        <a:t>3 iš 17</a:t>
                      </a:r>
                      <a:endParaRPr lang="lt-LT" sz="1200" b="1" dirty="0"/>
                    </a:p>
                  </a:txBody>
                  <a:tcPr/>
                </a:tc>
                <a:tc>
                  <a:txBody>
                    <a:bodyPr/>
                    <a:lstStyle/>
                    <a:p>
                      <a:pPr algn="ctr"/>
                      <a:r>
                        <a:rPr lang="lt-LT" sz="1200" b="1" dirty="0" smtClean="0"/>
                        <a:t>12 iš 55</a:t>
                      </a:r>
                      <a:endParaRPr lang="lt-LT" sz="1200" b="1" dirty="0"/>
                    </a:p>
                  </a:txBody>
                  <a:tcPr/>
                </a:tc>
                <a:tc>
                  <a:txBody>
                    <a:bodyPr/>
                    <a:lstStyle/>
                    <a:p>
                      <a:pPr algn="ctr"/>
                      <a:r>
                        <a:rPr lang="lt-LT" sz="1200" b="1" dirty="0" smtClean="0"/>
                        <a:t>1 iš 58</a:t>
                      </a:r>
                      <a:endParaRPr lang="lt-LT" sz="1200" b="1" dirty="0"/>
                    </a:p>
                  </a:txBody>
                  <a:tcPr/>
                </a:tc>
                <a:tc>
                  <a:txBody>
                    <a:bodyPr/>
                    <a:lstStyle/>
                    <a:p>
                      <a:pPr algn="ctr"/>
                      <a:r>
                        <a:rPr lang="lt-LT" sz="1200" b="1" dirty="0" smtClean="0"/>
                        <a:t>2 iš 49</a:t>
                      </a:r>
                      <a:endParaRPr lang="lt-LT" sz="1200" b="1" dirty="0"/>
                    </a:p>
                  </a:txBody>
                  <a:tcPr/>
                </a:tc>
                <a:extLst>
                  <a:ext uri="{0D108BD9-81ED-4DB2-BD59-A6C34878D82A}">
                    <a16:rowId xmlns:a16="http://schemas.microsoft.com/office/drawing/2014/main" val="321570171"/>
                  </a:ext>
                </a:extLst>
              </a:tr>
              <a:tr h="509898">
                <a:tc>
                  <a:txBody>
                    <a:bodyPr/>
                    <a:lstStyle/>
                    <a:p>
                      <a:pPr algn="ctr"/>
                      <a:r>
                        <a:rPr lang="lt-LT" sz="1200" b="1" dirty="0" smtClean="0"/>
                        <a:t>„10 x 5 m bėgimas šaudykle“</a:t>
                      </a:r>
                      <a:endParaRPr lang="lt-LT" sz="1200" b="1" dirty="0"/>
                    </a:p>
                  </a:txBody>
                  <a:tcPr/>
                </a:tc>
                <a:tc>
                  <a:txBody>
                    <a:bodyPr/>
                    <a:lstStyle/>
                    <a:p>
                      <a:pPr algn="ctr"/>
                      <a:r>
                        <a:rPr lang="lt-LT" sz="1200" b="1" dirty="0" smtClean="0"/>
                        <a:t>0 iš 17</a:t>
                      </a:r>
                      <a:endParaRPr lang="lt-LT" sz="1200" b="1" dirty="0"/>
                    </a:p>
                  </a:txBody>
                  <a:tcPr/>
                </a:tc>
                <a:tc>
                  <a:txBody>
                    <a:bodyPr/>
                    <a:lstStyle/>
                    <a:p>
                      <a:pPr algn="ctr"/>
                      <a:r>
                        <a:rPr lang="lt-LT" sz="1200" b="1" dirty="0" smtClean="0"/>
                        <a:t>5 iš 56</a:t>
                      </a:r>
                      <a:endParaRPr lang="lt-LT" sz="1200" b="1" dirty="0"/>
                    </a:p>
                  </a:txBody>
                  <a:tcPr/>
                </a:tc>
                <a:tc>
                  <a:txBody>
                    <a:bodyPr/>
                    <a:lstStyle/>
                    <a:p>
                      <a:pPr algn="ctr"/>
                      <a:r>
                        <a:rPr lang="lt-LT" sz="1200" b="1" dirty="0" smtClean="0"/>
                        <a:t>7 iš 57</a:t>
                      </a:r>
                      <a:endParaRPr lang="lt-LT" sz="1200" b="1" dirty="0"/>
                    </a:p>
                  </a:txBody>
                  <a:tcPr/>
                </a:tc>
                <a:tc>
                  <a:txBody>
                    <a:bodyPr/>
                    <a:lstStyle/>
                    <a:p>
                      <a:pPr algn="ctr"/>
                      <a:r>
                        <a:rPr lang="lt-LT" sz="1200" b="1" dirty="0" smtClean="0"/>
                        <a:t>1 iš 47</a:t>
                      </a:r>
                      <a:endParaRPr lang="lt-LT" sz="1200" b="1" dirty="0"/>
                    </a:p>
                  </a:txBody>
                  <a:tcPr/>
                </a:tc>
                <a:extLst>
                  <a:ext uri="{0D108BD9-81ED-4DB2-BD59-A6C34878D82A}">
                    <a16:rowId xmlns:a16="http://schemas.microsoft.com/office/drawing/2014/main" val="3242889646"/>
                  </a:ext>
                </a:extLst>
              </a:tr>
              <a:tr h="536633">
                <a:tc>
                  <a:txBody>
                    <a:bodyPr/>
                    <a:lstStyle/>
                    <a:p>
                      <a:pPr algn="ctr"/>
                      <a:r>
                        <a:rPr lang="lt-LT" sz="1200" b="1" dirty="0" smtClean="0"/>
                        <a:t>„6 minučių bėgimas“</a:t>
                      </a:r>
                      <a:endParaRPr lang="lt-LT" sz="1200" b="1" dirty="0"/>
                    </a:p>
                  </a:txBody>
                  <a:tcPr/>
                </a:tc>
                <a:tc>
                  <a:txBody>
                    <a:bodyPr/>
                    <a:lstStyle/>
                    <a:p>
                      <a:pPr algn="ctr"/>
                      <a:r>
                        <a:rPr lang="lt-LT" sz="1200" b="1" dirty="0" smtClean="0"/>
                        <a:t>1 iš 16</a:t>
                      </a:r>
                      <a:endParaRPr lang="lt-LT" sz="1200" b="1" dirty="0"/>
                    </a:p>
                  </a:txBody>
                  <a:tcPr/>
                </a:tc>
                <a:tc>
                  <a:txBody>
                    <a:bodyPr/>
                    <a:lstStyle/>
                    <a:p>
                      <a:pPr algn="ctr"/>
                      <a:r>
                        <a:rPr lang="lt-LT" sz="1200" b="1" dirty="0" smtClean="0"/>
                        <a:t>8 iš 53</a:t>
                      </a:r>
                      <a:endParaRPr lang="lt-LT" sz="1200" b="1" dirty="0"/>
                    </a:p>
                  </a:txBody>
                  <a:tcPr/>
                </a:tc>
                <a:tc>
                  <a:txBody>
                    <a:bodyPr/>
                    <a:lstStyle/>
                    <a:p>
                      <a:pPr algn="ctr"/>
                      <a:r>
                        <a:rPr lang="lt-LT" sz="1200" b="1" dirty="0" smtClean="0"/>
                        <a:t>3 iš 58</a:t>
                      </a:r>
                      <a:endParaRPr lang="lt-LT" sz="1200" b="1" dirty="0"/>
                    </a:p>
                  </a:txBody>
                  <a:tcPr/>
                </a:tc>
                <a:tc>
                  <a:txBody>
                    <a:bodyPr/>
                    <a:lstStyle/>
                    <a:p>
                      <a:pPr algn="ctr"/>
                      <a:r>
                        <a:rPr lang="lt-LT" sz="1200" b="1" dirty="0" smtClean="0"/>
                        <a:t>17 iš 48</a:t>
                      </a:r>
                      <a:endParaRPr lang="lt-LT" sz="1200" b="1" dirty="0"/>
                    </a:p>
                  </a:txBody>
                  <a:tcPr/>
                </a:tc>
                <a:extLst>
                  <a:ext uri="{0D108BD9-81ED-4DB2-BD59-A6C34878D82A}">
                    <a16:rowId xmlns:a16="http://schemas.microsoft.com/office/drawing/2014/main" val="991115263"/>
                  </a:ext>
                </a:extLst>
              </a:tr>
            </a:tbl>
          </a:graphicData>
        </a:graphic>
      </p:graphicFrame>
    </p:spTree>
    <p:extLst>
      <p:ext uri="{BB962C8B-B14F-4D97-AF65-F5344CB8AC3E}">
        <p14:creationId xmlns:p14="http://schemas.microsoft.com/office/powerpoint/2010/main" val="2770832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p:cNvSpPr>
            <a:spLocks noGrp="1"/>
          </p:cNvSpPr>
          <p:nvPr>
            <p:ph type="ctrTitle"/>
          </p:nvPr>
        </p:nvSpPr>
        <p:spPr>
          <a:xfrm>
            <a:off x="561574" y="3093185"/>
            <a:ext cx="10993549" cy="1475013"/>
          </a:xfrm>
        </p:spPr>
        <p:txBody>
          <a:bodyPr>
            <a:normAutofit/>
          </a:bodyPr>
          <a:lstStyle/>
          <a:p>
            <a:pPr algn="ctr"/>
            <a:r>
              <a:rPr lang="lt-LT" sz="2400" b="1" dirty="0" smtClean="0">
                <a:solidFill>
                  <a:schemeClr val="bg1"/>
                </a:solidFill>
              </a:rPr>
              <a:t>pagrindinio </a:t>
            </a:r>
            <a:r>
              <a:rPr lang="lt-LT" sz="2400" b="1" dirty="0">
                <a:solidFill>
                  <a:schemeClr val="bg1"/>
                </a:solidFill>
              </a:rPr>
              <a:t>ugdymo mokinių fizinio pajėgumo testų analizė</a:t>
            </a:r>
            <a:endParaRPr lang="lt-LT" sz="2400" b="1" dirty="0"/>
          </a:p>
        </p:txBody>
      </p:sp>
      <p:sp>
        <p:nvSpPr>
          <p:cNvPr id="9" name="Antrinis pavadinimas 8"/>
          <p:cNvSpPr>
            <a:spLocks noGrp="1"/>
          </p:cNvSpPr>
          <p:nvPr>
            <p:ph type="subTitle" idx="1"/>
          </p:nvPr>
        </p:nvSpPr>
        <p:spPr>
          <a:xfrm>
            <a:off x="760488" y="4935768"/>
            <a:ext cx="10993546" cy="590321"/>
          </a:xfrm>
        </p:spPr>
        <p:txBody>
          <a:bodyPr>
            <a:normAutofit/>
          </a:bodyPr>
          <a:lstStyle/>
          <a:p>
            <a:r>
              <a:rPr lang="lt-LT" sz="1400" b="1" dirty="0" smtClean="0">
                <a:solidFill>
                  <a:schemeClr val="bg1"/>
                </a:solidFill>
              </a:rPr>
              <a:t>Fizinio pajėgumo testus atliko  519 </a:t>
            </a:r>
            <a:r>
              <a:rPr lang="lt-LT" sz="1400" b="1" dirty="0" err="1" smtClean="0">
                <a:solidFill>
                  <a:schemeClr val="bg1"/>
                </a:solidFill>
              </a:rPr>
              <a:t>pAGrindinio</a:t>
            </a:r>
            <a:r>
              <a:rPr lang="lt-LT" sz="1400" b="1" dirty="0" smtClean="0">
                <a:solidFill>
                  <a:schemeClr val="bg1"/>
                </a:solidFill>
              </a:rPr>
              <a:t> ugdymo programoje besimokančių mokinių</a:t>
            </a:r>
            <a:endParaRPr lang="lt-LT" sz="1400" b="1" dirty="0">
              <a:solidFill>
                <a:schemeClr val="bg1"/>
              </a:solidFill>
            </a:endParaRPr>
          </a:p>
        </p:txBody>
      </p:sp>
      <p:pic>
        <p:nvPicPr>
          <p:cNvPr id="6" name="Paveikslėli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285" y="827481"/>
            <a:ext cx="1944129" cy="1898134"/>
          </a:xfrm>
          <a:prstGeom prst="rect">
            <a:avLst/>
          </a:prstGeom>
        </p:spPr>
      </p:pic>
    </p:spTree>
    <p:extLst>
      <p:ext uri="{BB962C8B-B14F-4D97-AF65-F5344CB8AC3E}">
        <p14:creationId xmlns:p14="http://schemas.microsoft.com/office/powerpoint/2010/main" val="3131597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„Flamingas“ testų rezultatų pasiskirstymas pagal zonas proc</a:t>
            </a:r>
            <a:r>
              <a:rPr lang="lt-LT" sz="1600" b="1" dirty="0" smtClean="0">
                <a:latin typeface="Montserrat Medium" pitchFamily="2" charset="0"/>
              </a:rPr>
              <a:t>.</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381144548"/>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a:t>
            </a:r>
            <a:r>
              <a:rPr lang="lt-LT" dirty="0" smtClean="0">
                <a:solidFill>
                  <a:schemeClr val="tx1"/>
                </a:solidFill>
              </a:rPr>
              <a:t>11 </a:t>
            </a:r>
            <a:r>
              <a:rPr lang="lt-LT" dirty="0">
                <a:solidFill>
                  <a:schemeClr val="tx1"/>
                </a:solidFill>
              </a:rPr>
              <a:t>metų, kurie pateko į tobulėjimo zoną – </a:t>
            </a:r>
            <a:r>
              <a:rPr lang="lt-LT" dirty="0" smtClean="0">
                <a:solidFill>
                  <a:schemeClr val="tx1"/>
                </a:solidFill>
              </a:rPr>
              <a:t>13 </a:t>
            </a:r>
            <a:r>
              <a:rPr lang="lt-LT" dirty="0">
                <a:solidFill>
                  <a:schemeClr val="tx1"/>
                </a:solidFill>
              </a:rPr>
              <a:t>metų ir kurie pateko į sveikatos rizikos zoną </a:t>
            </a:r>
            <a:r>
              <a:rPr lang="lt-LT" dirty="0" smtClean="0">
                <a:solidFill>
                  <a:schemeClr val="tx1"/>
                </a:solidFill>
              </a:rPr>
              <a:t>– 15 metų.</a:t>
            </a:r>
          </a:p>
        </p:txBody>
      </p:sp>
    </p:spTree>
    <p:extLst>
      <p:ext uri="{BB962C8B-B14F-4D97-AF65-F5344CB8AC3E}">
        <p14:creationId xmlns:p14="http://schemas.microsoft.com/office/powerpoint/2010/main" val="3769746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mergaičių </a:t>
            </a:r>
            <a:r>
              <a:rPr lang="lt-LT" sz="1600" b="1" dirty="0">
                <a:latin typeface="Montserrat Medium" pitchFamily="2" charset="0"/>
              </a:rPr>
              <a:t>„Flamingas“ testų </a:t>
            </a:r>
            <a:r>
              <a:rPr lang="lt-LT" sz="1600" b="1" dirty="0" smtClean="0">
                <a:latin typeface="Montserrat Medium" pitchFamily="2" charset="0"/>
              </a:rPr>
              <a:t>rezultatų pasiskirstymas pagal zonas proc.</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834301194"/>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a:t>
            </a:r>
            <a:r>
              <a:rPr lang="lt-LT" dirty="0" smtClean="0">
                <a:solidFill>
                  <a:schemeClr val="tx1"/>
                </a:solidFill>
              </a:rPr>
              <a:t>mergaičių, kurios pagal </a:t>
            </a:r>
            <a:r>
              <a:rPr lang="lt-LT" dirty="0">
                <a:solidFill>
                  <a:schemeClr val="tx1"/>
                </a:solidFill>
              </a:rPr>
              <a:t>šį testo įvertinimą pateko į sveikatai palankaus FP zoną, yra </a:t>
            </a:r>
            <a:r>
              <a:rPr lang="lt-LT" dirty="0" smtClean="0">
                <a:solidFill>
                  <a:schemeClr val="tx1"/>
                </a:solidFill>
              </a:rPr>
              <a:t>12 </a:t>
            </a:r>
            <a:r>
              <a:rPr lang="lt-LT" dirty="0">
                <a:solidFill>
                  <a:schemeClr val="tx1"/>
                </a:solidFill>
              </a:rPr>
              <a:t>metų, </a:t>
            </a:r>
            <a:r>
              <a:rPr lang="lt-LT" dirty="0" smtClean="0">
                <a:solidFill>
                  <a:schemeClr val="tx1"/>
                </a:solidFill>
              </a:rPr>
              <a:t>kurios </a:t>
            </a:r>
            <a:r>
              <a:rPr lang="lt-LT" dirty="0">
                <a:solidFill>
                  <a:schemeClr val="tx1"/>
                </a:solidFill>
              </a:rPr>
              <a:t>pateko į tobulėjimo zoną – </a:t>
            </a:r>
            <a:r>
              <a:rPr lang="lt-LT" dirty="0" smtClean="0">
                <a:solidFill>
                  <a:schemeClr val="tx1"/>
                </a:solidFill>
              </a:rPr>
              <a:t>11 </a:t>
            </a:r>
            <a:r>
              <a:rPr lang="lt-LT" dirty="0">
                <a:solidFill>
                  <a:schemeClr val="tx1"/>
                </a:solidFill>
              </a:rPr>
              <a:t>metų ir </a:t>
            </a:r>
            <a:r>
              <a:rPr lang="lt-LT" dirty="0" smtClean="0">
                <a:solidFill>
                  <a:schemeClr val="tx1"/>
                </a:solidFill>
              </a:rPr>
              <a:t>kurios </a:t>
            </a:r>
            <a:r>
              <a:rPr lang="lt-LT" dirty="0">
                <a:solidFill>
                  <a:schemeClr val="tx1"/>
                </a:solidFill>
              </a:rPr>
              <a:t>pateko į sveikatos rizikos zoną </a:t>
            </a:r>
            <a:r>
              <a:rPr lang="lt-LT" dirty="0" smtClean="0">
                <a:solidFill>
                  <a:schemeClr val="tx1"/>
                </a:solidFill>
              </a:rPr>
              <a:t>- 15 </a:t>
            </a:r>
            <a:r>
              <a:rPr lang="lt-LT" dirty="0">
                <a:solidFill>
                  <a:schemeClr val="tx1"/>
                </a:solidFill>
              </a:rPr>
              <a:t>metų</a:t>
            </a:r>
            <a:r>
              <a:rPr lang="lt-LT" dirty="0" smtClean="0">
                <a:solidFill>
                  <a:schemeClr val="tx1"/>
                </a:solidFill>
              </a:rPr>
              <a:t>. </a:t>
            </a:r>
          </a:p>
        </p:txBody>
      </p:sp>
    </p:spTree>
    <p:extLst>
      <p:ext uri="{BB962C8B-B14F-4D97-AF65-F5344CB8AC3E}">
        <p14:creationId xmlns:p14="http://schemas.microsoft.com/office/powerpoint/2010/main" val="795388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Berniukų </a:t>
            </a:r>
            <a:r>
              <a:rPr lang="lt-LT" sz="1600" b="1" dirty="0">
                <a:latin typeface="Montserrat Medium" pitchFamily="2" charset="0"/>
              </a:rPr>
              <a:t>„Sėstis ir siekti“  testų rezultatų pasiskirstymas pagal zonas proc</a:t>
            </a:r>
            <a:r>
              <a:rPr lang="lt-LT" sz="1600" b="1" dirty="0" smtClean="0">
                <a:latin typeface="Montserrat Medium" pitchFamily="2" charset="0"/>
              </a:rPr>
              <a:t>.</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92227281"/>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a:t>
            </a:r>
            <a:r>
              <a:rPr lang="lt-LT" dirty="0" smtClean="0">
                <a:solidFill>
                  <a:schemeClr val="tx1"/>
                </a:solidFill>
              </a:rPr>
              <a:t>11 </a:t>
            </a:r>
            <a:r>
              <a:rPr lang="lt-LT" dirty="0">
                <a:solidFill>
                  <a:schemeClr val="tx1"/>
                </a:solidFill>
              </a:rPr>
              <a:t>metų, kurie pateko į tobulėjimo zoną – </a:t>
            </a:r>
            <a:r>
              <a:rPr lang="lt-LT" dirty="0" smtClean="0">
                <a:solidFill>
                  <a:schemeClr val="tx1"/>
                </a:solidFill>
              </a:rPr>
              <a:t>15 metų. Į sveikatos rizikos zoną pateko tik 12 ir 14 metų po 1 berniuką kiekvienoje amžiaus grupėje.</a:t>
            </a:r>
          </a:p>
        </p:txBody>
      </p:sp>
    </p:spTree>
    <p:extLst>
      <p:ext uri="{BB962C8B-B14F-4D97-AF65-F5344CB8AC3E}">
        <p14:creationId xmlns:p14="http://schemas.microsoft.com/office/powerpoint/2010/main" val="514346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mergaičių </a:t>
            </a:r>
            <a:r>
              <a:rPr lang="lt-LT" sz="1600" b="1" dirty="0">
                <a:latin typeface="Montserrat Medium" pitchFamily="2" charset="0"/>
              </a:rPr>
              <a:t>„Sėstis ir siekti“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238142158"/>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a:t>
            </a:r>
            <a:r>
              <a:rPr lang="lt-LT" dirty="0" smtClean="0">
                <a:solidFill>
                  <a:schemeClr val="tx1"/>
                </a:solidFill>
              </a:rPr>
              <a:t>mergaičių, kurios pagal </a:t>
            </a:r>
            <a:r>
              <a:rPr lang="lt-LT" dirty="0">
                <a:solidFill>
                  <a:schemeClr val="tx1"/>
                </a:solidFill>
              </a:rPr>
              <a:t>šį testo įvertinimą pateko į sveikatai palankaus FP zoną, yra </a:t>
            </a:r>
            <a:r>
              <a:rPr lang="lt-LT" dirty="0" smtClean="0">
                <a:solidFill>
                  <a:schemeClr val="tx1"/>
                </a:solidFill>
              </a:rPr>
              <a:t>13 </a:t>
            </a:r>
            <a:r>
              <a:rPr lang="lt-LT" dirty="0">
                <a:solidFill>
                  <a:schemeClr val="tx1"/>
                </a:solidFill>
              </a:rPr>
              <a:t>metų, </a:t>
            </a:r>
            <a:r>
              <a:rPr lang="lt-LT" dirty="0" smtClean="0">
                <a:solidFill>
                  <a:schemeClr val="tx1"/>
                </a:solidFill>
              </a:rPr>
              <a:t>kurios </a:t>
            </a:r>
            <a:r>
              <a:rPr lang="lt-LT" dirty="0">
                <a:solidFill>
                  <a:schemeClr val="tx1"/>
                </a:solidFill>
              </a:rPr>
              <a:t>pateko į tobulėjimo zoną – </a:t>
            </a:r>
            <a:r>
              <a:rPr lang="lt-LT" dirty="0" smtClean="0">
                <a:solidFill>
                  <a:schemeClr val="tx1"/>
                </a:solidFill>
              </a:rPr>
              <a:t>15 metų. Į rizikos zoną nepateko nei viena šį testą atlikusi mergaitė.</a:t>
            </a:r>
          </a:p>
        </p:txBody>
      </p:sp>
    </p:spTree>
    <p:extLst>
      <p:ext uri="{BB962C8B-B14F-4D97-AF65-F5344CB8AC3E}">
        <p14:creationId xmlns:p14="http://schemas.microsoft.com/office/powerpoint/2010/main" val="3580441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„Šuolis į tolį iš vietos“ testų rezultatų pasiskirstymas pagal zonas proc</a:t>
            </a:r>
            <a:r>
              <a:rPr lang="lt-LT" sz="1600" b="1" dirty="0" smtClean="0">
                <a:latin typeface="Montserrat Medium" pitchFamily="2" charset="0"/>
              </a:rPr>
              <a:t>.</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17921484"/>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a:t>
            </a:r>
            <a:r>
              <a:rPr lang="lt-LT" dirty="0" smtClean="0">
                <a:solidFill>
                  <a:schemeClr val="tx1"/>
                </a:solidFill>
              </a:rPr>
              <a:t>15 </a:t>
            </a:r>
            <a:r>
              <a:rPr lang="lt-LT" dirty="0">
                <a:solidFill>
                  <a:schemeClr val="tx1"/>
                </a:solidFill>
              </a:rPr>
              <a:t>metų, kurie pateko į tobulėjimo zoną – </a:t>
            </a:r>
            <a:r>
              <a:rPr lang="lt-LT" dirty="0" smtClean="0">
                <a:solidFill>
                  <a:schemeClr val="tx1"/>
                </a:solidFill>
              </a:rPr>
              <a:t>13 </a:t>
            </a:r>
            <a:r>
              <a:rPr lang="lt-LT" dirty="0">
                <a:solidFill>
                  <a:schemeClr val="tx1"/>
                </a:solidFill>
              </a:rPr>
              <a:t>metų ir kurie pateko į sveikatos rizikos zoną </a:t>
            </a:r>
            <a:r>
              <a:rPr lang="lt-LT" dirty="0" smtClean="0">
                <a:solidFill>
                  <a:schemeClr val="tx1"/>
                </a:solidFill>
              </a:rPr>
              <a:t>– 14 metų.</a:t>
            </a:r>
          </a:p>
        </p:txBody>
      </p:sp>
    </p:spTree>
    <p:extLst>
      <p:ext uri="{BB962C8B-B14F-4D97-AF65-F5344CB8AC3E}">
        <p14:creationId xmlns:p14="http://schemas.microsoft.com/office/powerpoint/2010/main" val="2791230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pPr lvl="0" algn="ctr">
              <a:spcBef>
                <a:spcPct val="20000"/>
              </a:spcBef>
              <a:spcAft>
                <a:spcPts val="600"/>
              </a:spcAft>
              <a:buClr>
                <a:srgbClr val="903163"/>
              </a:buClr>
              <a:buSzPct val="92000"/>
            </a:pPr>
            <a:r>
              <a:rPr lang="lt-LT" sz="1800" b="1" dirty="0"/>
              <a:t>Mokinio fizinio pajėgumo testas </a:t>
            </a:r>
            <a:r>
              <a:rPr lang="lt-LT" sz="1800" dirty="0"/>
              <a:t>–</a:t>
            </a:r>
            <a:r>
              <a:rPr lang="lt-LT" sz="1800" b="1" dirty="0"/>
              <a:t> </a:t>
            </a:r>
            <a:r>
              <a:rPr lang="lt-LT" sz="1800" dirty="0"/>
              <a:t>užduotis, skirta nustatyti mokinio fizinio pajėgumo </a:t>
            </a:r>
            <a:r>
              <a:rPr lang="lt-LT" sz="1800" dirty="0" smtClean="0"/>
              <a:t>lygį</a:t>
            </a:r>
            <a:r>
              <a:rPr lang="lt-LT" sz="3600" dirty="0" smtClean="0"/>
              <a:t>.</a:t>
            </a:r>
            <a:br>
              <a:rPr lang="lt-LT" sz="3600" dirty="0" smtClean="0"/>
            </a:br>
            <a:endParaRPr lang="lt-LT" b="1" dirty="0"/>
          </a:p>
        </p:txBody>
      </p:sp>
      <p:sp>
        <p:nvSpPr>
          <p:cNvPr id="4" name="Teksto vietos rezervavimo ženklas 3"/>
          <p:cNvSpPr>
            <a:spLocks noGrp="1"/>
          </p:cNvSpPr>
          <p:nvPr>
            <p:ph type="body" idx="1"/>
          </p:nvPr>
        </p:nvSpPr>
        <p:spPr>
          <a:xfrm>
            <a:off x="887219" y="2250892"/>
            <a:ext cx="10384519" cy="536005"/>
          </a:xfrm>
        </p:spPr>
        <p:txBody>
          <a:bodyPr/>
          <a:lstStyle/>
          <a:p>
            <a:pPr algn="ctr"/>
            <a:r>
              <a:rPr lang="lt-LT" sz="2400" dirty="0"/>
              <a:t>Mokinių fizinio pajėgumo testai yra šie</a:t>
            </a:r>
            <a:r>
              <a:rPr lang="lt-LT" sz="2400" b="1" dirty="0"/>
              <a:t>:</a:t>
            </a:r>
            <a:endParaRPr lang="lt-LT" dirty="0"/>
          </a:p>
        </p:txBody>
      </p:sp>
      <p:sp>
        <p:nvSpPr>
          <p:cNvPr id="3" name="Turinio vietos rezervavimo ženklas 2"/>
          <p:cNvSpPr>
            <a:spLocks noGrp="1"/>
          </p:cNvSpPr>
          <p:nvPr>
            <p:ph sz="half" idx="2"/>
          </p:nvPr>
        </p:nvSpPr>
        <p:spPr/>
        <p:txBody>
          <a:bodyPr>
            <a:normAutofit/>
          </a:bodyPr>
          <a:lstStyle/>
          <a:p>
            <a:r>
              <a:rPr lang="lt-LT" sz="1600" b="1" dirty="0" smtClean="0"/>
              <a:t>Mokiniams</a:t>
            </a:r>
            <a:r>
              <a:rPr lang="lt-LT" sz="1600" b="1" dirty="0"/>
              <a:t>, besimokantiems pagal pradinio ugdymo programas</a:t>
            </a:r>
            <a:r>
              <a:rPr lang="lt-LT" sz="1600" b="1" dirty="0" smtClean="0"/>
              <a:t>:</a:t>
            </a:r>
          </a:p>
          <a:p>
            <a:r>
              <a:rPr lang="lt-LT" sz="1500" dirty="0" smtClean="0"/>
              <a:t>„Šuolis </a:t>
            </a:r>
            <a:r>
              <a:rPr lang="lt-LT" sz="1500" dirty="0"/>
              <a:t>į tolį iš vietos“ (kojų raumenų jėgai nustatyti);</a:t>
            </a:r>
          </a:p>
          <a:p>
            <a:r>
              <a:rPr lang="lt-LT" sz="1500" dirty="0" smtClean="0"/>
              <a:t>„Teniso </a:t>
            </a:r>
            <a:r>
              <a:rPr lang="lt-LT" sz="1500" dirty="0"/>
              <a:t>kamuoliuko metimas“ (rankų raumenų jėgai nustatyti);</a:t>
            </a:r>
          </a:p>
          <a:p>
            <a:r>
              <a:rPr lang="lt-LT" sz="1500" dirty="0" smtClean="0"/>
              <a:t>„10 </a:t>
            </a:r>
            <a:r>
              <a:rPr lang="lt-LT" sz="1500" dirty="0"/>
              <a:t>x 5 m bėgimas šaudykle“ (greitumui, vikrumui nustatyti);</a:t>
            </a:r>
          </a:p>
          <a:p>
            <a:r>
              <a:rPr lang="lt-LT" sz="1500" dirty="0" smtClean="0"/>
              <a:t>„6 </a:t>
            </a:r>
            <a:r>
              <a:rPr lang="lt-LT" sz="1500" dirty="0"/>
              <a:t>minučių bėgimas“ (širdies ir kraujagyslių sistemos pajėgumui nustatyti</a:t>
            </a:r>
            <a:r>
              <a:rPr lang="lt-LT" sz="1500" dirty="0" smtClean="0"/>
              <a:t>).</a:t>
            </a:r>
            <a:endParaRPr lang="lt-LT" sz="1500" dirty="0"/>
          </a:p>
        </p:txBody>
      </p:sp>
      <p:sp>
        <p:nvSpPr>
          <p:cNvPr id="6" name="Turinio vietos rezervavimo ženklas 5"/>
          <p:cNvSpPr>
            <a:spLocks noGrp="1"/>
          </p:cNvSpPr>
          <p:nvPr>
            <p:ph sz="quarter" idx="4"/>
          </p:nvPr>
        </p:nvSpPr>
        <p:spPr/>
        <p:txBody>
          <a:bodyPr>
            <a:normAutofit fontScale="85000" lnSpcReduction="10000"/>
          </a:bodyPr>
          <a:lstStyle/>
          <a:p>
            <a:r>
              <a:rPr lang="lt-LT" sz="1900" b="1" dirty="0"/>
              <a:t>Mokiniams, besimokantiems pagal pagrindinio ir vidurinio ugdymo programas:</a:t>
            </a:r>
          </a:p>
          <a:p>
            <a:r>
              <a:rPr lang="lt-LT" dirty="0"/>
              <a:t>„Flamingas“ (pusiausvyrai nustatyti);</a:t>
            </a:r>
          </a:p>
          <a:p>
            <a:r>
              <a:rPr lang="lt-LT" dirty="0"/>
              <a:t>„Sėstis ir siekti“ (lankstumui nustatyti);</a:t>
            </a:r>
          </a:p>
          <a:p>
            <a:r>
              <a:rPr lang="lt-LT" dirty="0"/>
              <a:t>„Šuolis į tolį iš vietos“ (kojų raumenų jėgai nustatyti);</a:t>
            </a:r>
          </a:p>
          <a:p>
            <a:r>
              <a:rPr lang="lt-LT" dirty="0"/>
              <a:t>„Kybojimas sulenktomis rankomis“ (raumenų ištvermei nustatyti);</a:t>
            </a:r>
          </a:p>
          <a:p>
            <a:r>
              <a:rPr lang="lt-LT" dirty="0"/>
              <a:t>„10 x 5 m bėgimas šaudykle“ (greitumui, vikrumui nustatyti);</a:t>
            </a:r>
          </a:p>
          <a:p>
            <a:r>
              <a:rPr lang="lt-LT" dirty="0"/>
              <a:t>„20 m bėgimas šaudykle“ (širdies ir kraujagyslių sistemos pajėgumui nustatyti</a:t>
            </a:r>
            <a:r>
              <a:rPr lang="lt-LT" dirty="0" smtClean="0"/>
              <a:t>).</a:t>
            </a:r>
            <a:endParaRPr lang="lt-LT" dirty="0"/>
          </a:p>
        </p:txBody>
      </p:sp>
    </p:spTree>
    <p:extLst>
      <p:ext uri="{BB962C8B-B14F-4D97-AF65-F5344CB8AC3E}">
        <p14:creationId xmlns:p14="http://schemas.microsoft.com/office/powerpoint/2010/main" val="4002876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mergaičių </a:t>
            </a:r>
            <a:r>
              <a:rPr lang="lt-LT" sz="1600" b="1" dirty="0">
                <a:latin typeface="Montserrat Medium" pitchFamily="2" charset="0"/>
              </a:rPr>
              <a:t>„Šuolis į tolį iš vietos“ testų </a:t>
            </a:r>
            <a:r>
              <a:rPr lang="lt-LT" sz="1600" b="1" dirty="0" smtClean="0">
                <a:latin typeface="Montserrat Medium" pitchFamily="2" charset="0"/>
              </a:rPr>
              <a:t>rezultatų pasiskirstymas pagal zonas proc.</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2207529323"/>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a:t>
            </a:r>
            <a:r>
              <a:rPr lang="lt-LT" dirty="0" smtClean="0">
                <a:solidFill>
                  <a:schemeClr val="tx1"/>
                </a:solidFill>
              </a:rPr>
              <a:t>mergaičių, kurios pagal </a:t>
            </a:r>
            <a:r>
              <a:rPr lang="lt-LT" dirty="0">
                <a:solidFill>
                  <a:schemeClr val="tx1"/>
                </a:solidFill>
              </a:rPr>
              <a:t>šį testo įvertinimą pateko į sveikatai palankaus FP zoną, yra </a:t>
            </a:r>
            <a:r>
              <a:rPr lang="lt-LT" dirty="0" smtClean="0">
                <a:solidFill>
                  <a:schemeClr val="tx1"/>
                </a:solidFill>
              </a:rPr>
              <a:t>12 </a:t>
            </a:r>
            <a:r>
              <a:rPr lang="lt-LT" dirty="0">
                <a:solidFill>
                  <a:schemeClr val="tx1"/>
                </a:solidFill>
              </a:rPr>
              <a:t>metų, </a:t>
            </a:r>
            <a:r>
              <a:rPr lang="lt-LT" dirty="0" smtClean="0">
                <a:solidFill>
                  <a:schemeClr val="tx1"/>
                </a:solidFill>
              </a:rPr>
              <a:t>kurios </a:t>
            </a:r>
            <a:r>
              <a:rPr lang="lt-LT" dirty="0">
                <a:solidFill>
                  <a:schemeClr val="tx1"/>
                </a:solidFill>
              </a:rPr>
              <a:t>pateko į tobulėjimo zoną – </a:t>
            </a:r>
            <a:r>
              <a:rPr lang="lt-LT" dirty="0" smtClean="0">
                <a:solidFill>
                  <a:schemeClr val="tx1"/>
                </a:solidFill>
              </a:rPr>
              <a:t>15 metų ir </a:t>
            </a:r>
            <a:r>
              <a:rPr lang="lt-LT" dirty="0">
                <a:solidFill>
                  <a:schemeClr val="tx1"/>
                </a:solidFill>
              </a:rPr>
              <a:t>kurios pateko į sveikatos rizikos zoną - </a:t>
            </a:r>
            <a:r>
              <a:rPr lang="lt-LT" dirty="0" smtClean="0">
                <a:solidFill>
                  <a:schemeClr val="tx1"/>
                </a:solidFill>
              </a:rPr>
              <a:t>11 </a:t>
            </a:r>
            <a:r>
              <a:rPr lang="lt-LT" dirty="0">
                <a:solidFill>
                  <a:schemeClr val="tx1"/>
                </a:solidFill>
              </a:rPr>
              <a:t>metų. </a:t>
            </a:r>
          </a:p>
          <a:p>
            <a:pPr marL="0" indent="0">
              <a:buNone/>
            </a:pPr>
            <a:endParaRPr lang="lt-LT" dirty="0" smtClean="0">
              <a:solidFill>
                <a:schemeClr val="tx1"/>
              </a:solidFill>
            </a:endParaRPr>
          </a:p>
        </p:txBody>
      </p:sp>
    </p:spTree>
    <p:extLst>
      <p:ext uri="{BB962C8B-B14F-4D97-AF65-F5344CB8AC3E}">
        <p14:creationId xmlns:p14="http://schemas.microsoft.com/office/powerpoint/2010/main" val="2401587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Berniukų </a:t>
            </a:r>
            <a:r>
              <a:rPr lang="lt-LT" sz="1600" b="1" dirty="0">
                <a:latin typeface="Montserrat Medium" pitchFamily="2" charset="0"/>
              </a:rPr>
              <a:t>„Kybojimas sulenktomis rankomis</a:t>
            </a:r>
            <a:r>
              <a:rPr lang="lt-LT" sz="1600" b="1" dirty="0" smtClean="0">
                <a:latin typeface="Montserrat Medium" pitchFamily="2" charset="0"/>
              </a:rPr>
              <a:t>“ testų </a:t>
            </a:r>
            <a:r>
              <a:rPr lang="lt-LT" sz="1600" b="1" dirty="0">
                <a:latin typeface="Montserrat Medium" pitchFamily="2" charset="0"/>
              </a:rPr>
              <a:t>rezultatų pasiskirstymas pagal zonas proc</a:t>
            </a:r>
            <a:r>
              <a:rPr lang="lt-LT" sz="1600" b="1" dirty="0" smtClean="0">
                <a:latin typeface="Montserrat Medium" pitchFamily="2" charset="0"/>
              </a:rPr>
              <a:t>.</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417838279"/>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a:t>
            </a:r>
            <a:r>
              <a:rPr lang="lt-LT" dirty="0" smtClean="0">
                <a:solidFill>
                  <a:schemeClr val="tx1"/>
                </a:solidFill>
              </a:rPr>
              <a:t>13 </a:t>
            </a:r>
            <a:r>
              <a:rPr lang="lt-LT" dirty="0">
                <a:solidFill>
                  <a:schemeClr val="tx1"/>
                </a:solidFill>
              </a:rPr>
              <a:t>metų, kurie pateko į tobulėjimo zoną – </a:t>
            </a:r>
            <a:r>
              <a:rPr lang="lt-LT" dirty="0" smtClean="0">
                <a:solidFill>
                  <a:schemeClr val="tx1"/>
                </a:solidFill>
              </a:rPr>
              <a:t>15 </a:t>
            </a:r>
            <a:r>
              <a:rPr lang="lt-LT" dirty="0">
                <a:solidFill>
                  <a:schemeClr val="tx1"/>
                </a:solidFill>
              </a:rPr>
              <a:t>metų ir kurie pateko į sveikatos rizikos zoną </a:t>
            </a:r>
            <a:r>
              <a:rPr lang="lt-LT" dirty="0" smtClean="0">
                <a:solidFill>
                  <a:schemeClr val="tx1"/>
                </a:solidFill>
              </a:rPr>
              <a:t>– </a:t>
            </a:r>
            <a:r>
              <a:rPr lang="lt-LT" dirty="0" smtClean="0">
                <a:solidFill>
                  <a:schemeClr val="tx1"/>
                </a:solidFill>
              </a:rPr>
              <a:t>15 </a:t>
            </a:r>
            <a:r>
              <a:rPr lang="lt-LT" dirty="0" smtClean="0">
                <a:solidFill>
                  <a:schemeClr val="tx1"/>
                </a:solidFill>
              </a:rPr>
              <a:t>metų.</a:t>
            </a:r>
          </a:p>
        </p:txBody>
      </p:sp>
    </p:spTree>
    <p:extLst>
      <p:ext uri="{BB962C8B-B14F-4D97-AF65-F5344CB8AC3E}">
        <p14:creationId xmlns:p14="http://schemas.microsoft.com/office/powerpoint/2010/main" val="1913265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mergaičių </a:t>
            </a:r>
            <a:r>
              <a:rPr lang="lt-LT" sz="1600" b="1" dirty="0">
                <a:latin typeface="Montserrat Medium" pitchFamily="2" charset="0"/>
              </a:rPr>
              <a:t>„Kybojimas sulenktomis rankomis“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201050091"/>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93269" y="5719579"/>
            <a:ext cx="11029615" cy="105215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a:t>
            </a:r>
            <a:r>
              <a:rPr lang="lt-LT" dirty="0" smtClean="0">
                <a:solidFill>
                  <a:schemeClr val="tx1"/>
                </a:solidFill>
              </a:rPr>
              <a:t>mergaičių, kurios pagal </a:t>
            </a:r>
            <a:r>
              <a:rPr lang="lt-LT" dirty="0">
                <a:solidFill>
                  <a:schemeClr val="tx1"/>
                </a:solidFill>
              </a:rPr>
              <a:t>šį testo įvertinimą pateko į sveikatai palankaus FP zoną, yra </a:t>
            </a:r>
            <a:r>
              <a:rPr lang="lt-LT" dirty="0" smtClean="0">
                <a:solidFill>
                  <a:schemeClr val="tx1"/>
                </a:solidFill>
              </a:rPr>
              <a:t>15 </a:t>
            </a:r>
            <a:r>
              <a:rPr lang="lt-LT" dirty="0">
                <a:solidFill>
                  <a:schemeClr val="tx1"/>
                </a:solidFill>
              </a:rPr>
              <a:t>metų, </a:t>
            </a:r>
            <a:r>
              <a:rPr lang="lt-LT" dirty="0" smtClean="0">
                <a:solidFill>
                  <a:schemeClr val="tx1"/>
                </a:solidFill>
              </a:rPr>
              <a:t>kurios </a:t>
            </a:r>
            <a:r>
              <a:rPr lang="lt-LT" dirty="0">
                <a:solidFill>
                  <a:schemeClr val="tx1"/>
                </a:solidFill>
              </a:rPr>
              <a:t>pateko į tobulėjimo zoną – </a:t>
            </a:r>
            <a:r>
              <a:rPr lang="lt-LT" dirty="0" smtClean="0">
                <a:solidFill>
                  <a:schemeClr val="tx1"/>
                </a:solidFill>
              </a:rPr>
              <a:t>13 </a:t>
            </a:r>
            <a:r>
              <a:rPr lang="lt-LT" dirty="0" smtClean="0">
                <a:solidFill>
                  <a:schemeClr val="tx1"/>
                </a:solidFill>
              </a:rPr>
              <a:t>metų ir </a:t>
            </a:r>
            <a:r>
              <a:rPr lang="lt-LT" dirty="0">
                <a:solidFill>
                  <a:schemeClr val="tx1"/>
                </a:solidFill>
              </a:rPr>
              <a:t>kurios pateko į sveikatos rizikos zoną - </a:t>
            </a:r>
            <a:r>
              <a:rPr lang="lt-LT" dirty="0" smtClean="0">
                <a:solidFill>
                  <a:schemeClr val="tx1"/>
                </a:solidFill>
              </a:rPr>
              <a:t>11 </a:t>
            </a:r>
            <a:r>
              <a:rPr lang="lt-LT" dirty="0">
                <a:solidFill>
                  <a:schemeClr val="tx1"/>
                </a:solidFill>
              </a:rPr>
              <a:t>metų. </a:t>
            </a:r>
          </a:p>
          <a:p>
            <a:pPr marL="0" indent="0">
              <a:buNone/>
            </a:pPr>
            <a:endParaRPr lang="lt-LT" dirty="0" smtClean="0">
              <a:solidFill>
                <a:schemeClr val="tx1"/>
              </a:solidFill>
            </a:endParaRPr>
          </a:p>
        </p:txBody>
      </p:sp>
    </p:spTree>
    <p:extLst>
      <p:ext uri="{BB962C8B-B14F-4D97-AF65-F5344CB8AC3E}">
        <p14:creationId xmlns:p14="http://schemas.microsoft.com/office/powerpoint/2010/main" val="1086332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„10 x 5 m bėgimas šaudykle“ testų rezultatų pasiskirstymas pagal zonas proc</a:t>
            </a:r>
            <a:r>
              <a:rPr lang="lt-LT" sz="1600" b="1" dirty="0" smtClean="0">
                <a:latin typeface="Montserrat Medium" pitchFamily="2" charset="0"/>
              </a:rPr>
              <a:t>.</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658810277"/>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a:t>
            </a:r>
            <a:r>
              <a:rPr lang="lt-LT" dirty="0" smtClean="0">
                <a:solidFill>
                  <a:schemeClr val="tx1"/>
                </a:solidFill>
              </a:rPr>
              <a:t>13 </a:t>
            </a:r>
            <a:r>
              <a:rPr lang="lt-LT" dirty="0">
                <a:solidFill>
                  <a:schemeClr val="tx1"/>
                </a:solidFill>
              </a:rPr>
              <a:t>metų, kurie pateko į tobulėjimo zoną – </a:t>
            </a:r>
            <a:r>
              <a:rPr lang="lt-LT" dirty="0" smtClean="0">
                <a:solidFill>
                  <a:schemeClr val="tx1"/>
                </a:solidFill>
              </a:rPr>
              <a:t>12 </a:t>
            </a:r>
            <a:r>
              <a:rPr lang="lt-LT" dirty="0">
                <a:solidFill>
                  <a:schemeClr val="tx1"/>
                </a:solidFill>
              </a:rPr>
              <a:t>metų ir kurie pateko į sveikatos rizikos zoną </a:t>
            </a:r>
            <a:r>
              <a:rPr lang="lt-LT" dirty="0" smtClean="0">
                <a:solidFill>
                  <a:schemeClr val="tx1"/>
                </a:solidFill>
              </a:rPr>
              <a:t>– 12 metų.</a:t>
            </a:r>
          </a:p>
        </p:txBody>
      </p:sp>
    </p:spTree>
    <p:extLst>
      <p:ext uri="{BB962C8B-B14F-4D97-AF65-F5344CB8AC3E}">
        <p14:creationId xmlns:p14="http://schemas.microsoft.com/office/powerpoint/2010/main" val="2755764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mergaičių </a:t>
            </a:r>
            <a:r>
              <a:rPr lang="lt-LT" sz="1600" b="1" dirty="0">
                <a:latin typeface="Montserrat Medium" pitchFamily="2" charset="0"/>
              </a:rPr>
              <a:t>„10 x 5 m bėgimas šaudykle“ testų </a:t>
            </a:r>
            <a:r>
              <a:rPr lang="lt-LT" sz="1600" b="1" dirty="0" smtClean="0">
                <a:latin typeface="Montserrat Medium" pitchFamily="2" charset="0"/>
              </a:rPr>
              <a:t>rezultatų pasiskirstymas pagal zonas proc.</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246176067"/>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a:t>
            </a:r>
            <a:r>
              <a:rPr lang="lt-LT" dirty="0" smtClean="0">
                <a:solidFill>
                  <a:schemeClr val="tx1"/>
                </a:solidFill>
              </a:rPr>
              <a:t>mergaičių, kurios pagal </a:t>
            </a:r>
            <a:r>
              <a:rPr lang="lt-LT" dirty="0">
                <a:solidFill>
                  <a:schemeClr val="tx1"/>
                </a:solidFill>
              </a:rPr>
              <a:t>šį testo įvertinimą pateko į sveikatai palankaus FP zoną, yra </a:t>
            </a:r>
            <a:r>
              <a:rPr lang="lt-LT" dirty="0" smtClean="0">
                <a:solidFill>
                  <a:schemeClr val="tx1"/>
                </a:solidFill>
              </a:rPr>
              <a:t>15 metų</a:t>
            </a:r>
            <a:r>
              <a:rPr lang="lt-LT" dirty="0">
                <a:solidFill>
                  <a:schemeClr val="tx1"/>
                </a:solidFill>
              </a:rPr>
              <a:t>, </a:t>
            </a:r>
            <a:r>
              <a:rPr lang="lt-LT" dirty="0" smtClean="0">
                <a:solidFill>
                  <a:schemeClr val="tx1"/>
                </a:solidFill>
              </a:rPr>
              <a:t>kurios </a:t>
            </a:r>
            <a:r>
              <a:rPr lang="lt-LT" dirty="0">
                <a:solidFill>
                  <a:schemeClr val="tx1"/>
                </a:solidFill>
              </a:rPr>
              <a:t>pateko į tobulėjimo zoną – </a:t>
            </a:r>
            <a:r>
              <a:rPr lang="lt-LT" dirty="0" smtClean="0">
                <a:solidFill>
                  <a:schemeClr val="tx1"/>
                </a:solidFill>
              </a:rPr>
              <a:t>12 metų ir </a:t>
            </a:r>
            <a:r>
              <a:rPr lang="lt-LT" dirty="0">
                <a:solidFill>
                  <a:schemeClr val="tx1"/>
                </a:solidFill>
              </a:rPr>
              <a:t>kurios pateko į sveikatos rizikos zoną - </a:t>
            </a:r>
            <a:r>
              <a:rPr lang="lt-LT" dirty="0" smtClean="0">
                <a:solidFill>
                  <a:schemeClr val="tx1"/>
                </a:solidFill>
              </a:rPr>
              <a:t>15 </a:t>
            </a:r>
            <a:r>
              <a:rPr lang="lt-LT" dirty="0">
                <a:solidFill>
                  <a:schemeClr val="tx1"/>
                </a:solidFill>
              </a:rPr>
              <a:t>metų. </a:t>
            </a:r>
          </a:p>
          <a:p>
            <a:pPr marL="0" indent="0">
              <a:buNone/>
            </a:pPr>
            <a:endParaRPr lang="lt-LT" dirty="0" smtClean="0">
              <a:solidFill>
                <a:schemeClr val="tx1"/>
              </a:solidFill>
            </a:endParaRPr>
          </a:p>
        </p:txBody>
      </p:sp>
    </p:spTree>
    <p:extLst>
      <p:ext uri="{BB962C8B-B14F-4D97-AF65-F5344CB8AC3E}">
        <p14:creationId xmlns:p14="http://schemas.microsoft.com/office/powerpoint/2010/main" val="285741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Berniukų </a:t>
            </a:r>
            <a:r>
              <a:rPr lang="lt-LT" sz="1600" b="1" dirty="0">
                <a:latin typeface="Montserrat Medium" pitchFamily="2" charset="0"/>
              </a:rPr>
              <a:t>„20 m bėgimas šaudykle“ testų rezultatų pasiskirstymas pagal zonas proc</a:t>
            </a:r>
            <a:r>
              <a:rPr lang="lt-LT" sz="1600" b="1" dirty="0" smtClean="0">
                <a:latin typeface="Montserrat Medium" pitchFamily="2" charset="0"/>
              </a:rPr>
              <a:t>.</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042664587"/>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a:t>
            </a:r>
            <a:r>
              <a:rPr lang="lt-LT" dirty="0" smtClean="0">
                <a:solidFill>
                  <a:schemeClr val="tx1"/>
                </a:solidFill>
              </a:rPr>
              <a:t>14 </a:t>
            </a:r>
            <a:r>
              <a:rPr lang="lt-LT" dirty="0">
                <a:solidFill>
                  <a:schemeClr val="tx1"/>
                </a:solidFill>
              </a:rPr>
              <a:t>metų, kurie pateko į tobulėjimo zoną – </a:t>
            </a:r>
            <a:r>
              <a:rPr lang="lt-LT" dirty="0" smtClean="0">
                <a:solidFill>
                  <a:schemeClr val="tx1"/>
                </a:solidFill>
              </a:rPr>
              <a:t>15 </a:t>
            </a:r>
            <a:r>
              <a:rPr lang="lt-LT" dirty="0">
                <a:solidFill>
                  <a:schemeClr val="tx1"/>
                </a:solidFill>
              </a:rPr>
              <a:t>metų ir kurie pateko į sveikatos rizikos zoną </a:t>
            </a:r>
            <a:r>
              <a:rPr lang="lt-LT" dirty="0" smtClean="0">
                <a:solidFill>
                  <a:schemeClr val="tx1"/>
                </a:solidFill>
              </a:rPr>
              <a:t>– 13 ir 14 metų.</a:t>
            </a:r>
          </a:p>
        </p:txBody>
      </p:sp>
    </p:spTree>
    <p:extLst>
      <p:ext uri="{BB962C8B-B14F-4D97-AF65-F5344CB8AC3E}">
        <p14:creationId xmlns:p14="http://schemas.microsoft.com/office/powerpoint/2010/main" val="769774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mergaičių </a:t>
            </a:r>
            <a:r>
              <a:rPr lang="lt-LT" sz="1600" b="1" dirty="0">
                <a:latin typeface="Montserrat Medium" pitchFamily="2" charset="0"/>
              </a:rPr>
              <a:t>„20 m bėgimas šaudykle“ </a:t>
            </a:r>
            <a:r>
              <a:rPr lang="lt-LT" sz="1600" b="1" dirty="0" smtClean="0">
                <a:latin typeface="Montserrat Medium" pitchFamily="2" charset="0"/>
              </a:rPr>
              <a:t>testų </a:t>
            </a:r>
            <a:r>
              <a:rPr lang="lt-LT" sz="1600" b="1" dirty="0">
                <a:latin typeface="Montserrat Medium" pitchFamily="2" charset="0"/>
              </a:rPr>
              <a:t>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551948216"/>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a:t>
            </a:r>
            <a:r>
              <a:rPr lang="lt-LT" dirty="0" smtClean="0">
                <a:solidFill>
                  <a:schemeClr val="tx1"/>
                </a:solidFill>
              </a:rPr>
              <a:t>mergaičių, kurios pagal </a:t>
            </a:r>
            <a:r>
              <a:rPr lang="lt-LT" dirty="0">
                <a:solidFill>
                  <a:schemeClr val="tx1"/>
                </a:solidFill>
              </a:rPr>
              <a:t>šį testo įvertinimą pateko į sveikatai palankaus FP zoną, yra </a:t>
            </a:r>
            <a:r>
              <a:rPr lang="lt-LT" dirty="0" smtClean="0">
                <a:solidFill>
                  <a:schemeClr val="tx1"/>
                </a:solidFill>
              </a:rPr>
              <a:t>13 </a:t>
            </a:r>
            <a:r>
              <a:rPr lang="lt-LT" dirty="0">
                <a:solidFill>
                  <a:schemeClr val="tx1"/>
                </a:solidFill>
              </a:rPr>
              <a:t>metų, </a:t>
            </a:r>
            <a:r>
              <a:rPr lang="lt-LT" dirty="0" smtClean="0">
                <a:solidFill>
                  <a:schemeClr val="tx1"/>
                </a:solidFill>
              </a:rPr>
              <a:t>kurios </a:t>
            </a:r>
            <a:r>
              <a:rPr lang="lt-LT" dirty="0">
                <a:solidFill>
                  <a:schemeClr val="tx1"/>
                </a:solidFill>
              </a:rPr>
              <a:t>pateko į tobulėjimo zoną – </a:t>
            </a:r>
            <a:r>
              <a:rPr lang="lt-LT" dirty="0" smtClean="0">
                <a:solidFill>
                  <a:schemeClr val="tx1"/>
                </a:solidFill>
              </a:rPr>
              <a:t>12 metų ir </a:t>
            </a:r>
            <a:r>
              <a:rPr lang="lt-LT" dirty="0">
                <a:solidFill>
                  <a:schemeClr val="tx1"/>
                </a:solidFill>
              </a:rPr>
              <a:t>kurios pateko į sveikatos rizikos zoną - </a:t>
            </a:r>
            <a:r>
              <a:rPr lang="lt-LT" dirty="0" smtClean="0">
                <a:solidFill>
                  <a:schemeClr val="tx1"/>
                </a:solidFill>
              </a:rPr>
              <a:t>14 </a:t>
            </a:r>
            <a:r>
              <a:rPr lang="lt-LT" dirty="0">
                <a:solidFill>
                  <a:schemeClr val="tx1"/>
                </a:solidFill>
              </a:rPr>
              <a:t>metų. </a:t>
            </a:r>
          </a:p>
          <a:p>
            <a:pPr marL="0" indent="0">
              <a:buNone/>
            </a:pPr>
            <a:endParaRPr lang="lt-LT" dirty="0" smtClean="0">
              <a:solidFill>
                <a:schemeClr val="tx1"/>
              </a:solidFill>
            </a:endParaRPr>
          </a:p>
        </p:txBody>
      </p:sp>
    </p:spTree>
    <p:extLst>
      <p:ext uri="{BB962C8B-B14F-4D97-AF65-F5344CB8AC3E}">
        <p14:creationId xmlns:p14="http://schemas.microsoft.com/office/powerpoint/2010/main" val="3932552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urinio vietos rezervavimo ženklas 9"/>
          <p:cNvGraphicFramePr>
            <a:graphicFrameLocks noGrp="1"/>
          </p:cNvGraphicFramePr>
          <p:nvPr>
            <p:ph sz="half" idx="2"/>
            <p:extLst>
              <p:ext uri="{D42A27DB-BD31-4B8C-83A1-F6EECF244321}">
                <p14:modId xmlns:p14="http://schemas.microsoft.com/office/powerpoint/2010/main" val="3799269300"/>
              </p:ext>
            </p:extLst>
          </p:nvPr>
        </p:nvGraphicFramePr>
        <p:xfrm>
          <a:off x="451627" y="3036497"/>
          <a:ext cx="5457465" cy="3544095"/>
        </p:xfrm>
        <a:graphic>
          <a:graphicData uri="http://schemas.openxmlformats.org/drawingml/2006/table">
            <a:tbl>
              <a:tblPr firstRow="1" bandRow="1">
                <a:tableStyleId>{5C22544A-7EE6-4342-B048-85BDC9FD1C3A}</a:tableStyleId>
              </a:tblPr>
              <a:tblGrid>
                <a:gridCol w="1946503">
                  <a:extLst>
                    <a:ext uri="{9D8B030D-6E8A-4147-A177-3AD203B41FA5}">
                      <a16:colId xmlns:a16="http://schemas.microsoft.com/office/drawing/2014/main" val="3854937881"/>
                    </a:ext>
                  </a:extLst>
                </a:gridCol>
                <a:gridCol w="708107">
                  <a:extLst>
                    <a:ext uri="{9D8B030D-6E8A-4147-A177-3AD203B41FA5}">
                      <a16:colId xmlns:a16="http://schemas.microsoft.com/office/drawing/2014/main" val="1260781418"/>
                    </a:ext>
                  </a:extLst>
                </a:gridCol>
                <a:gridCol w="700493">
                  <a:extLst>
                    <a:ext uri="{9D8B030D-6E8A-4147-A177-3AD203B41FA5}">
                      <a16:colId xmlns:a16="http://schemas.microsoft.com/office/drawing/2014/main" val="479852186"/>
                    </a:ext>
                  </a:extLst>
                </a:gridCol>
                <a:gridCol w="708106">
                  <a:extLst>
                    <a:ext uri="{9D8B030D-6E8A-4147-A177-3AD203B41FA5}">
                      <a16:colId xmlns:a16="http://schemas.microsoft.com/office/drawing/2014/main" val="3756496093"/>
                    </a:ext>
                  </a:extLst>
                </a:gridCol>
                <a:gridCol w="697128">
                  <a:extLst>
                    <a:ext uri="{9D8B030D-6E8A-4147-A177-3AD203B41FA5}">
                      <a16:colId xmlns:a16="http://schemas.microsoft.com/office/drawing/2014/main" val="3055945217"/>
                    </a:ext>
                  </a:extLst>
                </a:gridCol>
                <a:gridCol w="697128">
                  <a:extLst>
                    <a:ext uri="{9D8B030D-6E8A-4147-A177-3AD203B41FA5}">
                      <a16:colId xmlns:a16="http://schemas.microsoft.com/office/drawing/2014/main" val="91920141"/>
                    </a:ext>
                  </a:extLst>
                </a:gridCol>
              </a:tblGrid>
              <a:tr h="407918">
                <a:tc>
                  <a:txBody>
                    <a:bodyPr/>
                    <a:lstStyle/>
                    <a:p>
                      <a:endParaRPr lang="lt-LT" dirty="0"/>
                    </a:p>
                  </a:txBody>
                  <a:tcPr/>
                </a:tc>
                <a:tc>
                  <a:txBody>
                    <a:bodyPr/>
                    <a:lstStyle/>
                    <a:p>
                      <a:pPr algn="ctr"/>
                      <a:r>
                        <a:rPr lang="lt-LT" sz="1200" dirty="0" smtClean="0"/>
                        <a:t>11 metų</a:t>
                      </a:r>
                      <a:endParaRPr lang="lt-LT" sz="1200" dirty="0"/>
                    </a:p>
                  </a:txBody>
                  <a:tcPr/>
                </a:tc>
                <a:tc>
                  <a:txBody>
                    <a:bodyPr/>
                    <a:lstStyle/>
                    <a:p>
                      <a:pPr algn="ctr"/>
                      <a:r>
                        <a:rPr lang="lt-LT" sz="1200" dirty="0" smtClean="0"/>
                        <a:t>12 metų</a:t>
                      </a:r>
                      <a:endParaRPr lang="lt-LT" sz="1200" dirty="0"/>
                    </a:p>
                  </a:txBody>
                  <a:tcPr/>
                </a:tc>
                <a:tc>
                  <a:txBody>
                    <a:bodyPr/>
                    <a:lstStyle/>
                    <a:p>
                      <a:pPr algn="ctr"/>
                      <a:r>
                        <a:rPr lang="lt-LT" sz="1200" dirty="0" smtClean="0"/>
                        <a:t>13 metų</a:t>
                      </a:r>
                      <a:endParaRPr lang="lt-LT" sz="1200" dirty="0"/>
                    </a:p>
                  </a:txBody>
                  <a:tcPr/>
                </a:tc>
                <a:tc>
                  <a:txBody>
                    <a:bodyPr/>
                    <a:lstStyle/>
                    <a:p>
                      <a:pPr algn="ctr"/>
                      <a:r>
                        <a:rPr lang="lt-LT" sz="1200" dirty="0" smtClean="0"/>
                        <a:t>14 metų</a:t>
                      </a:r>
                      <a:endParaRPr lang="lt-LT" sz="1200" dirty="0"/>
                    </a:p>
                  </a:txBody>
                  <a:tcPr/>
                </a:tc>
                <a:tc>
                  <a:txBody>
                    <a:bodyPr/>
                    <a:lstStyle/>
                    <a:p>
                      <a:pPr algn="ctr"/>
                      <a:r>
                        <a:rPr lang="lt-LT" sz="1200" dirty="0" smtClean="0"/>
                        <a:t>15 metų</a:t>
                      </a:r>
                      <a:endParaRPr lang="lt-LT" sz="1200" dirty="0"/>
                    </a:p>
                  </a:txBody>
                  <a:tcPr/>
                </a:tc>
                <a:extLst>
                  <a:ext uri="{0D108BD9-81ED-4DB2-BD59-A6C34878D82A}">
                    <a16:rowId xmlns:a16="http://schemas.microsoft.com/office/drawing/2014/main" val="196208705"/>
                  </a:ext>
                </a:extLst>
              </a:tr>
              <a:tr h="407918">
                <a:tc>
                  <a:txBody>
                    <a:bodyPr/>
                    <a:lstStyle/>
                    <a:p>
                      <a:pPr algn="ctr"/>
                      <a:r>
                        <a:rPr lang="lt-LT" sz="1200" b="1" dirty="0" smtClean="0"/>
                        <a:t>„Flamingas“ </a:t>
                      </a:r>
                      <a:endParaRPr lang="lt-LT" sz="1200" b="1" dirty="0"/>
                    </a:p>
                  </a:txBody>
                  <a:tcPr/>
                </a:tc>
                <a:tc>
                  <a:txBody>
                    <a:bodyPr/>
                    <a:lstStyle/>
                    <a:p>
                      <a:pPr algn="ctr"/>
                      <a:r>
                        <a:rPr lang="lt-LT" sz="1200" b="1" dirty="0" smtClean="0"/>
                        <a:t>1 iš 41</a:t>
                      </a:r>
                      <a:endParaRPr lang="lt-LT" sz="1200" b="1" dirty="0"/>
                    </a:p>
                  </a:txBody>
                  <a:tcPr/>
                </a:tc>
                <a:tc>
                  <a:txBody>
                    <a:bodyPr/>
                    <a:lstStyle/>
                    <a:p>
                      <a:pPr algn="ctr"/>
                      <a:r>
                        <a:rPr lang="lt-LT" sz="1200" b="1" dirty="0" smtClean="0"/>
                        <a:t>7 iš 54</a:t>
                      </a:r>
                      <a:endParaRPr lang="lt-LT" sz="1200" b="1" dirty="0"/>
                    </a:p>
                  </a:txBody>
                  <a:tcPr/>
                </a:tc>
                <a:tc>
                  <a:txBody>
                    <a:bodyPr/>
                    <a:lstStyle/>
                    <a:p>
                      <a:pPr algn="ctr"/>
                      <a:r>
                        <a:rPr lang="lt-LT" sz="1200" b="1" dirty="0" smtClean="0"/>
                        <a:t>2 iš 61</a:t>
                      </a:r>
                      <a:endParaRPr lang="lt-LT" sz="1200" b="1" dirty="0"/>
                    </a:p>
                  </a:txBody>
                  <a:tcPr/>
                </a:tc>
                <a:tc>
                  <a:txBody>
                    <a:bodyPr/>
                    <a:lstStyle/>
                    <a:p>
                      <a:pPr algn="ctr"/>
                      <a:r>
                        <a:rPr lang="lt-LT" sz="1200" b="1" dirty="0" smtClean="0"/>
                        <a:t>17 iš 70</a:t>
                      </a:r>
                      <a:endParaRPr lang="lt-LT" sz="1200" b="1" dirty="0"/>
                    </a:p>
                  </a:txBody>
                  <a:tcPr/>
                </a:tc>
                <a:tc>
                  <a:txBody>
                    <a:bodyPr/>
                    <a:lstStyle/>
                    <a:p>
                      <a:pPr algn="ctr"/>
                      <a:r>
                        <a:rPr lang="lt-LT" sz="1200" b="1" dirty="0" smtClean="0"/>
                        <a:t>7 iš 18</a:t>
                      </a:r>
                      <a:endParaRPr lang="lt-LT" sz="1200" b="1" dirty="0"/>
                    </a:p>
                  </a:txBody>
                  <a:tcPr/>
                </a:tc>
                <a:extLst>
                  <a:ext uri="{0D108BD9-81ED-4DB2-BD59-A6C34878D82A}">
                    <a16:rowId xmlns:a16="http://schemas.microsoft.com/office/drawing/2014/main" val="2793911614"/>
                  </a:ext>
                </a:extLst>
              </a:tr>
              <a:tr h="509898">
                <a:tc>
                  <a:txBody>
                    <a:bodyPr/>
                    <a:lstStyle/>
                    <a:p>
                      <a:pPr algn="ctr"/>
                      <a:r>
                        <a:rPr lang="lt-LT" sz="1200" b="1" dirty="0" smtClean="0"/>
                        <a:t>„Sėstis ir siekti“</a:t>
                      </a:r>
                      <a:endParaRPr lang="lt-LT" sz="1200" b="1" dirty="0"/>
                    </a:p>
                  </a:txBody>
                  <a:tcPr/>
                </a:tc>
                <a:tc>
                  <a:txBody>
                    <a:bodyPr/>
                    <a:lstStyle/>
                    <a:p>
                      <a:pPr algn="ctr"/>
                      <a:r>
                        <a:rPr lang="lt-LT" sz="1200" b="1" dirty="0" smtClean="0"/>
                        <a:t>0 iš 41</a:t>
                      </a:r>
                      <a:endParaRPr lang="lt-LT" sz="1200" b="1" dirty="0"/>
                    </a:p>
                  </a:txBody>
                  <a:tcPr/>
                </a:tc>
                <a:tc>
                  <a:txBody>
                    <a:bodyPr/>
                    <a:lstStyle/>
                    <a:p>
                      <a:pPr algn="ctr"/>
                      <a:r>
                        <a:rPr lang="lt-LT" sz="1200" b="1" dirty="0" smtClean="0"/>
                        <a:t>1 iš 57</a:t>
                      </a:r>
                      <a:endParaRPr lang="lt-LT" sz="1200" b="1" dirty="0"/>
                    </a:p>
                  </a:txBody>
                  <a:tcPr/>
                </a:tc>
                <a:tc>
                  <a:txBody>
                    <a:bodyPr/>
                    <a:lstStyle/>
                    <a:p>
                      <a:pPr algn="ctr"/>
                      <a:r>
                        <a:rPr lang="lt-LT" sz="1200" b="1" dirty="0" smtClean="0"/>
                        <a:t>0 iš 63</a:t>
                      </a:r>
                      <a:endParaRPr lang="lt-LT" sz="1200" b="1" dirty="0"/>
                    </a:p>
                  </a:txBody>
                  <a:tcPr/>
                </a:tc>
                <a:tc>
                  <a:txBody>
                    <a:bodyPr/>
                    <a:lstStyle/>
                    <a:p>
                      <a:pPr algn="ctr"/>
                      <a:r>
                        <a:rPr lang="lt-LT" sz="1200" b="1" dirty="0" smtClean="0"/>
                        <a:t>1 iš 73</a:t>
                      </a:r>
                      <a:endParaRPr lang="lt-LT" sz="1200" b="1" dirty="0"/>
                    </a:p>
                  </a:txBody>
                  <a:tcPr/>
                </a:tc>
                <a:tc>
                  <a:txBody>
                    <a:bodyPr/>
                    <a:lstStyle/>
                    <a:p>
                      <a:pPr algn="ctr"/>
                      <a:r>
                        <a:rPr lang="lt-LT" sz="1200" b="1" dirty="0" smtClean="0"/>
                        <a:t>0 iš 20</a:t>
                      </a:r>
                      <a:endParaRPr lang="lt-LT" sz="1200" b="1" dirty="0"/>
                    </a:p>
                  </a:txBody>
                  <a:tcPr/>
                </a:tc>
                <a:extLst>
                  <a:ext uri="{0D108BD9-81ED-4DB2-BD59-A6C34878D82A}">
                    <a16:rowId xmlns:a16="http://schemas.microsoft.com/office/drawing/2014/main" val="321570171"/>
                  </a:ext>
                </a:extLst>
              </a:tr>
              <a:tr h="509898">
                <a:tc>
                  <a:txBody>
                    <a:bodyPr/>
                    <a:lstStyle/>
                    <a:p>
                      <a:pPr algn="ctr"/>
                      <a:r>
                        <a:rPr lang="lt-LT" sz="1200" b="1" dirty="0" smtClean="0"/>
                        <a:t>„Šuolis į tolį iš vietos“ </a:t>
                      </a:r>
                      <a:endParaRPr lang="lt-LT" sz="1200" b="1" dirty="0"/>
                    </a:p>
                  </a:txBody>
                  <a:tcPr/>
                </a:tc>
                <a:tc>
                  <a:txBody>
                    <a:bodyPr/>
                    <a:lstStyle/>
                    <a:p>
                      <a:pPr algn="ctr"/>
                      <a:r>
                        <a:rPr lang="lt-LT" sz="1200" b="1" dirty="0" smtClean="0"/>
                        <a:t>3 iš 41</a:t>
                      </a:r>
                      <a:endParaRPr lang="lt-LT" sz="1200" b="1" dirty="0"/>
                    </a:p>
                  </a:txBody>
                  <a:tcPr/>
                </a:tc>
                <a:tc>
                  <a:txBody>
                    <a:bodyPr/>
                    <a:lstStyle/>
                    <a:p>
                      <a:pPr algn="ctr"/>
                      <a:r>
                        <a:rPr lang="lt-LT" sz="1200" b="1" dirty="0" smtClean="0"/>
                        <a:t>3 iš 55</a:t>
                      </a:r>
                      <a:endParaRPr lang="lt-LT" sz="1200" b="1" dirty="0"/>
                    </a:p>
                  </a:txBody>
                  <a:tcPr/>
                </a:tc>
                <a:tc>
                  <a:txBody>
                    <a:bodyPr/>
                    <a:lstStyle/>
                    <a:p>
                      <a:pPr algn="ctr"/>
                      <a:r>
                        <a:rPr lang="lt-LT" sz="1200" b="1" dirty="0" smtClean="0"/>
                        <a:t>2 iš 62</a:t>
                      </a:r>
                      <a:endParaRPr lang="lt-LT" sz="1200" b="1" dirty="0"/>
                    </a:p>
                  </a:txBody>
                  <a:tcPr/>
                </a:tc>
                <a:tc>
                  <a:txBody>
                    <a:bodyPr/>
                    <a:lstStyle/>
                    <a:p>
                      <a:pPr algn="ctr"/>
                      <a:r>
                        <a:rPr lang="lt-LT" sz="1200" b="1" dirty="0" smtClean="0"/>
                        <a:t>6 iš 72</a:t>
                      </a:r>
                      <a:endParaRPr lang="lt-LT" sz="1200" b="1" dirty="0"/>
                    </a:p>
                  </a:txBody>
                  <a:tcPr/>
                </a:tc>
                <a:tc>
                  <a:txBody>
                    <a:bodyPr/>
                    <a:lstStyle/>
                    <a:p>
                      <a:pPr algn="ctr"/>
                      <a:r>
                        <a:rPr lang="lt-LT" sz="1200" b="1" dirty="0" smtClean="0"/>
                        <a:t>0 iš 20</a:t>
                      </a:r>
                      <a:r>
                        <a:rPr lang="lt-LT" sz="1200" b="1" baseline="0" dirty="0" smtClean="0"/>
                        <a:t> </a:t>
                      </a:r>
                      <a:endParaRPr lang="lt-LT" sz="1200" b="1" dirty="0"/>
                    </a:p>
                  </a:txBody>
                  <a:tcPr/>
                </a:tc>
                <a:extLst>
                  <a:ext uri="{0D108BD9-81ED-4DB2-BD59-A6C34878D82A}">
                    <a16:rowId xmlns:a16="http://schemas.microsoft.com/office/drawing/2014/main" val="3242889646"/>
                  </a:ext>
                </a:extLst>
              </a:tr>
              <a:tr h="536633">
                <a:tc>
                  <a:txBody>
                    <a:bodyPr/>
                    <a:lstStyle/>
                    <a:p>
                      <a:pPr algn="ctr"/>
                      <a:r>
                        <a:rPr lang="lt-LT" sz="1200" b="1" dirty="0" smtClean="0"/>
                        <a:t>„Kybojimas sulenktomis rankomis“ </a:t>
                      </a:r>
                      <a:endParaRPr lang="lt-LT" sz="1200" b="1" dirty="0"/>
                    </a:p>
                  </a:txBody>
                  <a:tcPr/>
                </a:tc>
                <a:tc>
                  <a:txBody>
                    <a:bodyPr/>
                    <a:lstStyle/>
                    <a:p>
                      <a:pPr algn="ctr"/>
                      <a:r>
                        <a:rPr lang="lt-LT" sz="1200" b="1" dirty="0" smtClean="0"/>
                        <a:t>2 iš 41</a:t>
                      </a:r>
                      <a:endParaRPr lang="lt-LT" sz="1200" b="1" dirty="0"/>
                    </a:p>
                  </a:txBody>
                  <a:tcPr/>
                </a:tc>
                <a:tc>
                  <a:txBody>
                    <a:bodyPr/>
                    <a:lstStyle/>
                    <a:p>
                      <a:pPr algn="ctr"/>
                      <a:r>
                        <a:rPr lang="lt-LT" sz="1200" b="1" dirty="0" smtClean="0"/>
                        <a:t>9 iš</a:t>
                      </a:r>
                      <a:r>
                        <a:rPr lang="lt-LT" sz="1200" b="1" baseline="0" dirty="0" smtClean="0"/>
                        <a:t> 55</a:t>
                      </a:r>
                      <a:endParaRPr lang="lt-LT" sz="1200" b="1" dirty="0"/>
                    </a:p>
                  </a:txBody>
                  <a:tcPr/>
                </a:tc>
                <a:tc>
                  <a:txBody>
                    <a:bodyPr/>
                    <a:lstStyle/>
                    <a:p>
                      <a:pPr algn="ctr"/>
                      <a:r>
                        <a:rPr lang="lt-LT" sz="1200" b="1" dirty="0" smtClean="0"/>
                        <a:t>5 iš 55</a:t>
                      </a:r>
                      <a:endParaRPr lang="lt-LT" sz="1200" b="1" dirty="0"/>
                    </a:p>
                  </a:txBody>
                  <a:tcPr/>
                </a:tc>
                <a:tc>
                  <a:txBody>
                    <a:bodyPr/>
                    <a:lstStyle/>
                    <a:p>
                      <a:pPr algn="ctr"/>
                      <a:r>
                        <a:rPr lang="lt-LT" sz="1200" b="1" dirty="0" smtClean="0"/>
                        <a:t>8 iš 68 </a:t>
                      </a:r>
                      <a:endParaRPr lang="lt-LT" sz="1200" b="1" dirty="0"/>
                    </a:p>
                  </a:txBody>
                  <a:tcPr/>
                </a:tc>
                <a:tc>
                  <a:txBody>
                    <a:bodyPr/>
                    <a:lstStyle/>
                    <a:p>
                      <a:pPr algn="ctr"/>
                      <a:r>
                        <a:rPr lang="lt-LT" sz="1200" b="1" dirty="0" smtClean="0"/>
                        <a:t>4 iš 20</a:t>
                      </a:r>
                      <a:endParaRPr lang="lt-LT" sz="1200" b="1" dirty="0"/>
                    </a:p>
                  </a:txBody>
                  <a:tcPr/>
                </a:tc>
                <a:extLst>
                  <a:ext uri="{0D108BD9-81ED-4DB2-BD59-A6C34878D82A}">
                    <a16:rowId xmlns:a16="http://schemas.microsoft.com/office/drawing/2014/main" val="991115263"/>
                  </a:ext>
                </a:extLst>
              </a:tr>
              <a:tr h="536633">
                <a:tc>
                  <a:txBody>
                    <a:bodyPr/>
                    <a:lstStyle/>
                    <a:p>
                      <a:pPr algn="ctr"/>
                      <a:r>
                        <a:rPr lang="lt-LT" sz="1200" b="1" dirty="0" smtClean="0"/>
                        <a:t>„10 x 5 m bėgimas šaudykle“</a:t>
                      </a:r>
                      <a:endParaRPr lang="lt-LT" sz="1200" b="1" dirty="0"/>
                    </a:p>
                  </a:txBody>
                  <a:tcPr/>
                </a:tc>
                <a:tc>
                  <a:txBody>
                    <a:bodyPr/>
                    <a:lstStyle/>
                    <a:p>
                      <a:pPr algn="ctr"/>
                      <a:r>
                        <a:rPr lang="lt-LT" sz="1200" b="1" dirty="0" smtClean="0"/>
                        <a:t>4 iš 41</a:t>
                      </a:r>
                      <a:endParaRPr lang="lt-LT" sz="1200" b="1" dirty="0"/>
                    </a:p>
                  </a:txBody>
                  <a:tcPr/>
                </a:tc>
                <a:tc>
                  <a:txBody>
                    <a:bodyPr/>
                    <a:lstStyle/>
                    <a:p>
                      <a:pPr algn="ctr"/>
                      <a:r>
                        <a:rPr lang="lt-LT" sz="1200" b="1" dirty="0" smtClean="0"/>
                        <a:t>6 iš 56</a:t>
                      </a:r>
                      <a:endParaRPr lang="lt-LT" sz="1200" b="1" dirty="0"/>
                    </a:p>
                  </a:txBody>
                  <a:tcPr/>
                </a:tc>
                <a:tc>
                  <a:txBody>
                    <a:bodyPr/>
                    <a:lstStyle/>
                    <a:p>
                      <a:pPr algn="ctr"/>
                      <a:r>
                        <a:rPr lang="lt-LT" sz="1200" b="1" dirty="0" smtClean="0"/>
                        <a:t>6 iš 61</a:t>
                      </a:r>
                      <a:endParaRPr lang="lt-LT" sz="1200" b="1" dirty="0"/>
                    </a:p>
                  </a:txBody>
                  <a:tcPr/>
                </a:tc>
                <a:tc>
                  <a:txBody>
                    <a:bodyPr/>
                    <a:lstStyle/>
                    <a:p>
                      <a:pPr algn="ctr"/>
                      <a:r>
                        <a:rPr lang="lt-LT" sz="1200" b="1" dirty="0" smtClean="0"/>
                        <a:t>6 iš 70</a:t>
                      </a:r>
                      <a:endParaRPr lang="lt-LT" sz="1200" b="1" dirty="0"/>
                    </a:p>
                  </a:txBody>
                  <a:tcPr/>
                </a:tc>
                <a:tc>
                  <a:txBody>
                    <a:bodyPr/>
                    <a:lstStyle/>
                    <a:p>
                      <a:pPr algn="ctr"/>
                      <a:r>
                        <a:rPr lang="lt-LT" sz="1200" b="1" dirty="0" smtClean="0"/>
                        <a:t>2 iš 19</a:t>
                      </a:r>
                      <a:endParaRPr lang="lt-LT" sz="1200" b="1" dirty="0"/>
                    </a:p>
                  </a:txBody>
                  <a:tcPr/>
                </a:tc>
                <a:extLst>
                  <a:ext uri="{0D108BD9-81ED-4DB2-BD59-A6C34878D82A}">
                    <a16:rowId xmlns:a16="http://schemas.microsoft.com/office/drawing/2014/main" val="2698058835"/>
                  </a:ext>
                </a:extLst>
              </a:tr>
              <a:tr h="536633">
                <a:tc>
                  <a:txBody>
                    <a:bodyPr/>
                    <a:lstStyle/>
                    <a:p>
                      <a:pPr algn="ctr"/>
                      <a:r>
                        <a:rPr lang="lt-LT" sz="1200" b="1" dirty="0" smtClean="0"/>
                        <a:t>„20 m bėgimas šaudykle“ </a:t>
                      </a:r>
                      <a:endParaRPr lang="lt-LT" sz="1200" b="1" dirty="0"/>
                    </a:p>
                  </a:txBody>
                  <a:tcPr/>
                </a:tc>
                <a:tc>
                  <a:txBody>
                    <a:bodyPr/>
                    <a:lstStyle/>
                    <a:p>
                      <a:pPr algn="ctr"/>
                      <a:r>
                        <a:rPr lang="lt-LT" sz="1200" b="1" dirty="0" smtClean="0"/>
                        <a:t>0 iš 40</a:t>
                      </a:r>
                      <a:endParaRPr lang="lt-LT" sz="1200" b="1" dirty="0"/>
                    </a:p>
                  </a:txBody>
                  <a:tcPr/>
                </a:tc>
                <a:tc>
                  <a:txBody>
                    <a:bodyPr/>
                    <a:lstStyle/>
                    <a:p>
                      <a:pPr algn="ctr"/>
                      <a:r>
                        <a:rPr lang="lt-LT" sz="1200" b="1" dirty="0" smtClean="0"/>
                        <a:t>0 iš 53</a:t>
                      </a:r>
                      <a:endParaRPr lang="lt-LT" sz="1200" b="1" dirty="0"/>
                    </a:p>
                  </a:txBody>
                  <a:tcPr/>
                </a:tc>
                <a:tc>
                  <a:txBody>
                    <a:bodyPr/>
                    <a:lstStyle/>
                    <a:p>
                      <a:pPr algn="ctr"/>
                      <a:r>
                        <a:rPr lang="lt-LT" sz="1200" b="1" dirty="0" smtClean="0"/>
                        <a:t>7 iš 60</a:t>
                      </a:r>
                      <a:endParaRPr lang="lt-LT" sz="1200" b="1" dirty="0"/>
                    </a:p>
                  </a:txBody>
                  <a:tcPr/>
                </a:tc>
                <a:tc>
                  <a:txBody>
                    <a:bodyPr/>
                    <a:lstStyle/>
                    <a:p>
                      <a:pPr algn="ctr"/>
                      <a:r>
                        <a:rPr lang="lt-LT" sz="1200" b="1" dirty="0" smtClean="0"/>
                        <a:t>8 iš 69</a:t>
                      </a:r>
                      <a:endParaRPr lang="lt-LT" sz="1200" b="1" dirty="0"/>
                    </a:p>
                  </a:txBody>
                  <a:tcPr/>
                </a:tc>
                <a:tc>
                  <a:txBody>
                    <a:bodyPr/>
                    <a:lstStyle/>
                    <a:p>
                      <a:pPr algn="ctr"/>
                      <a:r>
                        <a:rPr lang="lt-LT" sz="1200" b="1" dirty="0" smtClean="0"/>
                        <a:t>1 iš 21</a:t>
                      </a:r>
                      <a:endParaRPr lang="lt-LT" sz="1200" b="1" dirty="0"/>
                    </a:p>
                  </a:txBody>
                  <a:tcPr/>
                </a:tc>
                <a:extLst>
                  <a:ext uri="{0D108BD9-81ED-4DB2-BD59-A6C34878D82A}">
                    <a16:rowId xmlns:a16="http://schemas.microsoft.com/office/drawing/2014/main" val="2183653101"/>
                  </a:ext>
                </a:extLst>
              </a:tr>
            </a:tbl>
          </a:graphicData>
        </a:graphic>
      </p:graphicFrame>
      <p:sp>
        <p:nvSpPr>
          <p:cNvPr id="7" name="Teksto vietos rezervavimo ženklas 3"/>
          <p:cNvSpPr>
            <a:spLocks noGrp="1"/>
          </p:cNvSpPr>
          <p:nvPr>
            <p:ph type="body" idx="1"/>
          </p:nvPr>
        </p:nvSpPr>
        <p:spPr>
          <a:xfrm>
            <a:off x="483724" y="2130724"/>
            <a:ext cx="5393271" cy="681485"/>
          </a:xfrm>
        </p:spPr>
        <p:txBody>
          <a:bodyPr/>
          <a:lstStyle/>
          <a:p>
            <a:r>
              <a:rPr lang="lt-LT" sz="1400" b="1" dirty="0" smtClean="0"/>
              <a:t>Berniukų skaičius, kurie atliko testus ir pateko į sveikatos rizikos zoną</a:t>
            </a:r>
            <a:r>
              <a:rPr lang="lt-LT" b="1" dirty="0" smtClean="0"/>
              <a:t>		</a:t>
            </a:r>
            <a:endParaRPr lang="lt-LT" b="1" dirty="0"/>
          </a:p>
        </p:txBody>
      </p:sp>
      <p:sp>
        <p:nvSpPr>
          <p:cNvPr id="8" name="Teksto vietos rezervavimo ženklas 5"/>
          <p:cNvSpPr>
            <a:spLocks noGrp="1"/>
          </p:cNvSpPr>
          <p:nvPr>
            <p:ph type="body" sz="quarter" idx="3"/>
          </p:nvPr>
        </p:nvSpPr>
        <p:spPr>
          <a:xfrm>
            <a:off x="6523735" y="2130724"/>
            <a:ext cx="5087073" cy="553373"/>
          </a:xfrm>
        </p:spPr>
        <p:txBody>
          <a:bodyPr/>
          <a:lstStyle/>
          <a:p>
            <a:r>
              <a:rPr lang="lt-LT" sz="1400" b="1" dirty="0" smtClean="0"/>
              <a:t>Mergaičių skaičius, kurios </a:t>
            </a:r>
            <a:r>
              <a:rPr lang="lt-LT" sz="1400" b="1" dirty="0"/>
              <a:t>atliko testus ir pateko į sveikatos rizikos zoną. </a:t>
            </a:r>
          </a:p>
        </p:txBody>
      </p:sp>
      <p:sp>
        <p:nvSpPr>
          <p:cNvPr id="9" name="Pavadinimas 1"/>
          <p:cNvSpPr>
            <a:spLocks noGrp="1"/>
          </p:cNvSpPr>
          <p:nvPr>
            <p:ph type="title"/>
          </p:nvPr>
        </p:nvSpPr>
        <p:spPr>
          <a:xfrm>
            <a:off x="581193" y="729658"/>
            <a:ext cx="11029616" cy="988332"/>
          </a:xfrm>
        </p:spPr>
        <p:txBody>
          <a:bodyPr>
            <a:normAutofit/>
          </a:bodyPr>
          <a:lstStyle/>
          <a:p>
            <a:r>
              <a:rPr lang="lt-LT" sz="1600" b="1" dirty="0" smtClean="0"/>
              <a:t>Sveikatos rizikos zona pagrindinio ugdymo  klasių mokinių tarpe	</a:t>
            </a:r>
            <a:endParaRPr lang="lt-LT" sz="1600" b="1" dirty="0"/>
          </a:p>
        </p:txBody>
      </p:sp>
      <p:graphicFrame>
        <p:nvGraphicFramePr>
          <p:cNvPr id="12" name="Turinio vietos rezervavimo ženklas 9"/>
          <p:cNvGraphicFramePr>
            <a:graphicFrameLocks noGrp="1"/>
          </p:cNvGraphicFramePr>
          <p:nvPr>
            <p:ph sz="half" idx="2"/>
            <p:extLst>
              <p:ext uri="{D42A27DB-BD31-4B8C-83A1-F6EECF244321}">
                <p14:modId xmlns:p14="http://schemas.microsoft.com/office/powerpoint/2010/main" val="4170030041"/>
              </p:ext>
            </p:extLst>
          </p:nvPr>
        </p:nvGraphicFramePr>
        <p:xfrm>
          <a:off x="6219823" y="3036496"/>
          <a:ext cx="5457465" cy="3544095"/>
        </p:xfrm>
        <a:graphic>
          <a:graphicData uri="http://schemas.openxmlformats.org/drawingml/2006/table">
            <a:tbl>
              <a:tblPr firstRow="1" bandRow="1">
                <a:tableStyleId>{5C22544A-7EE6-4342-B048-85BDC9FD1C3A}</a:tableStyleId>
              </a:tblPr>
              <a:tblGrid>
                <a:gridCol w="1946503">
                  <a:extLst>
                    <a:ext uri="{9D8B030D-6E8A-4147-A177-3AD203B41FA5}">
                      <a16:colId xmlns:a16="http://schemas.microsoft.com/office/drawing/2014/main" val="3854937881"/>
                    </a:ext>
                  </a:extLst>
                </a:gridCol>
                <a:gridCol w="708107">
                  <a:extLst>
                    <a:ext uri="{9D8B030D-6E8A-4147-A177-3AD203B41FA5}">
                      <a16:colId xmlns:a16="http://schemas.microsoft.com/office/drawing/2014/main" val="1260781418"/>
                    </a:ext>
                  </a:extLst>
                </a:gridCol>
                <a:gridCol w="700493">
                  <a:extLst>
                    <a:ext uri="{9D8B030D-6E8A-4147-A177-3AD203B41FA5}">
                      <a16:colId xmlns:a16="http://schemas.microsoft.com/office/drawing/2014/main" val="479852186"/>
                    </a:ext>
                  </a:extLst>
                </a:gridCol>
                <a:gridCol w="708106">
                  <a:extLst>
                    <a:ext uri="{9D8B030D-6E8A-4147-A177-3AD203B41FA5}">
                      <a16:colId xmlns:a16="http://schemas.microsoft.com/office/drawing/2014/main" val="3756496093"/>
                    </a:ext>
                  </a:extLst>
                </a:gridCol>
                <a:gridCol w="697128">
                  <a:extLst>
                    <a:ext uri="{9D8B030D-6E8A-4147-A177-3AD203B41FA5}">
                      <a16:colId xmlns:a16="http://schemas.microsoft.com/office/drawing/2014/main" val="3055945217"/>
                    </a:ext>
                  </a:extLst>
                </a:gridCol>
                <a:gridCol w="697128">
                  <a:extLst>
                    <a:ext uri="{9D8B030D-6E8A-4147-A177-3AD203B41FA5}">
                      <a16:colId xmlns:a16="http://schemas.microsoft.com/office/drawing/2014/main" val="91920141"/>
                    </a:ext>
                  </a:extLst>
                </a:gridCol>
              </a:tblGrid>
              <a:tr h="407918">
                <a:tc>
                  <a:txBody>
                    <a:bodyPr/>
                    <a:lstStyle/>
                    <a:p>
                      <a:endParaRPr lang="lt-LT" dirty="0"/>
                    </a:p>
                  </a:txBody>
                  <a:tcPr/>
                </a:tc>
                <a:tc>
                  <a:txBody>
                    <a:bodyPr/>
                    <a:lstStyle/>
                    <a:p>
                      <a:pPr algn="ctr"/>
                      <a:r>
                        <a:rPr lang="lt-LT" sz="1200" dirty="0" smtClean="0"/>
                        <a:t>11 metų</a:t>
                      </a:r>
                      <a:endParaRPr lang="lt-LT" sz="1200" dirty="0"/>
                    </a:p>
                  </a:txBody>
                  <a:tcPr/>
                </a:tc>
                <a:tc>
                  <a:txBody>
                    <a:bodyPr/>
                    <a:lstStyle/>
                    <a:p>
                      <a:pPr algn="ctr"/>
                      <a:r>
                        <a:rPr lang="lt-LT" sz="1200" dirty="0" smtClean="0"/>
                        <a:t>12 metų</a:t>
                      </a:r>
                      <a:endParaRPr lang="lt-LT" sz="1200" dirty="0"/>
                    </a:p>
                  </a:txBody>
                  <a:tcPr/>
                </a:tc>
                <a:tc>
                  <a:txBody>
                    <a:bodyPr/>
                    <a:lstStyle/>
                    <a:p>
                      <a:pPr algn="ctr"/>
                      <a:r>
                        <a:rPr lang="lt-LT" sz="1200" dirty="0" smtClean="0"/>
                        <a:t>13 metų</a:t>
                      </a:r>
                      <a:endParaRPr lang="lt-LT" sz="1200" dirty="0"/>
                    </a:p>
                  </a:txBody>
                  <a:tcPr/>
                </a:tc>
                <a:tc>
                  <a:txBody>
                    <a:bodyPr/>
                    <a:lstStyle/>
                    <a:p>
                      <a:pPr algn="ctr"/>
                      <a:r>
                        <a:rPr lang="lt-LT" sz="1200" dirty="0" smtClean="0"/>
                        <a:t>14 metų</a:t>
                      </a:r>
                      <a:endParaRPr lang="lt-LT" sz="1200" dirty="0"/>
                    </a:p>
                  </a:txBody>
                  <a:tcPr/>
                </a:tc>
                <a:tc>
                  <a:txBody>
                    <a:bodyPr/>
                    <a:lstStyle/>
                    <a:p>
                      <a:pPr algn="ctr"/>
                      <a:r>
                        <a:rPr lang="lt-LT" sz="1200" dirty="0" smtClean="0"/>
                        <a:t>15 metų</a:t>
                      </a:r>
                      <a:endParaRPr lang="lt-LT" sz="1200" dirty="0"/>
                    </a:p>
                  </a:txBody>
                  <a:tcPr/>
                </a:tc>
                <a:extLst>
                  <a:ext uri="{0D108BD9-81ED-4DB2-BD59-A6C34878D82A}">
                    <a16:rowId xmlns:a16="http://schemas.microsoft.com/office/drawing/2014/main" val="196208705"/>
                  </a:ext>
                </a:extLst>
              </a:tr>
              <a:tr h="407918">
                <a:tc>
                  <a:txBody>
                    <a:bodyPr/>
                    <a:lstStyle/>
                    <a:p>
                      <a:pPr algn="ctr"/>
                      <a:r>
                        <a:rPr lang="lt-LT" sz="1200" b="1" dirty="0" smtClean="0"/>
                        <a:t>„Flamingas“ </a:t>
                      </a:r>
                      <a:endParaRPr lang="lt-LT" sz="1200" b="1" dirty="0"/>
                    </a:p>
                  </a:txBody>
                  <a:tcPr/>
                </a:tc>
                <a:tc>
                  <a:txBody>
                    <a:bodyPr/>
                    <a:lstStyle/>
                    <a:p>
                      <a:pPr algn="ctr"/>
                      <a:r>
                        <a:rPr lang="lt-LT" sz="1200" b="1" dirty="0" smtClean="0"/>
                        <a:t>4 iš 41</a:t>
                      </a:r>
                      <a:endParaRPr lang="lt-LT" sz="1200" b="1" dirty="0"/>
                    </a:p>
                  </a:txBody>
                  <a:tcPr/>
                </a:tc>
                <a:tc>
                  <a:txBody>
                    <a:bodyPr/>
                    <a:lstStyle/>
                    <a:p>
                      <a:pPr algn="ctr"/>
                      <a:r>
                        <a:rPr lang="lt-LT" sz="1200" b="1" dirty="0" smtClean="0"/>
                        <a:t>5 iš 70</a:t>
                      </a:r>
                      <a:endParaRPr lang="lt-LT" sz="1200" b="1" dirty="0"/>
                    </a:p>
                  </a:txBody>
                  <a:tcPr/>
                </a:tc>
                <a:tc>
                  <a:txBody>
                    <a:bodyPr/>
                    <a:lstStyle/>
                    <a:p>
                      <a:pPr algn="ctr"/>
                      <a:r>
                        <a:rPr lang="lt-LT" sz="1200" b="1" dirty="0" smtClean="0"/>
                        <a:t>11 iš 64</a:t>
                      </a:r>
                      <a:endParaRPr lang="lt-LT" sz="1200" b="1" dirty="0"/>
                    </a:p>
                  </a:txBody>
                  <a:tcPr/>
                </a:tc>
                <a:tc>
                  <a:txBody>
                    <a:bodyPr/>
                    <a:lstStyle/>
                    <a:p>
                      <a:pPr algn="ctr"/>
                      <a:r>
                        <a:rPr lang="lt-LT" sz="1200" b="1" dirty="0" smtClean="0"/>
                        <a:t>13 iš 63</a:t>
                      </a:r>
                      <a:endParaRPr lang="lt-LT" sz="1200" b="1" dirty="0"/>
                    </a:p>
                  </a:txBody>
                  <a:tcPr/>
                </a:tc>
                <a:tc>
                  <a:txBody>
                    <a:bodyPr/>
                    <a:lstStyle/>
                    <a:p>
                      <a:pPr algn="ctr"/>
                      <a:r>
                        <a:rPr lang="lt-LT" sz="1200" b="1" dirty="0" smtClean="0"/>
                        <a:t>5 iš 18</a:t>
                      </a:r>
                      <a:endParaRPr lang="lt-LT" sz="1200" b="1" dirty="0"/>
                    </a:p>
                  </a:txBody>
                  <a:tcPr/>
                </a:tc>
                <a:extLst>
                  <a:ext uri="{0D108BD9-81ED-4DB2-BD59-A6C34878D82A}">
                    <a16:rowId xmlns:a16="http://schemas.microsoft.com/office/drawing/2014/main" val="2793911614"/>
                  </a:ext>
                </a:extLst>
              </a:tr>
              <a:tr h="509898">
                <a:tc>
                  <a:txBody>
                    <a:bodyPr/>
                    <a:lstStyle/>
                    <a:p>
                      <a:pPr algn="ctr"/>
                      <a:r>
                        <a:rPr lang="lt-LT" sz="1200" b="1" dirty="0" smtClean="0"/>
                        <a:t>„Sėstis ir siekti“</a:t>
                      </a:r>
                      <a:endParaRPr lang="lt-LT" sz="1200" b="1" dirty="0"/>
                    </a:p>
                  </a:txBody>
                  <a:tcPr/>
                </a:tc>
                <a:tc gridSpan="5">
                  <a:txBody>
                    <a:bodyPr/>
                    <a:lstStyle/>
                    <a:p>
                      <a:pPr algn="ctr"/>
                      <a:r>
                        <a:rPr lang="lt-LT" sz="1200" b="1" dirty="0" smtClean="0"/>
                        <a:t>Nei viena mergaitė iš</a:t>
                      </a:r>
                      <a:r>
                        <a:rPr lang="lt-LT" sz="1200" b="1" baseline="0" dirty="0" smtClean="0"/>
                        <a:t> 257 </a:t>
                      </a:r>
                      <a:r>
                        <a:rPr lang="lt-LT" sz="1200" b="1" dirty="0" smtClean="0"/>
                        <a:t>atlikusių</a:t>
                      </a:r>
                      <a:r>
                        <a:rPr lang="lt-LT" sz="1200" b="1" baseline="0" dirty="0" smtClean="0"/>
                        <a:t> šį testą nepateko į sveikatos rizikos zoną.</a:t>
                      </a:r>
                      <a:endParaRPr lang="lt-LT" sz="1200" b="1" dirty="0"/>
                    </a:p>
                  </a:txBody>
                  <a:tcPr/>
                </a:tc>
                <a:tc hMerge="1">
                  <a:txBody>
                    <a:bodyPr/>
                    <a:lstStyle/>
                    <a:p>
                      <a:pPr algn="ctr"/>
                      <a:endParaRPr lang="lt-LT" sz="1200" b="1" dirty="0"/>
                    </a:p>
                  </a:txBody>
                  <a:tcPr/>
                </a:tc>
                <a:tc hMerge="1">
                  <a:txBody>
                    <a:bodyPr/>
                    <a:lstStyle/>
                    <a:p>
                      <a:pPr algn="ctr"/>
                      <a:endParaRPr lang="lt-LT" sz="1200" b="1" dirty="0"/>
                    </a:p>
                  </a:txBody>
                  <a:tcPr/>
                </a:tc>
                <a:tc hMerge="1">
                  <a:txBody>
                    <a:bodyPr/>
                    <a:lstStyle/>
                    <a:p>
                      <a:pPr algn="ctr"/>
                      <a:endParaRPr lang="lt-LT" sz="1200" b="1" dirty="0"/>
                    </a:p>
                  </a:txBody>
                  <a:tcPr/>
                </a:tc>
                <a:tc hMerge="1">
                  <a:txBody>
                    <a:bodyPr/>
                    <a:lstStyle/>
                    <a:p>
                      <a:pPr algn="ctr"/>
                      <a:endParaRPr lang="lt-LT" sz="1200" b="1" dirty="0"/>
                    </a:p>
                  </a:txBody>
                  <a:tcPr/>
                </a:tc>
                <a:extLst>
                  <a:ext uri="{0D108BD9-81ED-4DB2-BD59-A6C34878D82A}">
                    <a16:rowId xmlns:a16="http://schemas.microsoft.com/office/drawing/2014/main" val="321570171"/>
                  </a:ext>
                </a:extLst>
              </a:tr>
              <a:tr h="509898">
                <a:tc>
                  <a:txBody>
                    <a:bodyPr/>
                    <a:lstStyle/>
                    <a:p>
                      <a:pPr algn="ctr"/>
                      <a:r>
                        <a:rPr lang="lt-LT" sz="1200" b="1" dirty="0" smtClean="0"/>
                        <a:t>„Šuolis į tolį iš vietos“ </a:t>
                      </a:r>
                      <a:endParaRPr lang="lt-LT" sz="1200" b="1" dirty="0"/>
                    </a:p>
                  </a:txBody>
                  <a:tcPr/>
                </a:tc>
                <a:tc>
                  <a:txBody>
                    <a:bodyPr/>
                    <a:lstStyle/>
                    <a:p>
                      <a:pPr algn="ctr"/>
                      <a:r>
                        <a:rPr lang="lt-LT" sz="1200" b="1" dirty="0" smtClean="0"/>
                        <a:t>7 iš</a:t>
                      </a:r>
                      <a:r>
                        <a:rPr lang="lt-LT" sz="1200" b="1" baseline="0" dirty="0" smtClean="0"/>
                        <a:t> 40</a:t>
                      </a:r>
                      <a:endParaRPr lang="lt-LT" sz="1200" b="1" dirty="0"/>
                    </a:p>
                  </a:txBody>
                  <a:tcPr/>
                </a:tc>
                <a:tc>
                  <a:txBody>
                    <a:bodyPr/>
                    <a:lstStyle/>
                    <a:p>
                      <a:pPr algn="ctr"/>
                      <a:r>
                        <a:rPr lang="lt-LT" sz="1200" b="1" dirty="0" smtClean="0"/>
                        <a:t>6 iš 70</a:t>
                      </a:r>
                      <a:endParaRPr lang="lt-LT" sz="1200" b="1" dirty="0"/>
                    </a:p>
                  </a:txBody>
                  <a:tcPr/>
                </a:tc>
                <a:tc>
                  <a:txBody>
                    <a:bodyPr/>
                    <a:lstStyle/>
                    <a:p>
                      <a:pPr algn="ctr"/>
                      <a:r>
                        <a:rPr lang="lt-LT" sz="1200" b="1" dirty="0" smtClean="0"/>
                        <a:t>9 iš 65</a:t>
                      </a:r>
                      <a:endParaRPr lang="lt-LT" sz="1200" b="1" dirty="0"/>
                    </a:p>
                  </a:txBody>
                  <a:tcPr/>
                </a:tc>
                <a:tc>
                  <a:txBody>
                    <a:bodyPr/>
                    <a:lstStyle/>
                    <a:p>
                      <a:pPr algn="ctr"/>
                      <a:r>
                        <a:rPr lang="lt-LT" sz="1200" b="1" dirty="0" smtClean="0"/>
                        <a:t>8 iš 58</a:t>
                      </a:r>
                      <a:endParaRPr lang="lt-LT" sz="1200" b="1" dirty="0"/>
                    </a:p>
                  </a:txBody>
                  <a:tcPr/>
                </a:tc>
                <a:tc>
                  <a:txBody>
                    <a:bodyPr/>
                    <a:lstStyle/>
                    <a:p>
                      <a:pPr algn="ctr"/>
                      <a:r>
                        <a:rPr lang="lt-LT" sz="1200" b="1" dirty="0" smtClean="0"/>
                        <a:t>1 iš 16</a:t>
                      </a:r>
                      <a:endParaRPr lang="lt-LT" sz="1200" b="1" dirty="0"/>
                    </a:p>
                  </a:txBody>
                  <a:tcPr/>
                </a:tc>
                <a:extLst>
                  <a:ext uri="{0D108BD9-81ED-4DB2-BD59-A6C34878D82A}">
                    <a16:rowId xmlns:a16="http://schemas.microsoft.com/office/drawing/2014/main" val="3242889646"/>
                  </a:ext>
                </a:extLst>
              </a:tr>
              <a:tr h="536633">
                <a:tc>
                  <a:txBody>
                    <a:bodyPr/>
                    <a:lstStyle/>
                    <a:p>
                      <a:pPr algn="ctr"/>
                      <a:r>
                        <a:rPr lang="lt-LT" sz="1200" b="1" dirty="0" smtClean="0"/>
                        <a:t>„Kybojimas sulenktomis rankomis“ </a:t>
                      </a:r>
                      <a:endParaRPr lang="lt-LT" sz="1200" b="1" dirty="0"/>
                    </a:p>
                  </a:txBody>
                  <a:tcPr/>
                </a:tc>
                <a:tc>
                  <a:txBody>
                    <a:bodyPr/>
                    <a:lstStyle/>
                    <a:p>
                      <a:pPr algn="ctr"/>
                      <a:r>
                        <a:rPr lang="lt-LT" sz="1200" b="1" dirty="0" smtClean="0"/>
                        <a:t>8 iš 40</a:t>
                      </a:r>
                      <a:endParaRPr lang="lt-LT" sz="1200" b="1" dirty="0"/>
                    </a:p>
                  </a:txBody>
                  <a:tcPr/>
                </a:tc>
                <a:tc>
                  <a:txBody>
                    <a:bodyPr/>
                    <a:lstStyle/>
                    <a:p>
                      <a:pPr algn="ctr"/>
                      <a:r>
                        <a:rPr lang="lt-LT" sz="1200" b="1" dirty="0" smtClean="0"/>
                        <a:t>13 iš 68</a:t>
                      </a:r>
                      <a:endParaRPr lang="lt-LT" sz="1200" b="1" dirty="0"/>
                    </a:p>
                  </a:txBody>
                  <a:tcPr/>
                </a:tc>
                <a:tc>
                  <a:txBody>
                    <a:bodyPr/>
                    <a:lstStyle/>
                    <a:p>
                      <a:pPr algn="ctr"/>
                      <a:r>
                        <a:rPr lang="lt-LT" sz="1200" b="1" dirty="0" smtClean="0"/>
                        <a:t>8 iš 55</a:t>
                      </a:r>
                      <a:endParaRPr lang="lt-LT" sz="1200" b="1" dirty="0"/>
                    </a:p>
                  </a:txBody>
                  <a:tcPr/>
                </a:tc>
                <a:tc>
                  <a:txBody>
                    <a:bodyPr/>
                    <a:lstStyle/>
                    <a:p>
                      <a:pPr algn="ctr"/>
                      <a:r>
                        <a:rPr lang="lt-LT" sz="1200" b="1" dirty="0" smtClean="0"/>
                        <a:t>10 iš 59</a:t>
                      </a:r>
                      <a:endParaRPr lang="lt-LT" sz="1200" b="1" dirty="0"/>
                    </a:p>
                  </a:txBody>
                  <a:tcPr/>
                </a:tc>
                <a:tc>
                  <a:txBody>
                    <a:bodyPr/>
                    <a:lstStyle/>
                    <a:p>
                      <a:pPr algn="ctr"/>
                      <a:r>
                        <a:rPr lang="lt-LT" sz="1200" b="1" dirty="0" smtClean="0"/>
                        <a:t>0 iš 17</a:t>
                      </a:r>
                      <a:endParaRPr lang="lt-LT" sz="1200" b="1" dirty="0"/>
                    </a:p>
                  </a:txBody>
                  <a:tcPr/>
                </a:tc>
                <a:extLst>
                  <a:ext uri="{0D108BD9-81ED-4DB2-BD59-A6C34878D82A}">
                    <a16:rowId xmlns:a16="http://schemas.microsoft.com/office/drawing/2014/main" val="991115263"/>
                  </a:ext>
                </a:extLst>
              </a:tr>
              <a:tr h="536633">
                <a:tc>
                  <a:txBody>
                    <a:bodyPr/>
                    <a:lstStyle/>
                    <a:p>
                      <a:pPr algn="ctr"/>
                      <a:r>
                        <a:rPr lang="lt-LT" sz="1200" b="1" dirty="0" smtClean="0"/>
                        <a:t>„10 x 5 m bėgimas šaudykle“</a:t>
                      </a:r>
                      <a:endParaRPr lang="lt-LT" sz="1200" b="1" dirty="0"/>
                    </a:p>
                  </a:txBody>
                  <a:tcPr/>
                </a:tc>
                <a:tc>
                  <a:txBody>
                    <a:bodyPr/>
                    <a:lstStyle/>
                    <a:p>
                      <a:pPr algn="ctr"/>
                      <a:r>
                        <a:rPr lang="lt-LT" sz="1200" b="1" dirty="0" smtClean="0"/>
                        <a:t>4 iš 39</a:t>
                      </a:r>
                      <a:endParaRPr lang="lt-LT" sz="1200" b="1" dirty="0"/>
                    </a:p>
                  </a:txBody>
                  <a:tcPr/>
                </a:tc>
                <a:tc>
                  <a:txBody>
                    <a:bodyPr/>
                    <a:lstStyle/>
                    <a:p>
                      <a:pPr algn="ctr"/>
                      <a:r>
                        <a:rPr lang="lt-LT" sz="1200" b="1" dirty="0" smtClean="0"/>
                        <a:t>3 iš 67</a:t>
                      </a:r>
                      <a:endParaRPr lang="lt-LT" sz="1200" b="1" dirty="0"/>
                    </a:p>
                  </a:txBody>
                  <a:tcPr/>
                </a:tc>
                <a:tc>
                  <a:txBody>
                    <a:bodyPr/>
                    <a:lstStyle/>
                    <a:p>
                      <a:pPr algn="ctr"/>
                      <a:r>
                        <a:rPr lang="lt-LT" sz="1200" b="1" dirty="0" smtClean="0"/>
                        <a:t>7 iš</a:t>
                      </a:r>
                      <a:r>
                        <a:rPr lang="lt-LT" sz="1200" b="1" baseline="0" dirty="0" smtClean="0"/>
                        <a:t> 64</a:t>
                      </a:r>
                      <a:endParaRPr lang="lt-LT" sz="1200" b="1" dirty="0"/>
                    </a:p>
                  </a:txBody>
                  <a:tcPr/>
                </a:tc>
                <a:tc>
                  <a:txBody>
                    <a:bodyPr/>
                    <a:lstStyle/>
                    <a:p>
                      <a:pPr algn="ctr"/>
                      <a:r>
                        <a:rPr lang="lt-LT" sz="1200" b="1" dirty="0" smtClean="0"/>
                        <a:t>7 iš 61</a:t>
                      </a:r>
                      <a:endParaRPr lang="lt-LT" sz="1200" b="1" dirty="0"/>
                    </a:p>
                  </a:txBody>
                  <a:tcPr/>
                </a:tc>
                <a:tc>
                  <a:txBody>
                    <a:bodyPr/>
                    <a:lstStyle/>
                    <a:p>
                      <a:pPr algn="ctr"/>
                      <a:r>
                        <a:rPr lang="lt-LT" sz="1200" b="1" dirty="0" smtClean="0"/>
                        <a:t>4 iš 17</a:t>
                      </a:r>
                      <a:endParaRPr lang="lt-LT" sz="1200" b="1" dirty="0"/>
                    </a:p>
                  </a:txBody>
                  <a:tcPr/>
                </a:tc>
                <a:extLst>
                  <a:ext uri="{0D108BD9-81ED-4DB2-BD59-A6C34878D82A}">
                    <a16:rowId xmlns:a16="http://schemas.microsoft.com/office/drawing/2014/main" val="2698058835"/>
                  </a:ext>
                </a:extLst>
              </a:tr>
              <a:tr h="536633">
                <a:tc>
                  <a:txBody>
                    <a:bodyPr/>
                    <a:lstStyle/>
                    <a:p>
                      <a:pPr algn="ctr"/>
                      <a:r>
                        <a:rPr lang="lt-LT" sz="1200" b="1" dirty="0" smtClean="0"/>
                        <a:t>„20 m bėgimas šaudykle“ </a:t>
                      </a:r>
                      <a:endParaRPr lang="lt-LT" sz="1200" b="1" dirty="0"/>
                    </a:p>
                  </a:txBody>
                  <a:tcPr/>
                </a:tc>
                <a:tc>
                  <a:txBody>
                    <a:bodyPr/>
                    <a:lstStyle/>
                    <a:p>
                      <a:pPr algn="ctr"/>
                      <a:r>
                        <a:rPr lang="lt-LT" sz="1200" b="1" dirty="0" smtClean="0"/>
                        <a:t>0 iš 35</a:t>
                      </a:r>
                      <a:endParaRPr lang="lt-LT" sz="1200" b="1" dirty="0"/>
                    </a:p>
                  </a:txBody>
                  <a:tcPr/>
                </a:tc>
                <a:tc>
                  <a:txBody>
                    <a:bodyPr/>
                    <a:lstStyle/>
                    <a:p>
                      <a:pPr algn="ctr"/>
                      <a:r>
                        <a:rPr lang="lt-LT" sz="1200" b="1" dirty="0" smtClean="0"/>
                        <a:t>0 iš 60</a:t>
                      </a:r>
                      <a:endParaRPr lang="lt-LT" sz="1200" b="1" dirty="0"/>
                    </a:p>
                  </a:txBody>
                  <a:tcPr/>
                </a:tc>
                <a:tc>
                  <a:txBody>
                    <a:bodyPr/>
                    <a:lstStyle/>
                    <a:p>
                      <a:pPr algn="ctr"/>
                      <a:r>
                        <a:rPr lang="lt-LT" sz="1200" b="1" dirty="0" smtClean="0"/>
                        <a:t>1 iš 60</a:t>
                      </a:r>
                      <a:endParaRPr lang="lt-LT" sz="1200" b="1" dirty="0"/>
                    </a:p>
                  </a:txBody>
                  <a:tcPr/>
                </a:tc>
                <a:tc>
                  <a:txBody>
                    <a:bodyPr/>
                    <a:lstStyle/>
                    <a:p>
                      <a:pPr algn="ctr"/>
                      <a:r>
                        <a:rPr lang="lt-LT" sz="1200" b="1" dirty="0" smtClean="0"/>
                        <a:t>11 iš 61</a:t>
                      </a:r>
                      <a:endParaRPr lang="lt-LT" sz="1200" b="1" dirty="0"/>
                    </a:p>
                  </a:txBody>
                  <a:tcPr/>
                </a:tc>
                <a:tc>
                  <a:txBody>
                    <a:bodyPr/>
                    <a:lstStyle/>
                    <a:p>
                      <a:pPr algn="ctr"/>
                      <a:r>
                        <a:rPr lang="lt-LT" sz="1200" b="1" dirty="0" smtClean="0"/>
                        <a:t>2 iš 18</a:t>
                      </a:r>
                      <a:endParaRPr lang="lt-LT" sz="1200" b="1" dirty="0"/>
                    </a:p>
                  </a:txBody>
                  <a:tcPr/>
                </a:tc>
                <a:extLst>
                  <a:ext uri="{0D108BD9-81ED-4DB2-BD59-A6C34878D82A}">
                    <a16:rowId xmlns:a16="http://schemas.microsoft.com/office/drawing/2014/main" val="2183653101"/>
                  </a:ext>
                </a:extLst>
              </a:tr>
            </a:tbl>
          </a:graphicData>
        </a:graphic>
      </p:graphicFrame>
    </p:spTree>
    <p:extLst>
      <p:ext uri="{BB962C8B-B14F-4D97-AF65-F5344CB8AC3E}">
        <p14:creationId xmlns:p14="http://schemas.microsoft.com/office/powerpoint/2010/main" val="254496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1600" b="1" dirty="0" smtClean="0"/>
              <a:t>rekomendacijos</a:t>
            </a:r>
            <a:endParaRPr lang="lt-LT" sz="1600" b="1" dirty="0"/>
          </a:p>
        </p:txBody>
      </p:sp>
      <p:sp>
        <p:nvSpPr>
          <p:cNvPr id="7" name="Turinio vietos rezervavimo ženklas 6"/>
          <p:cNvSpPr>
            <a:spLocks noGrp="1"/>
          </p:cNvSpPr>
          <p:nvPr>
            <p:ph idx="1"/>
          </p:nvPr>
        </p:nvSpPr>
        <p:spPr/>
        <p:txBody>
          <a:bodyPr/>
          <a:lstStyle/>
          <a:p>
            <a:r>
              <a:rPr lang="lt-LT" dirty="0"/>
              <a:t>Mokinių, besimokančių pagal pradinio ugdymo programas, fiziniam pajėgumui ugdyti rekomenduojama naudoti kuo daugiau judriųjų žaidimų bei įvairių fizines ypatybes ugdančių </a:t>
            </a:r>
            <a:r>
              <a:rPr lang="lt-LT" dirty="0" smtClean="0"/>
              <a:t>pratimų.</a:t>
            </a:r>
          </a:p>
          <a:p>
            <a:r>
              <a:rPr lang="lt-LT" dirty="0"/>
              <a:t>Siekiant gerinti savo fizinį pajėgumą, mokiniams rekomenduojama per dieną ne mažiau kaip 60 minučių užsiimti vidutinio intensyvumo (kai sušylama ir pradedama prakaituoti, kvėpavimas tampa greitesnis bei gilesnis, padidėja širdies susitraukimų dažnis, bet dar sugebama be didelių pastangų ilgai kalbėtis tarpusavyje) ar didelio intensyvumo (kai intensyviai prakaituojama, pasidaro daug sunkiau kvėpuoti, reikšmingai padidėja širdies susitraukimų dažnis, tampa sunku ilgiau kalbėtis) fizine veikla. </a:t>
            </a:r>
            <a:endParaRPr lang="lt-LT" dirty="0" smtClean="0"/>
          </a:p>
          <a:p>
            <a:r>
              <a:rPr lang="lt-LT" dirty="0" smtClean="0"/>
              <a:t>Kaulų </a:t>
            </a:r>
            <a:r>
              <a:rPr lang="lt-LT" dirty="0"/>
              <a:t>ir raumenų sistemą stiprinantys pratimai turėtų būti atliekami ne rečiau kaip tris kartus per savaitę.</a:t>
            </a:r>
          </a:p>
          <a:p>
            <a:r>
              <a:rPr lang="lt-LT" dirty="0" smtClean="0"/>
              <a:t>Mokinių </a:t>
            </a:r>
            <a:r>
              <a:rPr lang="lt-LT" dirty="0"/>
              <a:t>laikas, praleistas sėdint, turėtų būti kuo labiau trumpinamas.</a:t>
            </a:r>
          </a:p>
          <a:p>
            <a:endParaRPr lang="lt-LT" dirty="0"/>
          </a:p>
        </p:txBody>
      </p:sp>
    </p:spTree>
    <p:extLst>
      <p:ext uri="{BB962C8B-B14F-4D97-AF65-F5344CB8AC3E}">
        <p14:creationId xmlns:p14="http://schemas.microsoft.com/office/powerpoint/2010/main" val="4006442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1600" b="1" dirty="0"/>
              <a:t>rekomendacijos</a:t>
            </a:r>
          </a:p>
        </p:txBody>
      </p:sp>
      <p:sp>
        <p:nvSpPr>
          <p:cNvPr id="7" name="Turinio vietos rezervavimo ženklas 6"/>
          <p:cNvSpPr>
            <a:spLocks noGrp="1"/>
          </p:cNvSpPr>
          <p:nvPr>
            <p:ph idx="1"/>
          </p:nvPr>
        </p:nvSpPr>
        <p:spPr/>
        <p:txBody>
          <a:bodyPr>
            <a:normAutofit/>
          </a:bodyPr>
          <a:lstStyle/>
          <a:p>
            <a:r>
              <a:rPr lang="lt-LT" dirty="0"/>
              <a:t>Siekiant išvengti nuovargio, sveikatos pažeidimų, nusivylimo ir atmetimo reakcijos, fizinio aktyvumo pratybų trukmė, intensyvumas, poilsio, atsigavimo laikas ir fizinio aktyvumo pratybų tikslai turėtų būti individualizuojami priklausomai nuo mokinio sveikatos,  fizinės brandos, fizinio pajėgumo lygio, motyvacijos ir kitų veiksnių. Mokiniams turėtų būti leidžiama tobulėti kiekvienam savo greičiu, atsižvelgiant į jų individualias savybes. </a:t>
            </a:r>
          </a:p>
          <a:p>
            <a:r>
              <a:rPr lang="lt-LT" dirty="0" smtClean="0"/>
              <a:t>Mokant </a:t>
            </a:r>
            <a:r>
              <a:rPr lang="lt-LT" dirty="0"/>
              <a:t>mokinį naujų judesių, reikia nurodyti jų atlikimo rezultatą, kad rezultato žinojimas aktyvintų mokinį juos atlikti geriau, t. y. efektyvintų jų išmokimą bei ugdymą. </a:t>
            </a:r>
          </a:p>
          <a:p>
            <a:r>
              <a:rPr lang="lt-LT" dirty="0" smtClean="0"/>
              <a:t>Mokytis </a:t>
            </a:r>
            <a:r>
              <a:rPr lang="lt-LT" dirty="0"/>
              <a:t>naujų judesių, tobulinti jų atlikimo tikslumą, ugdyti pusiausvyrą rekomenduojama ryte, o raumenų jėgą – vakare (tokiu atveju jaučiamas mažesnis raumenų skausmas). Treniruotės greitumui ugdyti palankesnės popietiniu paros metu (tada raumenų temperatūra didesnė nei ryte), o ištvermei ugdyti palankus bet kuris paros metas.</a:t>
            </a:r>
          </a:p>
          <a:p>
            <a:r>
              <a:rPr lang="lt-LT" dirty="0" smtClean="0"/>
              <a:t>Ugdant </a:t>
            </a:r>
            <a:r>
              <a:rPr lang="lt-LT" dirty="0"/>
              <a:t>mokinio fizinį pajėgumą svarbu, kad jį palaikytų kiti jam reikšmingi žmonės. Fizinio pajėgumo ugdymo metu reikėtų labiau pabrėžti judėjimo procesą nei rezultatą. </a:t>
            </a:r>
          </a:p>
          <a:p>
            <a:endParaRPr lang="lt-LT" dirty="0"/>
          </a:p>
        </p:txBody>
      </p:sp>
    </p:spTree>
    <p:extLst>
      <p:ext uri="{BB962C8B-B14F-4D97-AF65-F5344CB8AC3E}">
        <p14:creationId xmlns:p14="http://schemas.microsoft.com/office/powerpoint/2010/main" val="952866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469073"/>
            <a:ext cx="11029616" cy="1013800"/>
          </a:xfrm>
        </p:spPr>
        <p:txBody>
          <a:bodyPr>
            <a:normAutofit/>
          </a:bodyPr>
          <a:lstStyle/>
          <a:p>
            <a:r>
              <a:rPr lang="lt-LT" sz="1600" b="1" dirty="0"/>
              <a:t>Mokiniui atlikus fizinio pajėgumo testus, </a:t>
            </a:r>
            <a:r>
              <a:rPr lang="lt-LT" sz="1600" b="1" dirty="0" err="1" smtClean="0"/>
              <a:t>rezultatAi</a:t>
            </a:r>
            <a:r>
              <a:rPr lang="lt-LT" sz="1600" b="1" dirty="0" smtClean="0"/>
              <a:t>  priskiriami vienai </a:t>
            </a:r>
            <a:r>
              <a:rPr lang="lt-LT" sz="1600" b="1" dirty="0"/>
              <a:t>iš šių fizinio pajėgumo zonų:</a:t>
            </a:r>
          </a:p>
        </p:txBody>
      </p:sp>
      <p:sp>
        <p:nvSpPr>
          <p:cNvPr id="3" name="Turinio vietos rezervavimo ženklas 2"/>
          <p:cNvSpPr>
            <a:spLocks noGrp="1"/>
          </p:cNvSpPr>
          <p:nvPr>
            <p:ph idx="1"/>
          </p:nvPr>
        </p:nvSpPr>
        <p:spPr/>
        <p:txBody>
          <a:bodyPr/>
          <a:lstStyle/>
          <a:p>
            <a:r>
              <a:rPr lang="lt-LT" dirty="0">
                <a:solidFill>
                  <a:srgbClr val="00B050"/>
                </a:solidFill>
              </a:rPr>
              <a:t>„Sveikatai palankus fizinis </a:t>
            </a:r>
            <a:r>
              <a:rPr lang="lt-LT" dirty="0" smtClean="0">
                <a:solidFill>
                  <a:srgbClr val="00B050"/>
                </a:solidFill>
              </a:rPr>
              <a:t>pajėgumas“ - </a:t>
            </a:r>
            <a:r>
              <a:rPr lang="lt-LT" dirty="0" smtClean="0"/>
              <a:t>rodo </a:t>
            </a:r>
            <a:r>
              <a:rPr lang="lt-LT" dirty="0"/>
              <a:t>gerą, sveikatai palankų fizinį pajėgumą;</a:t>
            </a:r>
          </a:p>
          <a:p>
            <a:r>
              <a:rPr lang="lt-LT" dirty="0" smtClean="0">
                <a:solidFill>
                  <a:srgbClr val="FFC000"/>
                </a:solidFill>
              </a:rPr>
              <a:t>„</a:t>
            </a:r>
            <a:r>
              <a:rPr lang="lt-LT" dirty="0">
                <a:solidFill>
                  <a:srgbClr val="FFC000"/>
                </a:solidFill>
              </a:rPr>
              <a:t>Reikia tobulėti</a:t>
            </a:r>
            <a:r>
              <a:rPr lang="lt-LT" dirty="0" smtClean="0">
                <a:solidFill>
                  <a:srgbClr val="FFC000"/>
                </a:solidFill>
              </a:rPr>
              <a:t>“ </a:t>
            </a:r>
            <a:r>
              <a:rPr lang="lt-LT" dirty="0" smtClean="0">
                <a:solidFill>
                  <a:schemeClr val="tx1"/>
                </a:solidFill>
              </a:rPr>
              <a:t>- </a:t>
            </a:r>
            <a:r>
              <a:rPr lang="lt-LT" dirty="0" smtClean="0"/>
              <a:t>zona kuri </a:t>
            </a:r>
            <a:r>
              <a:rPr lang="lt-LT" dirty="0"/>
              <a:t>rodo, kad mokiniui reikia tobulinti savo fizines ypatybes siekiant sveikatai palankaus fizinio pajėgumo;</a:t>
            </a:r>
          </a:p>
          <a:p>
            <a:r>
              <a:rPr lang="lt-LT" dirty="0" smtClean="0">
                <a:solidFill>
                  <a:srgbClr val="FF0000"/>
                </a:solidFill>
              </a:rPr>
              <a:t>„Sveikatos </a:t>
            </a:r>
            <a:r>
              <a:rPr lang="lt-LT" dirty="0">
                <a:solidFill>
                  <a:srgbClr val="FF0000"/>
                </a:solidFill>
              </a:rPr>
              <a:t>rizikos zona</a:t>
            </a:r>
            <a:r>
              <a:rPr lang="lt-LT" dirty="0" smtClean="0">
                <a:solidFill>
                  <a:srgbClr val="FF0000"/>
                </a:solidFill>
              </a:rPr>
              <a:t>“</a:t>
            </a:r>
            <a:r>
              <a:rPr lang="lt-LT" dirty="0" smtClean="0"/>
              <a:t> - kuri </a:t>
            </a:r>
            <a:r>
              <a:rPr lang="lt-LT" dirty="0"/>
              <a:t>rodo mokinio sveikatai kylančią riziką dėl jo fizinio pajėgumo lygio.</a:t>
            </a:r>
          </a:p>
          <a:p>
            <a:endParaRPr lang="lt-LT" dirty="0"/>
          </a:p>
        </p:txBody>
      </p:sp>
    </p:spTree>
    <p:extLst>
      <p:ext uri="{BB962C8B-B14F-4D97-AF65-F5344CB8AC3E}">
        <p14:creationId xmlns:p14="http://schemas.microsoft.com/office/powerpoint/2010/main" val="3141229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1600" b="1" dirty="0"/>
              <a:t>rekomendacijos</a:t>
            </a:r>
          </a:p>
        </p:txBody>
      </p:sp>
      <p:sp>
        <p:nvSpPr>
          <p:cNvPr id="7" name="Turinio vietos rezervavimo ženklas 6"/>
          <p:cNvSpPr>
            <a:spLocks noGrp="1"/>
          </p:cNvSpPr>
          <p:nvPr>
            <p:ph idx="1"/>
          </p:nvPr>
        </p:nvSpPr>
        <p:spPr>
          <a:xfrm>
            <a:off x="581192" y="1828800"/>
            <a:ext cx="11029615" cy="4865298"/>
          </a:xfrm>
        </p:spPr>
        <p:txBody>
          <a:bodyPr>
            <a:normAutofit/>
          </a:bodyPr>
          <a:lstStyle/>
          <a:p>
            <a:r>
              <a:rPr lang="lt-LT" dirty="0"/>
              <a:t>Ugdant mokinio fizinį pajėgumą rekomenduojama sutelkti dėmesį į pagrindinius judamuosius gebėjimus, pabrėžiant, kad fizinio pajėgumo ugdymas yra ilgalaikis, reikalauja daug laiko, treniravimosi ir kartojimo.</a:t>
            </a:r>
          </a:p>
          <a:p>
            <a:r>
              <a:rPr lang="lt-LT" dirty="0" smtClean="0"/>
              <a:t>Turėtų </a:t>
            </a:r>
            <a:r>
              <a:rPr lang="lt-LT" dirty="0"/>
              <a:t>būti kompleksiškai ugdomos visos fizinės ypatybės. Nerekomenduojama treniruoti tik vieną ar kelias fizines ypatybes, pavyzdžiui, ištvermę, netreniruojant kitų, pavyzdžiui, lankstumo. </a:t>
            </a:r>
          </a:p>
          <a:p>
            <a:r>
              <a:rPr lang="lt-LT" dirty="0" smtClean="0"/>
              <a:t>Rekomenduojama </a:t>
            </a:r>
            <a:r>
              <a:rPr lang="lt-LT" dirty="0"/>
              <a:t>mokyti tikslaus judesių atlikimo. </a:t>
            </a:r>
          </a:p>
          <a:p>
            <a:r>
              <a:rPr lang="lt-LT" dirty="0" smtClean="0"/>
              <a:t>Rekomenduojama </a:t>
            </a:r>
            <a:r>
              <a:rPr lang="lt-LT" dirty="0"/>
              <a:t>įtraukti dvipusius judesius tada, kai vienpusiai judesiai jau yra gerai įvaldyti. </a:t>
            </a:r>
          </a:p>
          <a:p>
            <a:r>
              <a:rPr lang="lt-LT" dirty="0" smtClean="0"/>
              <a:t>Rekomenduojama </a:t>
            </a:r>
            <a:r>
              <a:rPr lang="lt-LT" dirty="0"/>
              <a:t>skatinti natūralų judėjimą: karstytis, šokinėti, bėgioti gamtoje, tam skirtoje teritorijoje ir pan. (ypač pagal pradinio ugdymo programą besimokantiems mokiniams</a:t>
            </a:r>
            <a:r>
              <a:rPr lang="lt-LT" dirty="0" smtClean="0"/>
              <a:t>).</a:t>
            </a:r>
          </a:p>
          <a:p>
            <a:r>
              <a:rPr lang="lt-LT" dirty="0" smtClean="0"/>
              <a:t>Raumenų </a:t>
            </a:r>
            <a:r>
              <a:rPr lang="lt-LT" dirty="0"/>
              <a:t>jėgos ugdymo pratybų pradžioje ir pabaigoje turėtų būti atliekami apšilimo ir atvėsimo pratimai, trunkantys po 10–15 min. Prieš raumenų jėgos ugdymo pratybas nerekomenduotina kaip apšilimo atlikti statinių tempimo pratimų, nes po jų atlikti </a:t>
            </a:r>
            <a:r>
              <a:rPr lang="lt-LT" dirty="0" err="1"/>
              <a:t>pratimus</a:t>
            </a:r>
            <a:r>
              <a:rPr lang="lt-LT" dirty="0"/>
              <a:t> su svoriais yra pavojingiau dėl didesnės traumų tikimybės. Prieš raumenų jėgos ugdymo pratybas kaip apšilimas rekomenduojamas dinaminis tempimas.</a:t>
            </a:r>
          </a:p>
          <a:p>
            <a:endParaRPr lang="lt-LT" dirty="0"/>
          </a:p>
        </p:txBody>
      </p:sp>
    </p:spTree>
    <p:extLst>
      <p:ext uri="{BB962C8B-B14F-4D97-AF65-F5344CB8AC3E}">
        <p14:creationId xmlns:p14="http://schemas.microsoft.com/office/powerpoint/2010/main" val="1578232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1600" b="1"/>
              <a:t>rekomendacijos</a:t>
            </a:r>
            <a:endParaRPr lang="lt-LT" sz="1600" b="1" dirty="0"/>
          </a:p>
        </p:txBody>
      </p:sp>
      <p:sp>
        <p:nvSpPr>
          <p:cNvPr id="7" name="Turinio vietos rezervavimo ženklas 6"/>
          <p:cNvSpPr>
            <a:spLocks noGrp="1"/>
          </p:cNvSpPr>
          <p:nvPr>
            <p:ph idx="1"/>
          </p:nvPr>
        </p:nvSpPr>
        <p:spPr>
          <a:xfrm>
            <a:off x="581192" y="2180496"/>
            <a:ext cx="11029615" cy="4677504"/>
          </a:xfrm>
        </p:spPr>
        <p:txBody>
          <a:bodyPr>
            <a:normAutofit/>
          </a:bodyPr>
          <a:lstStyle/>
          <a:p>
            <a:r>
              <a:rPr lang="lt-LT" dirty="0" smtClean="0"/>
              <a:t>Siekiant </a:t>
            </a:r>
            <a:r>
              <a:rPr lang="lt-LT" dirty="0"/>
              <a:t>sustiprinti fizinį pajėgumą, ištvermę ugdančios pratybos turėtų būti derinamos su raumenų stiprinimo pratybomis ir tempimo </a:t>
            </a:r>
            <a:r>
              <a:rPr lang="lt-LT" dirty="0" err="1"/>
              <a:t>pratimais</a:t>
            </a:r>
            <a:r>
              <a:rPr lang="lt-LT" dirty="0"/>
              <a:t>. </a:t>
            </a:r>
            <a:endParaRPr lang="lt-LT" dirty="0" smtClean="0"/>
          </a:p>
          <a:p>
            <a:r>
              <a:rPr lang="lt-LT" dirty="0" smtClean="0"/>
              <a:t>Pirmiausia </a:t>
            </a:r>
            <a:r>
              <a:rPr lang="lt-LT" dirty="0"/>
              <a:t>raumenų jėgos ugdymo pratimai turėtų būti išmokstami nenaudojant pasipriešinimo. Kai pratimo technika įvaldoma, galima įtraukti veiklas su savo kūno svoriu, svarmenimis ar kitus </a:t>
            </a:r>
            <a:r>
              <a:rPr lang="lt-LT" dirty="0" err="1"/>
              <a:t>pratimus</a:t>
            </a:r>
            <a:r>
              <a:rPr lang="lt-LT" dirty="0"/>
              <a:t>, kuriuos atliekant raumenys turi įveikti pasipriešinimą.</a:t>
            </a:r>
          </a:p>
          <a:p>
            <a:r>
              <a:rPr lang="lt-LT" dirty="0" smtClean="0"/>
              <a:t>Fizinio </a:t>
            </a:r>
            <a:r>
              <a:rPr lang="lt-LT" dirty="0"/>
              <a:t>aktyvumo pratybose dalyvaujantys mokiniai turėtų gerti pakankamai skysčių ir maitintis taip, kad gaunamų maisto medžiagų ir energijos kiekiai atitiktų energijos sąnaudas dalyvaujant fizinio aktyvumo pratybose, nes šie veiksniai yra gyvybiškai svarbūs raumenų veiklai ir atsigavimui po fizinio aktyvumo pratybų.  </a:t>
            </a:r>
          </a:p>
          <a:p>
            <a:r>
              <a:rPr lang="lt-LT" dirty="0" smtClean="0"/>
              <a:t>Mokiniams </a:t>
            </a:r>
            <a:r>
              <a:rPr lang="lt-LT" dirty="0"/>
              <a:t>rekomenduojama valgyti daugiau vaisių ir daržovių siekiant didesnės kojų ir rankų raumenų jėgos. Siekiant padidinti raumenų masę, reikėtų vartoti daugiau baltymų, angliavandenių ir mineralinių medžiagų turintį maistą, kuris gali užtikrinti raumens maksimalaus susitraukimo greičio ugdymo energetinį aprūpinimą.</a:t>
            </a:r>
          </a:p>
          <a:p>
            <a:r>
              <a:rPr lang="lt-LT" dirty="0" smtClean="0"/>
              <a:t>Fizinio </a:t>
            </a:r>
            <a:r>
              <a:rPr lang="lt-LT" dirty="0"/>
              <a:t>aktyvumo pratybų metu mokiniai turėtų kontroliuoti kvėpavimą, kad užtikrintų sklandų širdies darbą (sulaikius kvėpavimą, gali padidėti kraujo spaudimas).</a:t>
            </a:r>
          </a:p>
          <a:p>
            <a:endParaRPr lang="lt-LT" dirty="0"/>
          </a:p>
        </p:txBody>
      </p:sp>
    </p:spTree>
    <p:extLst>
      <p:ext uri="{BB962C8B-B14F-4D97-AF65-F5344CB8AC3E}">
        <p14:creationId xmlns:p14="http://schemas.microsoft.com/office/powerpoint/2010/main" val="2357260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BC374E7-D3F1-2843-977A-B6E65961963F}"/>
              </a:ext>
            </a:extLst>
          </p:cNvPr>
          <p:cNvSpPr>
            <a:spLocks noGrp="1"/>
          </p:cNvSpPr>
          <p:nvPr>
            <p:ph type="subTitle" idx="1"/>
          </p:nvPr>
        </p:nvSpPr>
        <p:spPr>
          <a:xfrm>
            <a:off x="577168" y="2708696"/>
            <a:ext cx="10964979" cy="3743863"/>
          </a:xfrm>
        </p:spPr>
        <p:txBody>
          <a:bodyPr>
            <a:normAutofit/>
          </a:bodyPr>
          <a:lstStyle/>
          <a:p>
            <a:r>
              <a:rPr lang="lt-LT" sz="3000" dirty="0">
                <a:latin typeface="Montserrat SemiBold" pitchFamily="2" charset="0"/>
              </a:rPr>
              <a:t>MUS RASITE</a:t>
            </a:r>
            <a:r>
              <a:rPr lang="lt-LT" sz="3000" dirty="0" smtClean="0">
                <a:latin typeface="Montserrat SemiBold" pitchFamily="2" charset="0"/>
              </a:rPr>
              <a:t>:</a:t>
            </a:r>
            <a:endParaRPr lang="lt-LT" sz="3000" dirty="0">
              <a:latin typeface="Montserrat SemiBold" pitchFamily="2" charset="0"/>
            </a:endParaRPr>
          </a:p>
          <a:p>
            <a:r>
              <a:rPr lang="es-ES" sz="2200" dirty="0" err="1" smtClean="0">
                <a:latin typeface="Montserrat Light" pitchFamily="2" charset="0"/>
              </a:rPr>
              <a:t>Taikos</a:t>
            </a:r>
            <a:r>
              <a:rPr lang="es-ES" sz="2200" dirty="0" smtClean="0">
                <a:latin typeface="Montserrat Light" pitchFamily="2" charset="0"/>
              </a:rPr>
              <a:t> </a:t>
            </a:r>
            <a:r>
              <a:rPr lang="es-ES" sz="2200" dirty="0" err="1" smtClean="0">
                <a:latin typeface="Montserrat Light" pitchFamily="2" charset="0"/>
              </a:rPr>
              <a:t>pr</a:t>
            </a:r>
            <a:r>
              <a:rPr lang="es-ES" sz="2200" dirty="0" smtClean="0">
                <a:latin typeface="Montserrat Light" pitchFamily="2" charset="0"/>
              </a:rPr>
              <a:t>. 76, </a:t>
            </a:r>
            <a:r>
              <a:rPr lang="es-ES" sz="2200" dirty="0" err="1" smtClean="0">
                <a:latin typeface="Montserrat Light" pitchFamily="2" charset="0"/>
              </a:rPr>
              <a:t>Klaipėda</a:t>
            </a:r>
            <a:endParaRPr lang="es-ES" sz="2200" dirty="0" smtClean="0">
              <a:latin typeface="Montserrat Light" pitchFamily="2" charset="0"/>
            </a:endParaRPr>
          </a:p>
          <a:p>
            <a:r>
              <a:rPr lang="es-ES" sz="2200" dirty="0" smtClean="0">
                <a:latin typeface="Montserrat Light" pitchFamily="2" charset="0"/>
              </a:rPr>
              <a:t>Tel. (8 46) 234796</a:t>
            </a:r>
          </a:p>
          <a:p>
            <a:r>
              <a:rPr lang="es-ES" sz="2200" dirty="0" smtClean="0">
                <a:latin typeface="Montserrat Light" pitchFamily="2" charset="0"/>
              </a:rPr>
              <a:t>El. p. </a:t>
            </a:r>
            <a:r>
              <a:rPr lang="es-ES" sz="2200" dirty="0" err="1" smtClean="0">
                <a:latin typeface="Montserrat Light" pitchFamily="2" charset="0"/>
              </a:rPr>
              <a:t>info@sveikatosbiuras.lt</a:t>
            </a:r>
            <a:endParaRPr lang="es-ES" sz="2200" dirty="0" smtClean="0">
              <a:latin typeface="Montserrat Light" pitchFamily="2" charset="0"/>
            </a:endParaRPr>
          </a:p>
          <a:p>
            <a:r>
              <a:rPr lang="es-ES" sz="2200" dirty="0" smtClean="0">
                <a:latin typeface="Montserrat Light" pitchFamily="2" charset="0"/>
              </a:rPr>
              <a:t>www.sveikatosbiuras.lt</a:t>
            </a:r>
          </a:p>
          <a:p>
            <a:r>
              <a:rPr lang="es-ES" sz="2200" dirty="0" smtClean="0">
                <a:latin typeface="Montserrat Light" pitchFamily="2" charset="0"/>
              </a:rPr>
              <a:t>www.facebook.com/biuras</a:t>
            </a:r>
            <a:endParaRPr lang="en-US" sz="2200" dirty="0">
              <a:latin typeface="Montserrat Light"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76" y="506891"/>
            <a:ext cx="3996267" cy="903871"/>
          </a:xfrm>
          <a:prstGeom prst="rect">
            <a:avLst/>
          </a:prstGeom>
        </p:spPr>
      </p:pic>
    </p:spTree>
    <p:extLst>
      <p:ext uri="{BB962C8B-B14F-4D97-AF65-F5344CB8AC3E}">
        <p14:creationId xmlns:p14="http://schemas.microsoft.com/office/powerpoint/2010/main" val="2534029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p:cNvSpPr>
            <a:spLocks noGrp="1"/>
          </p:cNvSpPr>
          <p:nvPr>
            <p:ph type="ctrTitle"/>
          </p:nvPr>
        </p:nvSpPr>
        <p:spPr>
          <a:xfrm>
            <a:off x="561574" y="3093185"/>
            <a:ext cx="10993549" cy="1475013"/>
          </a:xfrm>
        </p:spPr>
        <p:txBody>
          <a:bodyPr>
            <a:normAutofit/>
          </a:bodyPr>
          <a:lstStyle/>
          <a:p>
            <a:pPr algn="ctr"/>
            <a:r>
              <a:rPr lang="lt-LT" sz="2400" b="1" dirty="0">
                <a:solidFill>
                  <a:schemeClr val="bg1"/>
                </a:solidFill>
              </a:rPr>
              <a:t>Pradinio ugdymo mokinių fizinio pajėgumo testų analizė</a:t>
            </a:r>
            <a:endParaRPr lang="lt-LT" sz="2400" b="1" dirty="0"/>
          </a:p>
        </p:txBody>
      </p:sp>
      <p:sp>
        <p:nvSpPr>
          <p:cNvPr id="9" name="Antrinis pavadinimas 8"/>
          <p:cNvSpPr>
            <a:spLocks noGrp="1"/>
          </p:cNvSpPr>
          <p:nvPr>
            <p:ph type="subTitle" idx="1"/>
          </p:nvPr>
        </p:nvSpPr>
        <p:spPr>
          <a:xfrm>
            <a:off x="760488" y="4935768"/>
            <a:ext cx="10993546" cy="590321"/>
          </a:xfrm>
        </p:spPr>
        <p:txBody>
          <a:bodyPr>
            <a:normAutofit/>
          </a:bodyPr>
          <a:lstStyle/>
          <a:p>
            <a:r>
              <a:rPr lang="lt-LT" sz="1400" b="1" dirty="0" smtClean="0">
                <a:solidFill>
                  <a:schemeClr val="bg1"/>
                </a:solidFill>
              </a:rPr>
              <a:t>Fizinio pajėgumo testus atliko  373 pradinio ugdymo programoje besimokantys mokiniai</a:t>
            </a:r>
            <a:endParaRPr lang="lt-LT" sz="1400" b="1" dirty="0">
              <a:solidFill>
                <a:schemeClr val="bg1"/>
              </a:solidFill>
            </a:endParaRPr>
          </a:p>
        </p:txBody>
      </p:sp>
      <p:pic>
        <p:nvPicPr>
          <p:cNvPr id="6" name="Paveikslėli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285" y="827481"/>
            <a:ext cx="1944129" cy="1898134"/>
          </a:xfrm>
          <a:prstGeom prst="rect">
            <a:avLst/>
          </a:prstGeom>
        </p:spPr>
      </p:pic>
    </p:spTree>
    <p:extLst>
      <p:ext uri="{BB962C8B-B14F-4D97-AF65-F5344CB8AC3E}">
        <p14:creationId xmlns:p14="http://schemas.microsoft.com/office/powerpoint/2010/main" val="3239037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„Šuolis į tolį iš vietos“ testų rezultatų pasiskirstymas pagal zonas proc</a:t>
            </a:r>
            <a:r>
              <a:rPr lang="lt-LT" sz="1600" b="1" dirty="0" smtClean="0">
                <a:latin typeface="Montserrat Medium" pitchFamily="2" charset="0"/>
              </a:rPr>
              <a:t>.</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230966939"/>
              </p:ext>
            </p:extLst>
          </p:nvPr>
        </p:nvGraphicFramePr>
        <p:xfrm>
          <a:off x="580857" y="1742402"/>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5"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lt-LT" dirty="0"/>
          </a:p>
        </p:txBody>
      </p:sp>
      <p:sp>
        <p:nvSpPr>
          <p:cNvPr id="6"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a:t>
            </a:r>
            <a:r>
              <a:rPr lang="lt-LT" dirty="0" smtClean="0">
                <a:solidFill>
                  <a:schemeClr val="tx1"/>
                </a:solidFill>
              </a:rPr>
              <a:t>7 </a:t>
            </a:r>
            <a:r>
              <a:rPr lang="lt-LT" dirty="0">
                <a:solidFill>
                  <a:schemeClr val="tx1"/>
                </a:solidFill>
              </a:rPr>
              <a:t>metų, kurie pateko į tobulėjimo zoną – 9 metų ir kurie pateko į sveikatos rizikos zoną – 10 metų</a:t>
            </a:r>
            <a:r>
              <a:rPr lang="lt-LT" dirty="0" smtClean="0">
                <a:solidFill>
                  <a:schemeClr val="tx1"/>
                </a:solidFill>
              </a:rPr>
              <a:t>.</a:t>
            </a:r>
          </a:p>
        </p:txBody>
      </p:sp>
    </p:spTree>
    <p:extLst>
      <p:ext uri="{BB962C8B-B14F-4D97-AF65-F5344CB8AC3E}">
        <p14:creationId xmlns:p14="http://schemas.microsoft.com/office/powerpoint/2010/main" val="1833012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mergaičių </a:t>
            </a:r>
            <a:r>
              <a:rPr lang="lt-LT" sz="1600" b="1" dirty="0">
                <a:latin typeface="Montserrat Medium" pitchFamily="2" charset="0"/>
              </a:rPr>
              <a:t>„Šuolis į tolį iš vietos“ testų </a:t>
            </a:r>
            <a:r>
              <a:rPr lang="lt-LT" sz="1600" b="1" dirty="0" smtClean="0">
                <a:latin typeface="Montserrat Medium" pitchFamily="2" charset="0"/>
              </a:rPr>
              <a:t>rezultatų pasiskirstymas pagal zonas proc.</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430891755"/>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a:t>
            </a:r>
            <a:r>
              <a:rPr lang="lt-LT" dirty="0" smtClean="0">
                <a:solidFill>
                  <a:schemeClr val="tx1"/>
                </a:solidFill>
              </a:rPr>
              <a:t>mergaičių, kurios pagal </a:t>
            </a:r>
            <a:r>
              <a:rPr lang="lt-LT" dirty="0">
                <a:solidFill>
                  <a:schemeClr val="tx1"/>
                </a:solidFill>
              </a:rPr>
              <a:t>šį testo įvertinimą pateko į sveikatai palankaus FP zoną, yra </a:t>
            </a:r>
            <a:r>
              <a:rPr lang="lt-LT" dirty="0" smtClean="0">
                <a:solidFill>
                  <a:schemeClr val="tx1"/>
                </a:solidFill>
              </a:rPr>
              <a:t>7 </a:t>
            </a:r>
            <a:r>
              <a:rPr lang="lt-LT" dirty="0">
                <a:solidFill>
                  <a:schemeClr val="tx1"/>
                </a:solidFill>
              </a:rPr>
              <a:t>metų, </a:t>
            </a:r>
            <a:r>
              <a:rPr lang="lt-LT" dirty="0" smtClean="0">
                <a:solidFill>
                  <a:schemeClr val="tx1"/>
                </a:solidFill>
              </a:rPr>
              <a:t>kurios </a:t>
            </a:r>
            <a:r>
              <a:rPr lang="lt-LT" dirty="0">
                <a:solidFill>
                  <a:schemeClr val="tx1"/>
                </a:solidFill>
              </a:rPr>
              <a:t>pateko į tobulėjimo zoną – </a:t>
            </a:r>
            <a:r>
              <a:rPr lang="lt-LT" dirty="0" smtClean="0">
                <a:solidFill>
                  <a:schemeClr val="tx1"/>
                </a:solidFill>
              </a:rPr>
              <a:t>10 </a:t>
            </a:r>
            <a:r>
              <a:rPr lang="lt-LT" dirty="0">
                <a:solidFill>
                  <a:schemeClr val="tx1"/>
                </a:solidFill>
              </a:rPr>
              <a:t>metų ir </a:t>
            </a:r>
            <a:r>
              <a:rPr lang="lt-LT" dirty="0" smtClean="0">
                <a:solidFill>
                  <a:schemeClr val="tx1"/>
                </a:solidFill>
              </a:rPr>
              <a:t>kurios </a:t>
            </a:r>
            <a:r>
              <a:rPr lang="lt-LT" dirty="0">
                <a:solidFill>
                  <a:schemeClr val="tx1"/>
                </a:solidFill>
              </a:rPr>
              <a:t>pateko į sveikatos rizikos zoną </a:t>
            </a:r>
            <a:r>
              <a:rPr lang="lt-LT" dirty="0" smtClean="0">
                <a:solidFill>
                  <a:schemeClr val="tx1"/>
                </a:solidFill>
              </a:rPr>
              <a:t>taip pat 10 </a:t>
            </a:r>
            <a:r>
              <a:rPr lang="lt-LT" dirty="0">
                <a:solidFill>
                  <a:schemeClr val="tx1"/>
                </a:solidFill>
              </a:rPr>
              <a:t>metų</a:t>
            </a:r>
            <a:r>
              <a:rPr lang="lt-LT" dirty="0" smtClean="0">
                <a:solidFill>
                  <a:schemeClr val="tx1"/>
                </a:solidFill>
              </a:rPr>
              <a:t>. </a:t>
            </a:r>
          </a:p>
        </p:txBody>
      </p:sp>
    </p:spTree>
    <p:extLst>
      <p:ext uri="{BB962C8B-B14F-4D97-AF65-F5344CB8AC3E}">
        <p14:creationId xmlns:p14="http://schemas.microsoft.com/office/powerpoint/2010/main" val="1218687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Berniukų </a:t>
            </a:r>
            <a:r>
              <a:rPr lang="lt-LT" sz="1600" b="1" dirty="0">
                <a:latin typeface="Montserrat Medium" pitchFamily="2" charset="0"/>
              </a:rPr>
              <a:t>„Teniso kamuoliuko metimas“ testų rezultatų pasiskirstymas pagal zonas proc</a:t>
            </a:r>
            <a:r>
              <a:rPr lang="lt-LT" sz="1600" b="1" dirty="0" smtClean="0">
                <a:latin typeface="Montserrat Medium" pitchFamily="2" charset="0"/>
              </a:rPr>
              <a:t>.</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203465110"/>
              </p:ext>
            </p:extLst>
          </p:nvPr>
        </p:nvGraphicFramePr>
        <p:xfrm>
          <a:off x="580857" y="1742402"/>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a:t>
            </a:r>
            <a:r>
              <a:rPr lang="lt-LT" dirty="0" smtClean="0">
                <a:solidFill>
                  <a:schemeClr val="tx1"/>
                </a:solidFill>
              </a:rPr>
              <a:t>7 </a:t>
            </a:r>
            <a:r>
              <a:rPr lang="lt-LT" dirty="0">
                <a:solidFill>
                  <a:schemeClr val="tx1"/>
                </a:solidFill>
              </a:rPr>
              <a:t>metų, kurie pateko į tobulėjimo zoną – </a:t>
            </a:r>
            <a:r>
              <a:rPr lang="lt-LT" dirty="0" smtClean="0">
                <a:solidFill>
                  <a:schemeClr val="tx1"/>
                </a:solidFill>
              </a:rPr>
              <a:t>8 </a:t>
            </a:r>
            <a:r>
              <a:rPr lang="lt-LT" dirty="0">
                <a:solidFill>
                  <a:schemeClr val="tx1"/>
                </a:solidFill>
              </a:rPr>
              <a:t>metų ir kurie pateko į sveikatos rizikos zoną </a:t>
            </a:r>
            <a:r>
              <a:rPr lang="lt-LT" dirty="0" smtClean="0">
                <a:solidFill>
                  <a:schemeClr val="tx1"/>
                </a:solidFill>
              </a:rPr>
              <a:t>taip pat 8 metų.</a:t>
            </a:r>
          </a:p>
        </p:txBody>
      </p:sp>
    </p:spTree>
    <p:extLst>
      <p:ext uri="{BB962C8B-B14F-4D97-AF65-F5344CB8AC3E}">
        <p14:creationId xmlns:p14="http://schemas.microsoft.com/office/powerpoint/2010/main" val="1858234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smtClean="0">
                <a:latin typeface="Montserrat Medium" pitchFamily="2" charset="0"/>
              </a:rPr>
              <a:t>mergaičių </a:t>
            </a:r>
            <a:r>
              <a:rPr lang="lt-LT" sz="1600" b="1" dirty="0">
                <a:latin typeface="Montserrat Medium" pitchFamily="2" charset="0"/>
              </a:rPr>
              <a:t>„Teniso kamuoliuko metimas“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90498555"/>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a:t>
            </a:r>
            <a:r>
              <a:rPr lang="lt-LT" dirty="0" smtClean="0">
                <a:solidFill>
                  <a:schemeClr val="tx1"/>
                </a:solidFill>
              </a:rPr>
              <a:t>mergaičių, kurios pagal </a:t>
            </a:r>
            <a:r>
              <a:rPr lang="lt-LT" dirty="0">
                <a:solidFill>
                  <a:schemeClr val="tx1"/>
                </a:solidFill>
              </a:rPr>
              <a:t>šį testo įvertinimą pateko į sveikatai palankaus FP zoną, yra </a:t>
            </a:r>
            <a:r>
              <a:rPr lang="lt-LT" dirty="0" smtClean="0">
                <a:solidFill>
                  <a:schemeClr val="tx1"/>
                </a:solidFill>
              </a:rPr>
              <a:t>7 </a:t>
            </a:r>
            <a:r>
              <a:rPr lang="lt-LT" dirty="0">
                <a:solidFill>
                  <a:schemeClr val="tx1"/>
                </a:solidFill>
              </a:rPr>
              <a:t>metų, </a:t>
            </a:r>
            <a:r>
              <a:rPr lang="lt-LT" dirty="0" smtClean="0">
                <a:solidFill>
                  <a:schemeClr val="tx1"/>
                </a:solidFill>
              </a:rPr>
              <a:t>kurios </a:t>
            </a:r>
            <a:r>
              <a:rPr lang="lt-LT" dirty="0">
                <a:solidFill>
                  <a:schemeClr val="tx1"/>
                </a:solidFill>
              </a:rPr>
              <a:t>pateko į tobulėjimo zoną – </a:t>
            </a:r>
            <a:r>
              <a:rPr lang="lt-LT" dirty="0" smtClean="0">
                <a:solidFill>
                  <a:schemeClr val="tx1"/>
                </a:solidFill>
              </a:rPr>
              <a:t>8 </a:t>
            </a:r>
            <a:r>
              <a:rPr lang="lt-LT" dirty="0">
                <a:solidFill>
                  <a:schemeClr val="tx1"/>
                </a:solidFill>
              </a:rPr>
              <a:t>metų ir </a:t>
            </a:r>
            <a:r>
              <a:rPr lang="lt-LT" dirty="0" smtClean="0">
                <a:solidFill>
                  <a:schemeClr val="tx1"/>
                </a:solidFill>
              </a:rPr>
              <a:t>kurios </a:t>
            </a:r>
            <a:r>
              <a:rPr lang="lt-LT" dirty="0">
                <a:solidFill>
                  <a:schemeClr val="tx1"/>
                </a:solidFill>
              </a:rPr>
              <a:t>pateko į sveikatos rizikos zoną </a:t>
            </a:r>
            <a:r>
              <a:rPr lang="lt-LT" dirty="0" smtClean="0">
                <a:solidFill>
                  <a:schemeClr val="tx1"/>
                </a:solidFill>
              </a:rPr>
              <a:t>taip pat 8 </a:t>
            </a:r>
            <a:r>
              <a:rPr lang="lt-LT" dirty="0">
                <a:solidFill>
                  <a:schemeClr val="tx1"/>
                </a:solidFill>
              </a:rPr>
              <a:t>metų</a:t>
            </a:r>
            <a:r>
              <a:rPr lang="lt-LT" dirty="0" smtClean="0">
                <a:solidFill>
                  <a:schemeClr val="tx1"/>
                </a:solidFill>
              </a:rPr>
              <a:t>. </a:t>
            </a:r>
          </a:p>
        </p:txBody>
      </p:sp>
    </p:spTree>
    <p:extLst>
      <p:ext uri="{BB962C8B-B14F-4D97-AF65-F5344CB8AC3E}">
        <p14:creationId xmlns:p14="http://schemas.microsoft.com/office/powerpoint/2010/main" val="2572586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„10 x 5 m bėgimas šaudykle“ testų rezultatų pasiskirstymas pagal zonas proc</a:t>
            </a:r>
            <a:r>
              <a:rPr lang="lt-LT" sz="1600" b="1" dirty="0" smtClean="0">
                <a:latin typeface="Montserrat Medium" pitchFamily="2" charset="0"/>
              </a:rPr>
              <a:t>.</a:t>
            </a:r>
            <a:br>
              <a:rPr lang="lt-LT" sz="1600" b="1" dirty="0" smtClean="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870765362"/>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a:t>
            </a:r>
            <a:r>
              <a:rPr lang="lt-LT" dirty="0" smtClean="0">
                <a:solidFill>
                  <a:schemeClr val="tx1"/>
                </a:solidFill>
              </a:rPr>
              <a:t>7 </a:t>
            </a:r>
            <a:r>
              <a:rPr lang="lt-LT" dirty="0">
                <a:solidFill>
                  <a:schemeClr val="tx1"/>
                </a:solidFill>
              </a:rPr>
              <a:t>metų, kurie pateko į tobulėjimo zoną – </a:t>
            </a:r>
            <a:r>
              <a:rPr lang="lt-LT" dirty="0" smtClean="0">
                <a:solidFill>
                  <a:schemeClr val="tx1"/>
                </a:solidFill>
              </a:rPr>
              <a:t>10 </a:t>
            </a:r>
            <a:r>
              <a:rPr lang="lt-LT" dirty="0">
                <a:solidFill>
                  <a:schemeClr val="tx1"/>
                </a:solidFill>
              </a:rPr>
              <a:t>metų ir kurie pateko į sveikatos rizikos zoną – </a:t>
            </a:r>
            <a:r>
              <a:rPr lang="lt-LT" dirty="0" smtClean="0">
                <a:solidFill>
                  <a:schemeClr val="tx1"/>
                </a:solidFill>
              </a:rPr>
              <a:t>9 </a:t>
            </a:r>
            <a:r>
              <a:rPr lang="lt-LT" dirty="0">
                <a:solidFill>
                  <a:schemeClr val="tx1"/>
                </a:solidFill>
              </a:rPr>
              <a:t>metų</a:t>
            </a:r>
            <a:r>
              <a:rPr lang="lt-LT" dirty="0" smtClean="0">
                <a:solidFill>
                  <a:schemeClr val="tx1"/>
                </a:solidFill>
              </a:rPr>
              <a:t>.</a:t>
            </a:r>
          </a:p>
        </p:txBody>
      </p:sp>
    </p:spTree>
    <p:extLst>
      <p:ext uri="{BB962C8B-B14F-4D97-AF65-F5344CB8AC3E}">
        <p14:creationId xmlns:p14="http://schemas.microsoft.com/office/powerpoint/2010/main" val="1311053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alinys">
  <a:themeElements>
    <a:clrScheme name="Dalinys">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aliny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inys">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TM03457464[[fn=Dalinys]]</Template>
  <TotalTime>538</TotalTime>
  <Words>2481</Words>
  <Application>Microsoft Office PowerPoint</Application>
  <PresentationFormat>Plačiaekranė</PresentationFormat>
  <Paragraphs>226</Paragraphs>
  <Slides>32</Slides>
  <Notes>0</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32</vt:i4>
      </vt:variant>
    </vt:vector>
  </HeadingPairs>
  <TitlesOfParts>
    <vt:vector size="40" baseType="lpstr">
      <vt:lpstr>Gill Sans MT</vt:lpstr>
      <vt:lpstr>Montserrat Light</vt:lpstr>
      <vt:lpstr>Montserrat Medium</vt:lpstr>
      <vt:lpstr>Montserrat SemiBold</vt:lpstr>
      <vt:lpstr>Rando</vt:lpstr>
      <vt:lpstr>Space Grotesk Medium</vt:lpstr>
      <vt:lpstr>Wingdings 2</vt:lpstr>
      <vt:lpstr>Dalinys</vt:lpstr>
      <vt:lpstr> Gedminų progimnazijos fizinio pajėgumo testavimo duomenų analizė</vt:lpstr>
      <vt:lpstr>Mokinio fizinio pajėgumo testas – užduotis, skirta nustatyti mokinio fizinio pajėgumo lygį. </vt:lpstr>
      <vt:lpstr>Mokiniui atlikus fizinio pajėgumo testus, rezultatAi  priskiriami vienai iš šių fizinio pajėgumo zonų:</vt:lpstr>
      <vt:lpstr>Pradinio ugdymo mokinių fizinio pajėgumo testų analizė</vt:lpstr>
      <vt:lpstr>Berniukų „Šuolis į tolį iš vietos“ testų rezultatų pasiskirstymas pagal zonas proc. </vt:lpstr>
      <vt:lpstr>mergaičių „Šuolis į tolį iš vietos“ testų rezultatų pasiskirstymas pagal zonas proc. </vt:lpstr>
      <vt:lpstr>Berniukų „Teniso kamuoliuko metimas“ testų rezultatų pasiskirstymas pagal zonas proc. </vt:lpstr>
      <vt:lpstr>mergaičių „Teniso kamuoliuko metimas“ testų rezultatų pasiskirstymas pagal zonas proc. </vt:lpstr>
      <vt:lpstr>Berniukų „10 x 5 m bėgimas šaudykle“ testų rezultatų pasiskirstymas pagal zonas proc. </vt:lpstr>
      <vt:lpstr>mergaičių „10 x 5 m bėgimas šaudykle“ testų rezultatų pasiskirstymas pagal zonas proc. </vt:lpstr>
      <vt:lpstr>Berniukų „6 minučių bėgimas“ testų rezultatų pasiskirstymas pagal zonas proc. </vt:lpstr>
      <vt:lpstr>mergaičių „6 minučių bėgimas“  testų rezultatų pasiskirstymas pagal zonas proc. </vt:lpstr>
      <vt:lpstr>Sveikatos rizikos zona pradinių klasių mokinių tarpe </vt:lpstr>
      <vt:lpstr>pagrindinio ugdymo mokinių fizinio pajėgumo testų analizė</vt:lpstr>
      <vt:lpstr>Berniukų „Flamingas“ testų rezultatų pasiskirstymas pagal zonas proc. </vt:lpstr>
      <vt:lpstr>mergaičių „Flamingas“ testų rezultatų pasiskirstymas pagal zonas proc. </vt:lpstr>
      <vt:lpstr>Berniukų „Sėstis ir siekti“  testų rezultatų pasiskirstymas pagal zonas proc. </vt:lpstr>
      <vt:lpstr>mergaičių „Sėstis ir siekti“ testų rezultatų pasiskirstymas pagal zonas proc. </vt:lpstr>
      <vt:lpstr>Berniukų „Šuolis į tolį iš vietos“ testų rezultatų pasiskirstymas pagal zonas proc. </vt:lpstr>
      <vt:lpstr>mergaičių „Šuolis į tolį iš vietos“ testų rezultatų pasiskirstymas pagal zonas proc. </vt:lpstr>
      <vt:lpstr>Berniukų „Kybojimas sulenktomis rankomis“ testų rezultatų pasiskirstymas pagal zonas proc. </vt:lpstr>
      <vt:lpstr>mergaičių „Kybojimas sulenktomis rankomis“ testų rezultatų pasiskirstymas pagal zonas proc. </vt:lpstr>
      <vt:lpstr>Berniukų „10 x 5 m bėgimas šaudykle“ testų rezultatų pasiskirstymas pagal zonas proc. </vt:lpstr>
      <vt:lpstr>mergaičių „10 x 5 m bėgimas šaudykle“ testų rezultatų pasiskirstymas pagal zonas proc. </vt:lpstr>
      <vt:lpstr>Berniukų „20 m bėgimas šaudykle“ testų rezultatų pasiskirstymas pagal zonas proc. </vt:lpstr>
      <vt:lpstr>mergaičių „20 m bėgimas šaudykle“ testų rezultatų pasiskirstymas pagal zonas proc. </vt:lpstr>
      <vt:lpstr>Sveikatos rizikos zona pagrindinio ugdymo  klasių mokinių tarpe </vt:lpstr>
      <vt:lpstr>rekomendacijos</vt:lpstr>
      <vt:lpstr>rekomendacijos</vt:lpstr>
      <vt:lpstr>rekomendacijos</vt:lpstr>
      <vt:lpstr>rekomendacijos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Gedminų progimnazijos fizinio pajėgumo testavimo duomenų analizė</dc:title>
  <dc:creator>Darbuotojas</dc:creator>
  <cp:lastModifiedBy>Darbuotojas</cp:lastModifiedBy>
  <cp:revision>25</cp:revision>
  <dcterms:created xsi:type="dcterms:W3CDTF">2024-06-13T06:28:18Z</dcterms:created>
  <dcterms:modified xsi:type="dcterms:W3CDTF">2024-06-14T08:15:54Z</dcterms:modified>
</cp:coreProperties>
</file>