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72" r:id="rId2"/>
    <p:sldId id="296" r:id="rId3"/>
    <p:sldId id="276" r:id="rId4"/>
    <p:sldId id="275" r:id="rId5"/>
    <p:sldId id="274" r:id="rId6"/>
    <p:sldId id="260" r:id="rId7"/>
    <p:sldId id="258" r:id="rId8"/>
    <p:sldId id="278" r:id="rId9"/>
    <p:sldId id="279" r:id="rId10"/>
    <p:sldId id="280" r:id="rId11"/>
    <p:sldId id="281" r:id="rId12"/>
    <p:sldId id="294" r:id="rId13"/>
    <p:sldId id="298" r:id="rId14"/>
    <p:sldId id="277" r:id="rId15"/>
    <p:sldId id="282" r:id="rId16"/>
    <p:sldId id="283" r:id="rId17"/>
    <p:sldId id="284" r:id="rId18"/>
    <p:sldId id="285" r:id="rId19"/>
    <p:sldId id="287" r:id="rId20"/>
    <p:sldId id="286" r:id="rId21"/>
    <p:sldId id="288" r:id="rId22"/>
    <p:sldId id="289" r:id="rId23"/>
    <p:sldId id="290" r:id="rId24"/>
    <p:sldId id="291" r:id="rId25"/>
    <p:sldId id="292" r:id="rId26"/>
    <p:sldId id="293" r:id="rId27"/>
    <p:sldId id="295" r:id="rId28"/>
    <p:sldId id="297" r:id="rId29"/>
    <p:sldId id="299"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334"/>
    <a:srgbClr val="232461"/>
    <a:srgbClr val="FFF0DC"/>
    <a:srgbClr val="FFFFFF"/>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2" autoAdjust="0"/>
  </p:normalViewPr>
  <p:slideViewPr>
    <p:cSldViewPr snapToGrid="0" snapToObjects="1">
      <p:cViewPr varScale="1">
        <p:scale>
          <a:sx n="103" d="100"/>
          <a:sy n="103" d="100"/>
        </p:scale>
        <p:origin x="138" y="2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darbalapis.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darbalapis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darbalapis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darbalapis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darbalapis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darbalapis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darbalapis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darbalapis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darbalapis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darbalapis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darbalapis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darbalapis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darbalapis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darbalapis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darbalapis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darbalapis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darbalapis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darbalapis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darbalapis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darbalapis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75</c:v>
                </c:pt>
                <c:pt idx="1">
                  <c:v>46</c:v>
                </c:pt>
                <c:pt idx="2">
                  <c:v>40</c:v>
                </c:pt>
                <c:pt idx="3">
                  <c:v>83</c:v>
                </c:pt>
              </c:numCache>
            </c:numRef>
          </c:val>
          <c:extLst>
            <c:ext xmlns:c16="http://schemas.microsoft.com/office/drawing/2014/chart" uri="{C3380CC4-5D6E-409C-BE32-E72D297353CC}">
              <c16:uniqueId val="{00000000-C802-4893-8C9E-A4A1DFD5C0FE}"/>
            </c:ext>
          </c:extLst>
        </c:ser>
        <c:ser>
          <c:idx val="1"/>
          <c:order val="1"/>
          <c:tx>
            <c:strRef>
              <c:f>Lapas1!$C$1</c:f>
              <c:strCache>
                <c:ptCount val="1"/>
                <c:pt idx="0">
                  <c:v>Tobulėjimo zona</c:v>
                </c:pt>
              </c:strCache>
            </c:strRef>
          </c:tx>
          <c:spPr>
            <a:solidFill>
              <a:srgbClr val="FFFF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17</c:v>
                </c:pt>
                <c:pt idx="1">
                  <c:v>46</c:v>
                </c:pt>
                <c:pt idx="2">
                  <c:v>53</c:v>
                </c:pt>
                <c:pt idx="3">
                  <c:v>15</c:v>
                </c:pt>
              </c:numCache>
            </c:numRef>
          </c:val>
          <c:extLst>
            <c:ext xmlns:c16="http://schemas.microsoft.com/office/drawing/2014/chart" uri="{C3380CC4-5D6E-409C-BE32-E72D297353CC}">
              <c16:uniqueId val="{00000001-C802-4893-8C9E-A4A1DFD5C0FE}"/>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8</c:v>
                </c:pt>
                <c:pt idx="1">
                  <c:v>8</c:v>
                </c:pt>
                <c:pt idx="2">
                  <c:v>7</c:v>
                </c:pt>
                <c:pt idx="3">
                  <c:v>2</c:v>
                </c:pt>
              </c:numCache>
            </c:numRef>
          </c:val>
          <c:extLst>
            <c:ext xmlns:c16="http://schemas.microsoft.com/office/drawing/2014/chart" uri="{C3380CC4-5D6E-409C-BE32-E72D297353CC}">
              <c16:uniqueId val="{00000002-C802-4893-8C9E-A4A1DFD5C0FE}"/>
            </c:ext>
          </c:extLst>
        </c:ser>
        <c:dLbls>
          <c:showLegendKey val="0"/>
          <c:showVal val="0"/>
          <c:showCatName val="0"/>
          <c:showSerName val="0"/>
          <c:showPercent val="0"/>
          <c:showBubbleSize val="0"/>
        </c:dLbls>
        <c:gapWidth val="219"/>
        <c:overlap val="-27"/>
        <c:axId val="292540600"/>
        <c:axId val="292547160"/>
      </c:barChart>
      <c:catAx>
        <c:axId val="29254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292547160"/>
        <c:crosses val="autoZero"/>
        <c:auto val="1"/>
        <c:lblAlgn val="ctr"/>
        <c:lblOffset val="100"/>
        <c:noMultiLvlLbl val="0"/>
      </c:catAx>
      <c:valAx>
        <c:axId val="292547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292540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92</c:v>
                </c:pt>
                <c:pt idx="1">
                  <c:v>93</c:v>
                </c:pt>
                <c:pt idx="2">
                  <c:v>68</c:v>
                </c:pt>
                <c:pt idx="3">
                  <c:v>88</c:v>
                </c:pt>
                <c:pt idx="4">
                  <c:v>88</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8</c:v>
                </c:pt>
                <c:pt idx="1">
                  <c:v>5</c:v>
                </c:pt>
                <c:pt idx="2">
                  <c:v>30</c:v>
                </c:pt>
                <c:pt idx="3">
                  <c:v>12</c:v>
                </c:pt>
                <c:pt idx="4">
                  <c:v>12</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0</c:v>
                </c:pt>
                <c:pt idx="1">
                  <c:v>2</c:v>
                </c:pt>
                <c:pt idx="2">
                  <c:v>2</c:v>
                </c:pt>
                <c:pt idx="3">
                  <c:v>0</c:v>
                </c:pt>
                <c:pt idx="4">
                  <c:v>6</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47</c:v>
                </c:pt>
                <c:pt idx="1">
                  <c:v>45</c:v>
                </c:pt>
                <c:pt idx="2">
                  <c:v>37</c:v>
                </c:pt>
                <c:pt idx="3">
                  <c:v>59</c:v>
                </c:pt>
                <c:pt idx="4">
                  <c:v>50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45</c:v>
                </c:pt>
                <c:pt idx="1">
                  <c:v>43</c:v>
                </c:pt>
                <c:pt idx="2">
                  <c:v>49</c:v>
                </c:pt>
                <c:pt idx="3">
                  <c:v>36</c:v>
                </c:pt>
                <c:pt idx="4">
                  <c:v>50</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8</c:v>
                </c:pt>
                <c:pt idx="1">
                  <c:v>12</c:v>
                </c:pt>
                <c:pt idx="2">
                  <c:v>14</c:v>
                </c:pt>
                <c:pt idx="3">
                  <c:v>5</c:v>
                </c:pt>
                <c:pt idx="4">
                  <c:v>0</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43</c:v>
                </c:pt>
                <c:pt idx="1">
                  <c:v>50</c:v>
                </c:pt>
                <c:pt idx="2">
                  <c:v>43</c:v>
                </c:pt>
                <c:pt idx="3">
                  <c:v>55</c:v>
                </c:pt>
                <c:pt idx="4">
                  <c:v>81</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36</c:v>
                </c:pt>
                <c:pt idx="1">
                  <c:v>32</c:v>
                </c:pt>
                <c:pt idx="2">
                  <c:v>45</c:v>
                </c:pt>
                <c:pt idx="3">
                  <c:v>30</c:v>
                </c:pt>
                <c:pt idx="4">
                  <c:v>13</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21</c:v>
                </c:pt>
                <c:pt idx="1">
                  <c:v>18</c:v>
                </c:pt>
                <c:pt idx="2">
                  <c:v>12</c:v>
                </c:pt>
                <c:pt idx="3">
                  <c:v>15</c:v>
                </c:pt>
                <c:pt idx="4">
                  <c:v>6</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47</c:v>
                </c:pt>
                <c:pt idx="1">
                  <c:v>20</c:v>
                </c:pt>
                <c:pt idx="2">
                  <c:v>30</c:v>
                </c:pt>
                <c:pt idx="3">
                  <c:v>29</c:v>
                </c:pt>
                <c:pt idx="4">
                  <c:v>50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43</c:v>
                </c:pt>
                <c:pt idx="1">
                  <c:v>61</c:v>
                </c:pt>
                <c:pt idx="2">
                  <c:v>49</c:v>
                </c:pt>
                <c:pt idx="3">
                  <c:v>65</c:v>
                </c:pt>
                <c:pt idx="4">
                  <c:v>44</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10</c:v>
                </c:pt>
                <c:pt idx="1">
                  <c:v>19</c:v>
                </c:pt>
                <c:pt idx="2">
                  <c:v>21</c:v>
                </c:pt>
                <c:pt idx="3">
                  <c:v>6</c:v>
                </c:pt>
                <c:pt idx="4">
                  <c:v>12</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19</c:v>
                </c:pt>
                <c:pt idx="1">
                  <c:v>11</c:v>
                </c:pt>
                <c:pt idx="2">
                  <c:v>18</c:v>
                </c:pt>
                <c:pt idx="3">
                  <c:v>15</c:v>
                </c:pt>
                <c:pt idx="4">
                  <c:v>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47</c:v>
                </c:pt>
                <c:pt idx="1">
                  <c:v>64</c:v>
                </c:pt>
                <c:pt idx="2">
                  <c:v>55</c:v>
                </c:pt>
                <c:pt idx="3">
                  <c:v>59</c:v>
                </c:pt>
                <c:pt idx="4">
                  <c:v>88</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40</c:v>
                </c:pt>
                <c:pt idx="1">
                  <c:v>25</c:v>
                </c:pt>
                <c:pt idx="2">
                  <c:v>27</c:v>
                </c:pt>
                <c:pt idx="3">
                  <c:v>26</c:v>
                </c:pt>
                <c:pt idx="4">
                  <c:v>6</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69</c:v>
                </c:pt>
                <c:pt idx="1">
                  <c:v>32</c:v>
                </c:pt>
                <c:pt idx="2">
                  <c:v>72</c:v>
                </c:pt>
                <c:pt idx="3">
                  <c:v>61</c:v>
                </c:pt>
                <c:pt idx="4">
                  <c:v>50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28</c:v>
                </c:pt>
                <c:pt idx="1">
                  <c:v>58</c:v>
                </c:pt>
                <c:pt idx="2">
                  <c:v>22</c:v>
                </c:pt>
                <c:pt idx="3">
                  <c:v>24</c:v>
                </c:pt>
                <c:pt idx="4">
                  <c:v>36</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3</c:v>
                </c:pt>
                <c:pt idx="1">
                  <c:v>10</c:v>
                </c:pt>
                <c:pt idx="2">
                  <c:v>6</c:v>
                </c:pt>
                <c:pt idx="3">
                  <c:v>15</c:v>
                </c:pt>
                <c:pt idx="4">
                  <c:v>14</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87</c:v>
                </c:pt>
                <c:pt idx="1">
                  <c:v>90</c:v>
                </c:pt>
                <c:pt idx="2">
                  <c:v>89</c:v>
                </c:pt>
                <c:pt idx="3">
                  <c:v>84</c:v>
                </c:pt>
                <c:pt idx="4">
                  <c:v>100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11</c:v>
                </c:pt>
                <c:pt idx="1">
                  <c:v>10</c:v>
                </c:pt>
                <c:pt idx="2">
                  <c:v>11</c:v>
                </c:pt>
                <c:pt idx="3">
                  <c:v>16</c:v>
                </c:pt>
                <c:pt idx="4">
                  <c:v>0</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c:v>
                </c:pt>
                <c:pt idx="1">
                  <c:v>0</c:v>
                </c:pt>
                <c:pt idx="2">
                  <c:v>0</c:v>
                </c:pt>
                <c:pt idx="3">
                  <c:v>0</c:v>
                </c:pt>
                <c:pt idx="4">
                  <c:v>0</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30</c:v>
                </c:pt>
                <c:pt idx="1">
                  <c:v>38</c:v>
                </c:pt>
                <c:pt idx="2">
                  <c:v>40</c:v>
                </c:pt>
                <c:pt idx="3">
                  <c:v>61</c:v>
                </c:pt>
                <c:pt idx="4">
                  <c:v>71</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48</c:v>
                </c:pt>
                <c:pt idx="1">
                  <c:v>44</c:v>
                </c:pt>
                <c:pt idx="2">
                  <c:v>43</c:v>
                </c:pt>
                <c:pt idx="3">
                  <c:v>34</c:v>
                </c:pt>
                <c:pt idx="4">
                  <c:v>21</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22</c:v>
                </c:pt>
                <c:pt idx="1">
                  <c:v>18</c:v>
                </c:pt>
                <c:pt idx="2">
                  <c:v>17</c:v>
                </c:pt>
                <c:pt idx="3">
                  <c:v>5</c:v>
                </c:pt>
                <c:pt idx="4">
                  <c:v>8</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48</c:v>
                </c:pt>
                <c:pt idx="1">
                  <c:v>46</c:v>
                </c:pt>
                <c:pt idx="2">
                  <c:v>61</c:v>
                </c:pt>
                <c:pt idx="3">
                  <c:v>34</c:v>
                </c:pt>
                <c:pt idx="4">
                  <c:v>43</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33</c:v>
                </c:pt>
                <c:pt idx="1">
                  <c:v>26</c:v>
                </c:pt>
                <c:pt idx="2">
                  <c:v>28</c:v>
                </c:pt>
                <c:pt idx="3">
                  <c:v>47</c:v>
                </c:pt>
                <c:pt idx="4">
                  <c:v>43</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19</c:v>
                </c:pt>
                <c:pt idx="1">
                  <c:v>28</c:v>
                </c:pt>
                <c:pt idx="2">
                  <c:v>11</c:v>
                </c:pt>
                <c:pt idx="3">
                  <c:v>19</c:v>
                </c:pt>
                <c:pt idx="4">
                  <c:v>14</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24</c:v>
                </c:pt>
                <c:pt idx="1">
                  <c:v>42</c:v>
                </c:pt>
                <c:pt idx="2">
                  <c:v>34</c:v>
                </c:pt>
                <c:pt idx="3">
                  <c:v>24</c:v>
                </c:pt>
                <c:pt idx="4">
                  <c:v>22</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56</c:v>
                </c:pt>
                <c:pt idx="1">
                  <c:v>40</c:v>
                </c:pt>
                <c:pt idx="2">
                  <c:v>49</c:v>
                </c:pt>
                <c:pt idx="3">
                  <c:v>61</c:v>
                </c:pt>
                <c:pt idx="4">
                  <c:v>71</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20</c:v>
                </c:pt>
                <c:pt idx="1">
                  <c:v>18</c:v>
                </c:pt>
                <c:pt idx="2">
                  <c:v>17</c:v>
                </c:pt>
                <c:pt idx="3">
                  <c:v>15</c:v>
                </c:pt>
                <c:pt idx="4">
                  <c:v>7</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75</c:v>
                </c:pt>
                <c:pt idx="1">
                  <c:v>59</c:v>
                </c:pt>
                <c:pt idx="2">
                  <c:v>47</c:v>
                </c:pt>
                <c:pt idx="3">
                  <c:v>42</c:v>
                </c:pt>
              </c:numCache>
            </c:numRef>
          </c:val>
          <c:extLst>
            <c:ext xmlns:c16="http://schemas.microsoft.com/office/drawing/2014/chart" uri="{C3380CC4-5D6E-409C-BE32-E72D297353CC}">
              <c16:uniqueId val="{00000000-9B07-4227-866A-D2BF62EB2F5A}"/>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25</c:v>
                </c:pt>
                <c:pt idx="1">
                  <c:v>39</c:v>
                </c:pt>
                <c:pt idx="2">
                  <c:v>42</c:v>
                </c:pt>
                <c:pt idx="3">
                  <c:v>45</c:v>
                </c:pt>
              </c:numCache>
            </c:numRef>
          </c:val>
          <c:extLst>
            <c:ext xmlns:c16="http://schemas.microsoft.com/office/drawing/2014/chart" uri="{C3380CC4-5D6E-409C-BE32-E72D297353CC}">
              <c16:uniqueId val="{00000001-9B07-4227-866A-D2BF62EB2F5A}"/>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0</c:v>
                </c:pt>
                <c:pt idx="1">
                  <c:v>1</c:v>
                </c:pt>
                <c:pt idx="2">
                  <c:v>11</c:v>
                </c:pt>
                <c:pt idx="3">
                  <c:v>13</c:v>
                </c:pt>
              </c:numCache>
            </c:numRef>
          </c:val>
          <c:extLst>
            <c:ext xmlns:c16="http://schemas.microsoft.com/office/drawing/2014/chart" uri="{C3380CC4-5D6E-409C-BE32-E72D297353CC}">
              <c16:uniqueId val="{00000002-9B07-4227-866A-D2BF62EB2F5A}"/>
            </c:ext>
          </c:extLst>
        </c:ser>
        <c:dLbls>
          <c:dLblPos val="outEnd"/>
          <c:showLegendKey val="0"/>
          <c:showVal val="1"/>
          <c:showCatName val="0"/>
          <c:showSerName val="0"/>
          <c:showPercent val="0"/>
          <c:showBubbleSize val="0"/>
        </c:dLbls>
        <c:gapWidth val="219"/>
        <c:overlap val="-27"/>
        <c:axId val="394829920"/>
        <c:axId val="394832216"/>
      </c:barChart>
      <c:catAx>
        <c:axId val="39482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32216"/>
        <c:crosses val="autoZero"/>
        <c:auto val="1"/>
        <c:lblAlgn val="ctr"/>
        <c:lblOffset val="100"/>
        <c:noMultiLvlLbl val="0"/>
      </c:catAx>
      <c:valAx>
        <c:axId val="39483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2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4</c:v>
                </c:pt>
                <c:pt idx="1">
                  <c:v>6</c:v>
                </c:pt>
                <c:pt idx="2">
                  <c:v>8</c:v>
                </c:pt>
                <c:pt idx="3">
                  <c:v>3</c:v>
                </c:pt>
                <c:pt idx="4">
                  <c:v>0</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50</c:v>
                </c:pt>
                <c:pt idx="1">
                  <c:v>66</c:v>
                </c:pt>
                <c:pt idx="2">
                  <c:v>67</c:v>
                </c:pt>
                <c:pt idx="3">
                  <c:v>40</c:v>
                </c:pt>
                <c:pt idx="4">
                  <c:v>43</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46</c:v>
                </c:pt>
                <c:pt idx="1">
                  <c:v>28</c:v>
                </c:pt>
                <c:pt idx="2">
                  <c:v>25</c:v>
                </c:pt>
                <c:pt idx="3">
                  <c:v>57</c:v>
                </c:pt>
                <c:pt idx="4">
                  <c:v>57</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48328713036741E-2"/>
          <c:y val="7.0385267142536859E-2"/>
          <c:w val="0.91928471962204938"/>
          <c:h val="0.75139512693637267"/>
        </c:manualLayout>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0</c:v>
                </c:pt>
                <c:pt idx="1">
                  <c:v>46</c:v>
                </c:pt>
                <c:pt idx="2">
                  <c:v>30</c:v>
                </c:pt>
                <c:pt idx="3">
                  <c:v>19</c:v>
                </c:pt>
              </c:numCache>
            </c:numRef>
          </c:val>
          <c:extLst>
            <c:ext xmlns:c16="http://schemas.microsoft.com/office/drawing/2014/chart" uri="{C3380CC4-5D6E-409C-BE32-E72D297353CC}">
              <c16:uniqueId val="{00000000-12B9-4794-A5E7-9944820BD947}"/>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50</c:v>
                </c:pt>
                <c:pt idx="1">
                  <c:v>36</c:v>
                </c:pt>
                <c:pt idx="2">
                  <c:v>35</c:v>
                </c:pt>
                <c:pt idx="3">
                  <c:v>34</c:v>
                </c:pt>
              </c:numCache>
            </c:numRef>
          </c:val>
          <c:extLst>
            <c:ext xmlns:c16="http://schemas.microsoft.com/office/drawing/2014/chart" uri="{C3380CC4-5D6E-409C-BE32-E72D297353CC}">
              <c16:uniqueId val="{00000001-12B9-4794-A5E7-9944820BD947}"/>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50</c:v>
                </c:pt>
                <c:pt idx="1">
                  <c:v>18</c:v>
                </c:pt>
                <c:pt idx="2">
                  <c:v>35</c:v>
                </c:pt>
                <c:pt idx="3">
                  <c:v>47</c:v>
                </c:pt>
              </c:numCache>
            </c:numRef>
          </c:val>
          <c:extLst>
            <c:ext xmlns:c16="http://schemas.microsoft.com/office/drawing/2014/chart" uri="{C3380CC4-5D6E-409C-BE32-E72D297353CC}">
              <c16:uniqueId val="{00000002-12B9-4794-A5E7-9944820BD947}"/>
            </c:ext>
          </c:extLst>
        </c:ser>
        <c:dLbls>
          <c:dLblPos val="outEnd"/>
          <c:showLegendKey val="0"/>
          <c:showVal val="1"/>
          <c:showCatName val="0"/>
          <c:showSerName val="0"/>
          <c:showPercent val="0"/>
          <c:showBubbleSize val="0"/>
        </c:dLbls>
        <c:gapWidth val="219"/>
        <c:overlap val="-27"/>
        <c:axId val="394819424"/>
        <c:axId val="394812864"/>
      </c:barChart>
      <c:catAx>
        <c:axId val="3948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12864"/>
        <c:crosses val="autoZero"/>
        <c:auto val="1"/>
        <c:lblAlgn val="ctr"/>
        <c:lblOffset val="100"/>
        <c:noMultiLvlLbl val="0"/>
      </c:catAx>
      <c:valAx>
        <c:axId val="39481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1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0</c:v>
                </c:pt>
                <c:pt idx="1">
                  <c:v>57</c:v>
                </c:pt>
                <c:pt idx="2">
                  <c:v>58</c:v>
                </c:pt>
                <c:pt idx="3">
                  <c:v>28</c:v>
                </c:pt>
              </c:numCache>
            </c:numRef>
          </c:val>
          <c:extLst>
            <c:ext xmlns:c16="http://schemas.microsoft.com/office/drawing/2014/chart" uri="{C3380CC4-5D6E-409C-BE32-E72D297353CC}">
              <c16:uniqueId val="{00000000-3F86-42BE-8359-D2BFD80367F7}"/>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50</c:v>
                </c:pt>
                <c:pt idx="1">
                  <c:v>20</c:v>
                </c:pt>
                <c:pt idx="2">
                  <c:v>33</c:v>
                </c:pt>
                <c:pt idx="3">
                  <c:v>47</c:v>
                </c:pt>
              </c:numCache>
            </c:numRef>
          </c:val>
          <c:extLst>
            <c:ext xmlns:c16="http://schemas.microsoft.com/office/drawing/2014/chart" uri="{C3380CC4-5D6E-409C-BE32-E72D297353CC}">
              <c16:uniqueId val="{00000001-3F86-42BE-8359-D2BFD80367F7}"/>
            </c:ext>
          </c:extLst>
        </c:ser>
        <c:ser>
          <c:idx val="2"/>
          <c:order val="2"/>
          <c:tx>
            <c:strRef>
              <c:f>Lapas1!$D$1</c:f>
              <c:strCache>
                <c:ptCount val="1"/>
                <c:pt idx="0">
                  <c:v>Sveikatos rizikos zona</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50</c:v>
                </c:pt>
                <c:pt idx="1">
                  <c:v>23</c:v>
                </c:pt>
                <c:pt idx="2">
                  <c:v>9</c:v>
                </c:pt>
                <c:pt idx="3">
                  <c:v>5</c:v>
                </c:pt>
              </c:numCache>
            </c:numRef>
          </c:val>
          <c:extLst>
            <c:ext xmlns:c16="http://schemas.microsoft.com/office/drawing/2014/chart" uri="{C3380CC4-5D6E-409C-BE32-E72D297353CC}">
              <c16:uniqueId val="{00000002-3F86-42BE-8359-D2BFD80367F7}"/>
            </c:ext>
          </c:extLst>
        </c:ser>
        <c:dLbls>
          <c:showLegendKey val="0"/>
          <c:showVal val="0"/>
          <c:showCatName val="0"/>
          <c:showSerName val="0"/>
          <c:showPercent val="0"/>
          <c:showBubbleSize val="0"/>
        </c:dLbls>
        <c:gapWidth val="219"/>
        <c:overlap val="-27"/>
        <c:axId val="385821632"/>
        <c:axId val="385821960"/>
      </c:barChart>
      <c:catAx>
        <c:axId val="38582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821960"/>
        <c:crosses val="autoZero"/>
        <c:auto val="1"/>
        <c:lblAlgn val="ctr"/>
        <c:lblOffset val="100"/>
        <c:noMultiLvlLbl val="0"/>
      </c:catAx>
      <c:valAx>
        <c:axId val="385821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821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91</c:v>
                </c:pt>
                <c:pt idx="1">
                  <c:v>61</c:v>
                </c:pt>
                <c:pt idx="2">
                  <c:v>31</c:v>
                </c:pt>
                <c:pt idx="3">
                  <c:v>49</c:v>
                </c:pt>
              </c:numCache>
            </c:numRef>
          </c:val>
          <c:extLst>
            <c:ext xmlns:c16="http://schemas.microsoft.com/office/drawing/2014/chart" uri="{C3380CC4-5D6E-409C-BE32-E72D297353CC}">
              <c16:uniqueId val="{00000000-C802-4893-8C9E-A4A1DFD5C0FE}"/>
            </c:ext>
          </c:extLst>
        </c:ser>
        <c:ser>
          <c:idx val="1"/>
          <c:order val="1"/>
          <c:tx>
            <c:strRef>
              <c:f>Lapas1!$C$1</c:f>
              <c:strCache>
                <c:ptCount val="1"/>
                <c:pt idx="0">
                  <c:v>Tobulėjimo zona</c:v>
                </c:pt>
              </c:strCache>
            </c:strRef>
          </c:tx>
          <c:spPr>
            <a:solidFill>
              <a:srgbClr val="FFFF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9</c:v>
                </c:pt>
                <c:pt idx="1">
                  <c:v>32</c:v>
                </c:pt>
                <c:pt idx="2">
                  <c:v>50</c:v>
                </c:pt>
                <c:pt idx="3">
                  <c:v>47</c:v>
                </c:pt>
              </c:numCache>
            </c:numRef>
          </c:val>
          <c:extLst>
            <c:ext xmlns:c16="http://schemas.microsoft.com/office/drawing/2014/chart" uri="{C3380CC4-5D6E-409C-BE32-E72D297353CC}">
              <c16:uniqueId val="{00000001-C802-4893-8C9E-A4A1DFD5C0FE}"/>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0</c:v>
                </c:pt>
                <c:pt idx="1">
                  <c:v>7</c:v>
                </c:pt>
                <c:pt idx="2">
                  <c:v>19</c:v>
                </c:pt>
                <c:pt idx="3">
                  <c:v>4</c:v>
                </c:pt>
              </c:numCache>
            </c:numRef>
          </c:val>
          <c:extLst>
            <c:ext xmlns:c16="http://schemas.microsoft.com/office/drawing/2014/chart" uri="{C3380CC4-5D6E-409C-BE32-E72D297353CC}">
              <c16:uniqueId val="{00000002-C802-4893-8C9E-A4A1DFD5C0FE}"/>
            </c:ext>
          </c:extLst>
        </c:ser>
        <c:dLbls>
          <c:showLegendKey val="0"/>
          <c:showVal val="0"/>
          <c:showCatName val="0"/>
          <c:showSerName val="0"/>
          <c:showPercent val="0"/>
          <c:showBubbleSize val="0"/>
        </c:dLbls>
        <c:gapWidth val="219"/>
        <c:overlap val="-27"/>
        <c:axId val="292540600"/>
        <c:axId val="292547160"/>
      </c:barChart>
      <c:catAx>
        <c:axId val="29254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292547160"/>
        <c:crosses val="autoZero"/>
        <c:auto val="1"/>
        <c:lblAlgn val="ctr"/>
        <c:lblOffset val="100"/>
        <c:noMultiLvlLbl val="0"/>
      </c:catAx>
      <c:valAx>
        <c:axId val="292547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292540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72</c:v>
                </c:pt>
                <c:pt idx="1">
                  <c:v>44</c:v>
                </c:pt>
                <c:pt idx="2">
                  <c:v>57</c:v>
                </c:pt>
                <c:pt idx="3">
                  <c:v>33</c:v>
                </c:pt>
              </c:numCache>
            </c:numRef>
          </c:val>
          <c:extLst>
            <c:ext xmlns:c16="http://schemas.microsoft.com/office/drawing/2014/chart" uri="{C3380CC4-5D6E-409C-BE32-E72D297353CC}">
              <c16:uniqueId val="{00000000-9B07-4227-866A-D2BF62EB2F5A}"/>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21</c:v>
                </c:pt>
                <c:pt idx="1">
                  <c:v>56</c:v>
                </c:pt>
                <c:pt idx="2">
                  <c:v>36</c:v>
                </c:pt>
                <c:pt idx="3">
                  <c:v>33</c:v>
                </c:pt>
              </c:numCache>
            </c:numRef>
          </c:val>
          <c:extLst>
            <c:ext xmlns:c16="http://schemas.microsoft.com/office/drawing/2014/chart" uri="{C3380CC4-5D6E-409C-BE32-E72D297353CC}">
              <c16:uniqueId val="{00000001-9B07-4227-866A-D2BF62EB2F5A}"/>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7</c:v>
                </c:pt>
                <c:pt idx="1">
                  <c:v>0</c:v>
                </c:pt>
                <c:pt idx="2">
                  <c:v>7</c:v>
                </c:pt>
                <c:pt idx="3">
                  <c:v>34</c:v>
                </c:pt>
              </c:numCache>
            </c:numRef>
          </c:val>
          <c:extLst>
            <c:ext xmlns:c16="http://schemas.microsoft.com/office/drawing/2014/chart" uri="{C3380CC4-5D6E-409C-BE32-E72D297353CC}">
              <c16:uniqueId val="{00000002-9B07-4227-866A-D2BF62EB2F5A}"/>
            </c:ext>
          </c:extLst>
        </c:ser>
        <c:dLbls>
          <c:dLblPos val="outEnd"/>
          <c:showLegendKey val="0"/>
          <c:showVal val="1"/>
          <c:showCatName val="0"/>
          <c:showSerName val="0"/>
          <c:showPercent val="0"/>
          <c:showBubbleSize val="0"/>
        </c:dLbls>
        <c:gapWidth val="219"/>
        <c:overlap val="-27"/>
        <c:axId val="394829920"/>
        <c:axId val="394832216"/>
      </c:barChart>
      <c:catAx>
        <c:axId val="39482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32216"/>
        <c:crosses val="autoZero"/>
        <c:auto val="1"/>
        <c:lblAlgn val="ctr"/>
        <c:lblOffset val="100"/>
        <c:noMultiLvlLbl val="0"/>
      </c:catAx>
      <c:valAx>
        <c:axId val="39483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2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48328713036741E-2"/>
          <c:y val="7.0385267142536859E-2"/>
          <c:w val="0.91928471962204938"/>
          <c:h val="0.75139512693637267"/>
        </c:manualLayout>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29</c:v>
                </c:pt>
                <c:pt idx="1">
                  <c:v>39</c:v>
                </c:pt>
                <c:pt idx="2">
                  <c:v>31</c:v>
                </c:pt>
                <c:pt idx="3">
                  <c:v>16</c:v>
                </c:pt>
              </c:numCache>
            </c:numRef>
          </c:val>
          <c:extLst>
            <c:ext xmlns:c16="http://schemas.microsoft.com/office/drawing/2014/chart" uri="{C3380CC4-5D6E-409C-BE32-E72D297353CC}">
              <c16:uniqueId val="{00000000-12B9-4794-A5E7-9944820BD947}"/>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42</c:v>
                </c:pt>
                <c:pt idx="1">
                  <c:v>39</c:v>
                </c:pt>
                <c:pt idx="2">
                  <c:v>43</c:v>
                </c:pt>
                <c:pt idx="3">
                  <c:v>35</c:v>
                </c:pt>
              </c:numCache>
            </c:numRef>
          </c:val>
          <c:extLst>
            <c:ext xmlns:c16="http://schemas.microsoft.com/office/drawing/2014/chart" uri="{C3380CC4-5D6E-409C-BE32-E72D297353CC}">
              <c16:uniqueId val="{00000001-12B9-4794-A5E7-9944820BD947}"/>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29</c:v>
                </c:pt>
                <c:pt idx="1">
                  <c:v>22</c:v>
                </c:pt>
                <c:pt idx="2">
                  <c:v>26</c:v>
                </c:pt>
                <c:pt idx="3">
                  <c:v>49</c:v>
                </c:pt>
              </c:numCache>
            </c:numRef>
          </c:val>
          <c:extLst>
            <c:ext xmlns:c16="http://schemas.microsoft.com/office/drawing/2014/chart" uri="{C3380CC4-5D6E-409C-BE32-E72D297353CC}">
              <c16:uniqueId val="{00000002-12B9-4794-A5E7-9944820BD947}"/>
            </c:ext>
          </c:extLst>
        </c:ser>
        <c:dLbls>
          <c:dLblPos val="outEnd"/>
          <c:showLegendKey val="0"/>
          <c:showVal val="1"/>
          <c:showCatName val="0"/>
          <c:showSerName val="0"/>
          <c:showPercent val="0"/>
          <c:showBubbleSize val="0"/>
        </c:dLbls>
        <c:gapWidth val="219"/>
        <c:overlap val="-27"/>
        <c:axId val="394819424"/>
        <c:axId val="394812864"/>
      </c:barChart>
      <c:catAx>
        <c:axId val="3948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12864"/>
        <c:crosses val="autoZero"/>
        <c:auto val="1"/>
        <c:lblAlgn val="ctr"/>
        <c:lblOffset val="100"/>
        <c:noMultiLvlLbl val="0"/>
      </c:catAx>
      <c:valAx>
        <c:axId val="39481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9481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Lapas1!$B$2:$B$5</c:f>
              <c:numCache>
                <c:formatCode>General</c:formatCode>
                <c:ptCount val="4"/>
                <c:pt idx="0">
                  <c:v>50</c:v>
                </c:pt>
                <c:pt idx="1">
                  <c:v>54</c:v>
                </c:pt>
                <c:pt idx="2">
                  <c:v>22</c:v>
                </c:pt>
                <c:pt idx="3">
                  <c:v>21</c:v>
                </c:pt>
              </c:numCache>
            </c:numRef>
          </c:val>
          <c:extLst>
            <c:ext xmlns:c16="http://schemas.microsoft.com/office/drawing/2014/chart" uri="{C3380CC4-5D6E-409C-BE32-E72D297353CC}">
              <c16:uniqueId val="{00000000-3F86-42BE-8359-D2BFD80367F7}"/>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Lapas1!$C$2:$C$5</c:f>
              <c:numCache>
                <c:formatCode>General</c:formatCode>
                <c:ptCount val="4"/>
                <c:pt idx="0">
                  <c:v>50</c:v>
                </c:pt>
                <c:pt idx="1">
                  <c:v>51</c:v>
                </c:pt>
                <c:pt idx="2">
                  <c:v>67</c:v>
                </c:pt>
                <c:pt idx="3">
                  <c:v>53</c:v>
                </c:pt>
              </c:numCache>
            </c:numRef>
          </c:val>
          <c:extLst>
            <c:ext xmlns:c16="http://schemas.microsoft.com/office/drawing/2014/chart" uri="{C3380CC4-5D6E-409C-BE32-E72D297353CC}">
              <c16:uniqueId val="{00000001-3F86-42BE-8359-D2BFD80367F7}"/>
            </c:ext>
          </c:extLst>
        </c:ser>
        <c:ser>
          <c:idx val="2"/>
          <c:order val="2"/>
          <c:tx>
            <c:strRef>
              <c:f>Lapas1!$D$1</c:f>
              <c:strCache>
                <c:ptCount val="1"/>
                <c:pt idx="0">
                  <c:v>Sveikatos rizikos zona</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7 metų</c:v>
                </c:pt>
                <c:pt idx="1">
                  <c:v>8 metų</c:v>
                </c:pt>
                <c:pt idx="2">
                  <c:v>9 metų</c:v>
                </c:pt>
                <c:pt idx="3">
                  <c:v>10 metų</c:v>
                </c:pt>
              </c:strCache>
            </c:strRef>
          </c:cat>
          <c:val>
            <c:numRef>
              <c:f>Lapas1!$D$2:$D$5</c:f>
              <c:numCache>
                <c:formatCode>General</c:formatCode>
                <c:ptCount val="4"/>
                <c:pt idx="0">
                  <c:v>0</c:v>
                </c:pt>
                <c:pt idx="1">
                  <c:v>8</c:v>
                </c:pt>
                <c:pt idx="2">
                  <c:v>11</c:v>
                </c:pt>
                <c:pt idx="3">
                  <c:v>26</c:v>
                </c:pt>
              </c:numCache>
            </c:numRef>
          </c:val>
          <c:extLst>
            <c:ext xmlns:c16="http://schemas.microsoft.com/office/drawing/2014/chart" uri="{C3380CC4-5D6E-409C-BE32-E72D297353CC}">
              <c16:uniqueId val="{00000002-3F86-42BE-8359-D2BFD80367F7}"/>
            </c:ext>
          </c:extLst>
        </c:ser>
        <c:dLbls>
          <c:showLegendKey val="0"/>
          <c:showVal val="0"/>
          <c:showCatName val="0"/>
          <c:showSerName val="0"/>
          <c:showPercent val="0"/>
          <c:showBubbleSize val="0"/>
        </c:dLbls>
        <c:gapWidth val="219"/>
        <c:overlap val="-27"/>
        <c:axId val="385821632"/>
        <c:axId val="385821960"/>
      </c:barChart>
      <c:catAx>
        <c:axId val="38582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821960"/>
        <c:crosses val="autoZero"/>
        <c:auto val="1"/>
        <c:lblAlgn val="ctr"/>
        <c:lblOffset val="100"/>
        <c:noMultiLvlLbl val="0"/>
      </c:catAx>
      <c:valAx>
        <c:axId val="385821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821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Sveikatai palankaus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32</c:v>
                </c:pt>
                <c:pt idx="1">
                  <c:v>32</c:v>
                </c:pt>
                <c:pt idx="2">
                  <c:v>52</c:v>
                </c:pt>
                <c:pt idx="3">
                  <c:v>53</c:v>
                </c:pt>
                <c:pt idx="4">
                  <c:v>44</c:v>
                </c:pt>
              </c:numCache>
            </c:numRef>
          </c:val>
          <c:extLst>
            <c:ext xmlns:c16="http://schemas.microsoft.com/office/drawing/2014/chart" uri="{C3380CC4-5D6E-409C-BE32-E72D297353CC}">
              <c16:uniqueId val="{00000000-A726-41D3-AD57-939791E57979}"/>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57</c:v>
                </c:pt>
                <c:pt idx="1">
                  <c:v>57</c:v>
                </c:pt>
                <c:pt idx="2">
                  <c:v>27</c:v>
                </c:pt>
                <c:pt idx="3">
                  <c:v>34</c:v>
                </c:pt>
                <c:pt idx="4">
                  <c:v>50</c:v>
                </c:pt>
              </c:numCache>
            </c:numRef>
          </c:val>
          <c:extLst>
            <c:ext xmlns:c16="http://schemas.microsoft.com/office/drawing/2014/chart" uri="{C3380CC4-5D6E-409C-BE32-E72D297353CC}">
              <c16:uniqueId val="{00000001-A726-41D3-AD57-939791E57979}"/>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11</c:v>
                </c:pt>
                <c:pt idx="1">
                  <c:v>11</c:v>
                </c:pt>
                <c:pt idx="2">
                  <c:v>21</c:v>
                </c:pt>
                <c:pt idx="3">
                  <c:v>13</c:v>
                </c:pt>
                <c:pt idx="4">
                  <c:v>6</c:v>
                </c:pt>
              </c:numCache>
            </c:numRef>
          </c:val>
          <c:extLst>
            <c:ext xmlns:c16="http://schemas.microsoft.com/office/drawing/2014/chart" uri="{C3380CC4-5D6E-409C-BE32-E72D297353CC}">
              <c16:uniqueId val="{00000002-A726-41D3-AD57-939791E57979}"/>
            </c:ext>
          </c:extLst>
        </c:ser>
        <c:dLbls>
          <c:showLegendKey val="0"/>
          <c:showVal val="0"/>
          <c:showCatName val="0"/>
          <c:showSerName val="0"/>
          <c:showPercent val="0"/>
          <c:showBubbleSize val="0"/>
        </c:dLbls>
        <c:gapWidth val="219"/>
        <c:overlap val="-27"/>
        <c:axId val="385553768"/>
        <c:axId val="385545568"/>
      </c:barChart>
      <c:catAx>
        <c:axId val="38555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45568"/>
        <c:crosses val="autoZero"/>
        <c:auto val="1"/>
        <c:lblAlgn val="ctr"/>
        <c:lblOffset val="100"/>
        <c:noMultiLvlLbl val="0"/>
      </c:catAx>
      <c:valAx>
        <c:axId val="3855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85553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6/12/2023</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440902" y="5557393"/>
            <a:ext cx="10964979" cy="1035658"/>
          </a:xfrm>
        </p:spPr>
        <p:txBody>
          <a:bodyPr>
            <a:normAutofit/>
          </a:bodyPr>
          <a:lstStyle/>
          <a:p>
            <a:r>
              <a:rPr lang="lt-LT" sz="2200" dirty="0" smtClean="0">
                <a:solidFill>
                  <a:srgbClr val="232461"/>
                </a:solidFill>
                <a:latin typeface="Montserrat Light" pitchFamily="2" charset="0"/>
              </a:rPr>
              <a:t>Visuomenės sveikatos specialistė</a:t>
            </a:r>
          </a:p>
          <a:p>
            <a:r>
              <a:rPr lang="lt-LT" sz="2200" dirty="0" err="1" smtClean="0">
                <a:solidFill>
                  <a:srgbClr val="232461"/>
                </a:solidFill>
                <a:latin typeface="Montserrat Light" pitchFamily="2" charset="0"/>
              </a:rPr>
              <a:t>Aira</a:t>
            </a:r>
            <a:r>
              <a:rPr lang="lt-LT" sz="2200" dirty="0" smtClean="0">
                <a:solidFill>
                  <a:srgbClr val="232461"/>
                </a:solidFill>
                <a:latin typeface="Montserrat Light" pitchFamily="2" charset="0"/>
              </a:rPr>
              <a:t> </a:t>
            </a:r>
            <a:r>
              <a:rPr lang="lt-LT" sz="2200" dirty="0" err="1" smtClean="0">
                <a:solidFill>
                  <a:srgbClr val="232461"/>
                </a:solidFill>
                <a:latin typeface="Montserrat Light" pitchFamily="2" charset="0"/>
              </a:rPr>
              <a:t>Plataunaitė</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524878" y="3271648"/>
            <a:ext cx="10964978" cy="2195583"/>
          </a:xfrm>
        </p:spPr>
        <p:txBody>
          <a:bodyPr/>
          <a:lstStyle/>
          <a:p>
            <a:r>
              <a:rPr lang="lt-LT" cap="all" dirty="0" smtClean="0">
                <a:solidFill>
                  <a:srgbClr val="232461"/>
                </a:solidFill>
                <a:latin typeface="Montserrat Medium" pitchFamily="2" charset="0"/>
                <a:ea typeface="+mj-ea"/>
                <a:cs typeface="Rando" pitchFamily="2" charset="77"/>
              </a:rPr>
              <a:t>Gedminų progimnazijos fizinio pajėgumo testavimo duomenų analizė</a:t>
            </a:r>
            <a:endParaRPr lang="en-GB" cap="all" dirty="0">
              <a:solidFill>
                <a:srgbClr val="232461"/>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7" y="506891"/>
            <a:ext cx="3996265" cy="903871"/>
          </a:xfrm>
          <a:prstGeom prst="rect">
            <a:avLst/>
          </a:prstGeom>
        </p:spPr>
      </p:pic>
    </p:spTree>
    <p:extLst>
      <p:ext uri="{BB962C8B-B14F-4D97-AF65-F5344CB8AC3E}">
        <p14:creationId xmlns:p14="http://schemas.microsoft.com/office/powerpoint/2010/main" val="253478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36AD-2917-4845-994D-AE3560E575E9}"/>
              </a:ext>
            </a:extLst>
          </p:cNvPr>
          <p:cNvSpPr>
            <a:spLocks noGrp="1"/>
          </p:cNvSpPr>
          <p:nvPr>
            <p:ph type="title"/>
          </p:nvPr>
        </p:nvSpPr>
        <p:spPr>
          <a:xfrm>
            <a:off x="1317792" y="200533"/>
            <a:ext cx="8563326" cy="1262507"/>
          </a:xfrm>
        </p:spPr>
        <p:txBody>
          <a:bodyPr/>
          <a:lstStyle/>
          <a:p>
            <a:pPr algn="ctr"/>
            <a:r>
              <a:rPr lang="lt-LT" sz="2800" dirty="0" smtClean="0"/>
              <a:t>mergaičių 10x5 bėgimas šaudykle (s) testų rezultatų pasiskirstymas pagal zonas proc.</a:t>
            </a:r>
            <a:br>
              <a:rPr lang="lt-LT" sz="2800" dirty="0" smtClean="0"/>
            </a:br>
            <a:endParaRPr lang="en-US" sz="2800" dirty="0"/>
          </a:p>
        </p:txBody>
      </p:sp>
      <p:sp>
        <p:nvSpPr>
          <p:cNvPr id="10" name="Slide Number Placeholder 9">
            <a:extLst>
              <a:ext uri="{FF2B5EF4-FFF2-40B4-BE49-F238E27FC236}">
                <a16:creationId xmlns:a16="http://schemas.microsoft.com/office/drawing/2014/main" id="{E2DEB79F-6588-B946-9DAB-7C27E041412B}"/>
              </a:ext>
            </a:extLst>
          </p:cNvPr>
          <p:cNvSpPr>
            <a:spLocks noGrp="1"/>
          </p:cNvSpPr>
          <p:nvPr>
            <p:ph type="sldNum" sz="quarter" idx="12"/>
          </p:nvPr>
        </p:nvSpPr>
        <p:spPr/>
        <p:txBody>
          <a:bodyPr/>
          <a:lstStyle/>
          <a:p>
            <a:fld id="{53969381-6070-C14C-AC19-9F0CCB6EE0F1}" type="slidenum">
              <a:rPr lang="en-US" smtClean="0">
                <a:solidFill>
                  <a:srgbClr val="F0A334"/>
                </a:solidFill>
              </a:rPr>
              <a:pPr/>
              <a:t>10</a:t>
            </a:fld>
            <a:endParaRPr lang="en-US">
              <a:solidFill>
                <a:srgbClr val="F0A334"/>
              </a:solidFill>
            </a:endParaRPr>
          </a:p>
        </p:txBody>
      </p:sp>
      <p:graphicFrame>
        <p:nvGraphicFramePr>
          <p:cNvPr id="22" name="Diagrama 21"/>
          <p:cNvGraphicFramePr/>
          <p:nvPr>
            <p:extLst>
              <p:ext uri="{D42A27DB-BD31-4B8C-83A1-F6EECF244321}">
                <p14:modId xmlns:p14="http://schemas.microsoft.com/office/powerpoint/2010/main" val="2593928805"/>
              </p:ext>
            </p:extLst>
          </p:nvPr>
        </p:nvGraphicFramePr>
        <p:xfrm>
          <a:off x="1138334" y="1971278"/>
          <a:ext cx="8928359" cy="479472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1054359" y="1324947"/>
            <a:ext cx="9722498" cy="923330"/>
          </a:xfrm>
          <a:prstGeom prst="rect">
            <a:avLst/>
          </a:prstGeom>
          <a:noFill/>
        </p:spPr>
        <p:txBody>
          <a:bodyPr wrap="square" rtlCol="0">
            <a:spAutoFit/>
          </a:bodyPr>
          <a:lstStyle/>
          <a:p>
            <a:pPr algn="just"/>
            <a:r>
              <a:rPr lang="lt-LT" dirty="0"/>
              <a:t>	Didžiausia dalis </a:t>
            </a:r>
            <a:r>
              <a:rPr lang="lt-LT" dirty="0" smtClean="0"/>
              <a:t>mergaičių, kurios </a:t>
            </a:r>
            <a:r>
              <a:rPr lang="lt-LT" dirty="0"/>
              <a:t>pagal šį testo įvertinimą pateko į sveikatai palankaus FP zoną, yra </a:t>
            </a:r>
            <a:r>
              <a:rPr lang="lt-LT" dirty="0" smtClean="0"/>
              <a:t>8 </a:t>
            </a:r>
            <a:r>
              <a:rPr lang="lt-LT" dirty="0"/>
              <a:t>metų, </a:t>
            </a:r>
            <a:r>
              <a:rPr lang="lt-LT" dirty="0" smtClean="0"/>
              <a:t>kurios </a:t>
            </a:r>
            <a:r>
              <a:rPr lang="lt-LT" dirty="0"/>
              <a:t>pateko į tobulėjimo zoną – </a:t>
            </a:r>
            <a:r>
              <a:rPr lang="lt-LT" dirty="0" smtClean="0"/>
              <a:t>9 </a:t>
            </a:r>
            <a:r>
              <a:rPr lang="lt-LT" dirty="0"/>
              <a:t>metų ir </a:t>
            </a:r>
            <a:r>
              <a:rPr lang="lt-LT" dirty="0" smtClean="0"/>
              <a:t>kurios </a:t>
            </a:r>
            <a:r>
              <a:rPr lang="lt-LT" dirty="0"/>
              <a:t>pateko į sveikatos rizikos zoną – </a:t>
            </a:r>
            <a:r>
              <a:rPr lang="lt-LT" dirty="0" smtClean="0"/>
              <a:t>10 </a:t>
            </a:r>
            <a:r>
              <a:rPr lang="lt-LT" dirty="0"/>
              <a:t>metų.</a:t>
            </a:r>
          </a:p>
        </p:txBody>
      </p:sp>
    </p:spTree>
    <p:extLst>
      <p:ext uri="{BB962C8B-B14F-4D97-AF65-F5344CB8AC3E}">
        <p14:creationId xmlns:p14="http://schemas.microsoft.com/office/powerpoint/2010/main" val="237032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11</a:t>
            </a:fld>
            <a:endParaRPr lang="en-US" dirty="0">
              <a:solidFill>
                <a:srgbClr val="F0A334"/>
              </a:solidFill>
            </a:endParaRPr>
          </a:p>
        </p:txBody>
      </p:sp>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19" y="352879"/>
            <a:ext cx="9906933" cy="1262507"/>
          </a:xfrm>
        </p:spPr>
        <p:txBody>
          <a:bodyPr/>
          <a:lstStyle/>
          <a:p>
            <a:pPr algn="ctr"/>
            <a:r>
              <a:rPr lang="lt-LT" sz="2800" dirty="0" smtClean="0">
                <a:solidFill>
                  <a:srgbClr val="232461"/>
                </a:solidFill>
                <a:latin typeface="Montserrat Medium" pitchFamily="2" charset="0"/>
              </a:rPr>
              <a:t>mergaičių 6 min. bėgimas (m) testų rezultatų pasiskirstymas pagal zonas proc. </a:t>
            </a:r>
            <a:endParaRPr lang="en-US" sz="2800" dirty="0">
              <a:solidFill>
                <a:srgbClr val="232461"/>
              </a:solidFill>
              <a:latin typeface="Montserrat Medium" pitchFamily="2" charset="0"/>
            </a:endParaRPr>
          </a:p>
        </p:txBody>
      </p:sp>
      <p:graphicFrame>
        <p:nvGraphicFramePr>
          <p:cNvPr id="11" name="Diagrama 10"/>
          <p:cNvGraphicFramePr/>
          <p:nvPr>
            <p:extLst>
              <p:ext uri="{D42A27DB-BD31-4B8C-83A1-F6EECF244321}">
                <p14:modId xmlns:p14="http://schemas.microsoft.com/office/powerpoint/2010/main" val="1509472378"/>
              </p:ext>
            </p:extLst>
          </p:nvPr>
        </p:nvGraphicFramePr>
        <p:xfrm>
          <a:off x="1903445" y="2407298"/>
          <a:ext cx="8256555" cy="426288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838131" y="1399592"/>
            <a:ext cx="8321869" cy="923330"/>
          </a:xfrm>
          <a:prstGeom prst="rect">
            <a:avLst/>
          </a:prstGeom>
          <a:noFill/>
        </p:spPr>
        <p:txBody>
          <a:bodyPr wrap="square" rtlCol="0">
            <a:spAutoFit/>
          </a:bodyPr>
          <a:lstStyle/>
          <a:p>
            <a:pPr algn="just"/>
            <a:r>
              <a:rPr lang="lt-LT" dirty="0"/>
              <a:t>	Didžiausia dalis </a:t>
            </a:r>
            <a:r>
              <a:rPr lang="lt-LT" dirty="0" smtClean="0"/>
              <a:t>mergaičių, kurios </a:t>
            </a:r>
            <a:r>
              <a:rPr lang="lt-LT" dirty="0"/>
              <a:t>pagal šį testo įvertinimą pateko į sveikatai palankaus FP zoną, yra </a:t>
            </a:r>
            <a:r>
              <a:rPr lang="lt-LT" dirty="0" smtClean="0"/>
              <a:t>8 </a:t>
            </a:r>
            <a:r>
              <a:rPr lang="lt-LT" dirty="0"/>
              <a:t>metų, </a:t>
            </a:r>
            <a:r>
              <a:rPr lang="lt-LT" dirty="0" smtClean="0"/>
              <a:t>kurios </a:t>
            </a:r>
            <a:r>
              <a:rPr lang="lt-LT" dirty="0"/>
              <a:t>pateko į tobulėjimo zoną – </a:t>
            </a:r>
            <a:r>
              <a:rPr lang="lt-LT" dirty="0" smtClean="0"/>
              <a:t>9 </a:t>
            </a:r>
            <a:r>
              <a:rPr lang="lt-LT" dirty="0"/>
              <a:t>metų ir </a:t>
            </a:r>
            <a:r>
              <a:rPr lang="lt-LT" dirty="0" smtClean="0"/>
              <a:t>kurios </a:t>
            </a:r>
            <a:r>
              <a:rPr lang="lt-LT" dirty="0"/>
              <a:t>pateko į sveikatos rizikos zoną – </a:t>
            </a:r>
            <a:r>
              <a:rPr lang="lt-LT" dirty="0" smtClean="0"/>
              <a:t>10 </a:t>
            </a:r>
            <a:r>
              <a:rPr lang="lt-LT" dirty="0"/>
              <a:t>metų.</a:t>
            </a:r>
          </a:p>
        </p:txBody>
      </p:sp>
    </p:spTree>
    <p:extLst>
      <p:ext uri="{BB962C8B-B14F-4D97-AF65-F5344CB8AC3E}">
        <p14:creationId xmlns:p14="http://schemas.microsoft.com/office/powerpoint/2010/main" val="1581874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o vietos rezervavimo ženklas 7"/>
          <p:cNvSpPr>
            <a:spLocks noGrp="1"/>
          </p:cNvSpPr>
          <p:nvPr>
            <p:ph type="body" sz="quarter" idx="13"/>
          </p:nvPr>
        </p:nvSpPr>
        <p:spPr/>
        <p:txBody>
          <a:bodyPr>
            <a:normAutofit/>
          </a:bodyPr>
          <a:lstStyle/>
          <a:p>
            <a:r>
              <a:rPr lang="lt-LT" dirty="0" smtClean="0"/>
              <a:t>Berniukai</a:t>
            </a:r>
            <a:endParaRPr lang="lt-LT" dirty="0"/>
          </a:p>
        </p:txBody>
      </p:sp>
      <p:sp>
        <p:nvSpPr>
          <p:cNvPr id="9" name="Teksto vietos rezervavimo ženklas 8"/>
          <p:cNvSpPr>
            <a:spLocks noGrp="1"/>
          </p:cNvSpPr>
          <p:nvPr>
            <p:ph type="body" sz="quarter" idx="14"/>
          </p:nvPr>
        </p:nvSpPr>
        <p:spPr/>
        <p:txBody>
          <a:bodyPr/>
          <a:lstStyle/>
          <a:p>
            <a:pPr algn="just"/>
            <a:r>
              <a:rPr lang="lt-LT" dirty="0"/>
              <a:t>Iš viso fizinio pajėgumo </a:t>
            </a:r>
            <a:r>
              <a:rPr lang="lt-LT" dirty="0" smtClean="0"/>
              <a:t>testavime  </a:t>
            </a:r>
            <a:r>
              <a:rPr lang="lt-LT" dirty="0"/>
              <a:t>dalyvavo 148 pradinių klasių berniukai. Net 66 berniukai žemiau normos atliko nors  vieną testą ir pateko į sveikatos rizikos zoną.</a:t>
            </a:r>
          </a:p>
          <a:p>
            <a:endParaRPr lang="lt-LT" dirty="0"/>
          </a:p>
        </p:txBody>
      </p:sp>
      <p:sp>
        <p:nvSpPr>
          <p:cNvPr id="10" name="Teksto vietos rezervavimo ženklas 9"/>
          <p:cNvSpPr>
            <a:spLocks noGrp="1"/>
          </p:cNvSpPr>
          <p:nvPr>
            <p:ph type="body" sz="quarter" idx="15"/>
          </p:nvPr>
        </p:nvSpPr>
        <p:spPr/>
        <p:txBody>
          <a:bodyPr/>
          <a:lstStyle/>
          <a:p>
            <a:r>
              <a:rPr lang="lt-LT" dirty="0" smtClean="0"/>
              <a:t>Mergaitės</a:t>
            </a:r>
            <a:endParaRPr lang="lt-LT" dirty="0"/>
          </a:p>
        </p:txBody>
      </p:sp>
      <p:sp>
        <p:nvSpPr>
          <p:cNvPr id="11" name="Teksto vietos rezervavimo ženklas 10"/>
          <p:cNvSpPr>
            <a:spLocks noGrp="1"/>
          </p:cNvSpPr>
          <p:nvPr>
            <p:ph type="body" sz="quarter" idx="16"/>
          </p:nvPr>
        </p:nvSpPr>
        <p:spPr/>
        <p:txBody>
          <a:bodyPr/>
          <a:lstStyle/>
          <a:p>
            <a:pPr algn="just"/>
            <a:r>
              <a:rPr lang="lt-LT" dirty="0" smtClean="0"/>
              <a:t>Iš viso fizinio pajėgumo testavime dalyvavo 140 pradinių klasių mergaičių. Net 70 mergaičių žemiau normos atliko nors vieną testą ir pateko į sveikatos rizikos zoną.</a:t>
            </a:r>
            <a:endParaRPr lang="lt-LT" dirty="0"/>
          </a:p>
        </p:txBody>
      </p:sp>
      <p:sp>
        <p:nvSpPr>
          <p:cNvPr id="6" name="Pavadinimas 5"/>
          <p:cNvSpPr>
            <a:spLocks noGrp="1"/>
          </p:cNvSpPr>
          <p:nvPr>
            <p:ph type="title"/>
          </p:nvPr>
        </p:nvSpPr>
        <p:spPr>
          <a:xfrm>
            <a:off x="655320" y="741068"/>
            <a:ext cx="7975496" cy="1262507"/>
          </a:xfrm>
        </p:spPr>
        <p:txBody>
          <a:bodyPr/>
          <a:lstStyle/>
          <a:p>
            <a:r>
              <a:rPr lang="lt-LT" sz="3200" dirty="0" smtClean="0"/>
              <a:t>Sveikatos rizikos zona pradinis ugdymas</a:t>
            </a:r>
            <a:endParaRPr lang="lt-LT" sz="3200"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12</a:t>
            </a:fld>
            <a:endParaRPr lang="en-US"/>
          </a:p>
        </p:txBody>
      </p:sp>
    </p:spTree>
    <p:extLst>
      <p:ext uri="{BB962C8B-B14F-4D97-AF65-F5344CB8AC3E}">
        <p14:creationId xmlns:p14="http://schemas.microsoft.com/office/powerpoint/2010/main" val="2098481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741068"/>
            <a:ext cx="9384419" cy="1262507"/>
          </a:xfrm>
        </p:spPr>
        <p:txBody>
          <a:bodyPr/>
          <a:lstStyle/>
          <a:p>
            <a:r>
              <a:rPr lang="lt-LT" sz="3200" dirty="0" smtClean="0"/>
              <a:t>Pradinio ugdymo mokinių fizinio pajėgumo testų apibendrinimas</a:t>
            </a:r>
            <a:endParaRPr lang="lt-LT" sz="3200" dirty="0"/>
          </a:p>
        </p:txBody>
      </p:sp>
      <p:sp>
        <p:nvSpPr>
          <p:cNvPr id="11" name="Teksto vietos rezervavimo ženklas 10"/>
          <p:cNvSpPr>
            <a:spLocks noGrp="1"/>
          </p:cNvSpPr>
          <p:nvPr>
            <p:ph type="body" sz="quarter" idx="14"/>
          </p:nvPr>
        </p:nvSpPr>
        <p:spPr>
          <a:xfrm>
            <a:off x="655320" y="2211355"/>
            <a:ext cx="10289488" cy="4000827"/>
          </a:xfrm>
        </p:spPr>
        <p:txBody>
          <a:bodyPr>
            <a:normAutofit/>
          </a:bodyPr>
          <a:lstStyle/>
          <a:p>
            <a:pPr marL="285750" indent="-285750" algn="just">
              <a:buFont typeface="Arial" panose="020B0604020202020204" pitchFamily="34" charset="0"/>
              <a:buChar char="•"/>
            </a:pPr>
            <a:r>
              <a:rPr lang="lt-LT" dirty="0" smtClean="0"/>
              <a:t>Pagal testo „Šuolis iš vietos į tolį (cm)“ atlikimą, į sveikatos rizikos zoną pateko 8 berniukai, kurių amžius 7 metai (1), 8 metai (3), 9 metai (3) ir 10 metų (1) ir 13 mergaičių, kurių amžius 8 metai (3), 9 metai (8) ir 10 metų (2).</a:t>
            </a:r>
          </a:p>
          <a:p>
            <a:pPr marL="285750" indent="-285750" algn="just">
              <a:buFont typeface="Arial" panose="020B0604020202020204" pitchFamily="34" charset="0"/>
              <a:buChar char="•"/>
            </a:pPr>
            <a:r>
              <a:rPr lang="lt-LT" dirty="0"/>
              <a:t>Pagal testo </a:t>
            </a:r>
            <a:r>
              <a:rPr lang="lt-LT" dirty="0" smtClean="0"/>
              <a:t>„Teniso kamuoliuko metimas (m)“ </a:t>
            </a:r>
            <a:r>
              <a:rPr lang="lt-LT" dirty="0"/>
              <a:t>atlikimą, į sveikatos rizikos zoną pateko </a:t>
            </a:r>
            <a:r>
              <a:rPr lang="lt-LT" dirty="0" smtClean="0"/>
              <a:t>13 berniukų, </a:t>
            </a:r>
            <a:r>
              <a:rPr lang="lt-LT" dirty="0"/>
              <a:t>kurių amžius </a:t>
            </a:r>
            <a:r>
              <a:rPr lang="lt-LT" dirty="0" smtClean="0"/>
              <a:t>8 </a:t>
            </a:r>
            <a:r>
              <a:rPr lang="lt-LT" dirty="0"/>
              <a:t>metai </a:t>
            </a:r>
            <a:r>
              <a:rPr lang="lt-LT" dirty="0" smtClean="0"/>
              <a:t>(1), </a:t>
            </a:r>
            <a:r>
              <a:rPr lang="lt-LT" dirty="0"/>
              <a:t>9 metai </a:t>
            </a:r>
            <a:r>
              <a:rPr lang="lt-LT" dirty="0" smtClean="0"/>
              <a:t>(5) ir </a:t>
            </a:r>
            <a:r>
              <a:rPr lang="lt-LT" dirty="0"/>
              <a:t>10 metų </a:t>
            </a:r>
            <a:r>
              <a:rPr lang="lt-LT" dirty="0" smtClean="0"/>
              <a:t>(7) </a:t>
            </a:r>
            <a:r>
              <a:rPr lang="lt-LT" dirty="0"/>
              <a:t>ir </a:t>
            </a:r>
            <a:r>
              <a:rPr lang="lt-LT" dirty="0" smtClean="0"/>
              <a:t>19 </a:t>
            </a:r>
            <a:r>
              <a:rPr lang="lt-LT" dirty="0"/>
              <a:t>mergaičių, kurių amžius </a:t>
            </a:r>
            <a:r>
              <a:rPr lang="lt-LT" dirty="0" smtClean="0"/>
              <a:t>7metai (1), </a:t>
            </a:r>
            <a:r>
              <a:rPr lang="lt-LT" dirty="0"/>
              <a:t>9 metai </a:t>
            </a:r>
            <a:r>
              <a:rPr lang="lt-LT" dirty="0" smtClean="0"/>
              <a:t>(3) </a:t>
            </a:r>
            <a:r>
              <a:rPr lang="lt-LT" dirty="0"/>
              <a:t>ir 10 metų </a:t>
            </a:r>
            <a:r>
              <a:rPr lang="lt-LT" dirty="0" smtClean="0"/>
              <a:t>(15).</a:t>
            </a:r>
          </a:p>
          <a:p>
            <a:pPr marL="285750" indent="-285750" algn="just">
              <a:buFont typeface="Arial" panose="020B0604020202020204" pitchFamily="34" charset="0"/>
              <a:buChar char="•"/>
            </a:pPr>
            <a:r>
              <a:rPr lang="lt-LT" dirty="0"/>
              <a:t>Pagal testo </a:t>
            </a:r>
            <a:r>
              <a:rPr lang="lt-LT" dirty="0" smtClean="0"/>
              <a:t>„</a:t>
            </a:r>
            <a:r>
              <a:rPr lang="lt-LT" dirty="0"/>
              <a:t>10 x 5 m bėgimas </a:t>
            </a:r>
            <a:r>
              <a:rPr lang="lt-LT" dirty="0" smtClean="0"/>
              <a:t>šaudykle(s)“ </a:t>
            </a:r>
            <a:r>
              <a:rPr lang="lt-LT" dirty="0"/>
              <a:t>atlikimą, į sveikatos rizikos zoną pateko </a:t>
            </a:r>
            <a:r>
              <a:rPr lang="lt-LT" dirty="0" smtClean="0"/>
              <a:t>53 </a:t>
            </a:r>
            <a:r>
              <a:rPr lang="lt-LT" dirty="0"/>
              <a:t>berniukai, kurių amžius 7 metai </a:t>
            </a:r>
            <a:r>
              <a:rPr lang="lt-LT" dirty="0" smtClean="0"/>
              <a:t>(6), </a:t>
            </a:r>
            <a:r>
              <a:rPr lang="lt-LT" dirty="0"/>
              <a:t>8 metai </a:t>
            </a:r>
            <a:r>
              <a:rPr lang="lt-LT" dirty="0" smtClean="0"/>
              <a:t>(7), </a:t>
            </a:r>
            <a:r>
              <a:rPr lang="lt-LT" dirty="0"/>
              <a:t>9 metai </a:t>
            </a:r>
            <a:r>
              <a:rPr lang="lt-LT" dirty="0" smtClean="0"/>
              <a:t>(15) </a:t>
            </a:r>
            <a:r>
              <a:rPr lang="lt-LT" dirty="0"/>
              <a:t>ir 10 metų </a:t>
            </a:r>
            <a:r>
              <a:rPr lang="lt-LT" dirty="0" smtClean="0"/>
              <a:t>(25) </a:t>
            </a:r>
            <a:r>
              <a:rPr lang="lt-LT" dirty="0"/>
              <a:t>ir </a:t>
            </a:r>
            <a:r>
              <a:rPr lang="lt-LT" dirty="0" smtClean="0"/>
              <a:t>45 mergaitės, </a:t>
            </a:r>
            <a:r>
              <a:rPr lang="lt-LT" dirty="0"/>
              <a:t>kurių </a:t>
            </a:r>
            <a:r>
              <a:rPr lang="lt-LT" dirty="0" smtClean="0"/>
              <a:t>amžius 7 metai (4), </a:t>
            </a:r>
            <a:r>
              <a:rPr lang="lt-LT" dirty="0"/>
              <a:t>8 metai </a:t>
            </a:r>
            <a:r>
              <a:rPr lang="lt-LT" dirty="0" smtClean="0"/>
              <a:t>(9), </a:t>
            </a:r>
            <a:r>
              <a:rPr lang="lt-LT" dirty="0"/>
              <a:t>9 metai </a:t>
            </a:r>
            <a:r>
              <a:rPr lang="lt-LT" dirty="0" smtClean="0"/>
              <a:t>(11) </a:t>
            </a:r>
            <a:r>
              <a:rPr lang="lt-LT" dirty="0"/>
              <a:t>ir 10 metų (</a:t>
            </a:r>
            <a:r>
              <a:rPr lang="lt-LT" dirty="0" smtClean="0"/>
              <a:t>21).</a:t>
            </a:r>
            <a:endParaRPr lang="lt-LT" dirty="0"/>
          </a:p>
          <a:p>
            <a:pPr marL="285750" indent="-285750" algn="just">
              <a:buFont typeface="Arial" panose="020B0604020202020204" pitchFamily="34" charset="0"/>
              <a:buChar char="•"/>
            </a:pPr>
            <a:r>
              <a:rPr lang="lt-LT" dirty="0"/>
              <a:t>Pagal testo </a:t>
            </a:r>
            <a:r>
              <a:rPr lang="lt-LT" dirty="0" smtClean="0"/>
              <a:t>„6min </a:t>
            </a:r>
            <a:r>
              <a:rPr lang="lt-LT" dirty="0"/>
              <a:t>bėgimas </a:t>
            </a:r>
            <a:r>
              <a:rPr lang="lt-LT" dirty="0" smtClean="0"/>
              <a:t>(m)“ </a:t>
            </a:r>
            <a:r>
              <a:rPr lang="lt-LT" dirty="0"/>
              <a:t>atlikimą, į sveikatos rizikos zoną pateko </a:t>
            </a:r>
            <a:r>
              <a:rPr lang="lt-LT" dirty="0" smtClean="0"/>
              <a:t>24 </a:t>
            </a:r>
            <a:r>
              <a:rPr lang="lt-LT" dirty="0"/>
              <a:t>berniukai, kurių amžius </a:t>
            </a:r>
            <a:r>
              <a:rPr lang="lt-LT" dirty="0" smtClean="0"/>
              <a:t>8 </a:t>
            </a:r>
            <a:r>
              <a:rPr lang="lt-LT" dirty="0"/>
              <a:t>metai </a:t>
            </a:r>
            <a:r>
              <a:rPr lang="lt-LT" dirty="0" smtClean="0"/>
              <a:t>(9), </a:t>
            </a:r>
            <a:r>
              <a:rPr lang="lt-LT" dirty="0"/>
              <a:t>9 metai </a:t>
            </a:r>
            <a:r>
              <a:rPr lang="lt-LT" dirty="0" smtClean="0"/>
              <a:t>(4) </a:t>
            </a:r>
            <a:r>
              <a:rPr lang="lt-LT" dirty="0"/>
              <a:t>ir 10 metų (25) </a:t>
            </a:r>
            <a:r>
              <a:rPr lang="lt-LT" dirty="0" smtClean="0"/>
              <a:t>ir 18 mergaičių, </a:t>
            </a:r>
            <a:r>
              <a:rPr lang="lt-LT" dirty="0"/>
              <a:t>kurių </a:t>
            </a:r>
            <a:r>
              <a:rPr lang="lt-LT" dirty="0" smtClean="0"/>
              <a:t>amžius </a:t>
            </a:r>
            <a:r>
              <a:rPr lang="lt-LT" dirty="0"/>
              <a:t>8 metai </a:t>
            </a:r>
            <a:r>
              <a:rPr lang="lt-LT" dirty="0" smtClean="0"/>
              <a:t>(2), </a:t>
            </a:r>
            <a:r>
              <a:rPr lang="lt-LT" dirty="0"/>
              <a:t>9 metai </a:t>
            </a:r>
            <a:r>
              <a:rPr lang="lt-LT" dirty="0" smtClean="0"/>
              <a:t>(5) </a:t>
            </a:r>
            <a:r>
              <a:rPr lang="lt-LT" dirty="0"/>
              <a:t>ir 10 metų </a:t>
            </a:r>
            <a:r>
              <a:rPr lang="lt-LT" dirty="0" smtClean="0"/>
              <a:t>(11</a:t>
            </a:r>
            <a:r>
              <a:rPr lang="lt-LT" dirty="0"/>
              <a:t>).</a:t>
            </a:r>
          </a:p>
          <a:p>
            <a:pPr marL="285750" indent="-285750" algn="just">
              <a:buFont typeface="Arial" panose="020B0604020202020204" pitchFamily="34" charset="0"/>
              <a:buChar char="•"/>
            </a:pPr>
            <a:endParaRPr lang="lt-LT" dirty="0"/>
          </a:p>
        </p:txBody>
      </p:sp>
      <p:sp>
        <p:nvSpPr>
          <p:cNvPr id="8" name="Skaidrės numerio vietos rezervavimo ženklas 7"/>
          <p:cNvSpPr>
            <a:spLocks noGrp="1"/>
          </p:cNvSpPr>
          <p:nvPr>
            <p:ph type="sldNum" sz="quarter" idx="12"/>
          </p:nvPr>
        </p:nvSpPr>
        <p:spPr/>
        <p:txBody>
          <a:bodyPr/>
          <a:lstStyle/>
          <a:p>
            <a:fld id="{53969381-6070-C14C-AC19-9F0CCB6EE0F1}" type="slidenum">
              <a:rPr lang="en-US" smtClean="0"/>
              <a:pPr/>
              <a:t>13</a:t>
            </a:fld>
            <a:endParaRPr lang="en-US"/>
          </a:p>
        </p:txBody>
      </p:sp>
    </p:spTree>
    <p:extLst>
      <p:ext uri="{BB962C8B-B14F-4D97-AF65-F5344CB8AC3E}">
        <p14:creationId xmlns:p14="http://schemas.microsoft.com/office/powerpoint/2010/main" val="3391365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vadinimas 6"/>
          <p:cNvSpPr>
            <a:spLocks noGrp="1"/>
          </p:cNvSpPr>
          <p:nvPr>
            <p:ph type="title"/>
          </p:nvPr>
        </p:nvSpPr>
        <p:spPr/>
        <p:txBody>
          <a:bodyPr/>
          <a:lstStyle/>
          <a:p>
            <a:r>
              <a:rPr lang="lt-LT" dirty="0"/>
              <a:t>Pagrindinio </a:t>
            </a:r>
            <a:r>
              <a:rPr lang="lt-LT" dirty="0" smtClean="0"/>
              <a:t>ugdymo </a:t>
            </a:r>
            <a:r>
              <a:rPr lang="lt-LT" dirty="0"/>
              <a:t>mokinių fizinio pajėgumo testų analizė</a:t>
            </a:r>
            <a:br>
              <a:rPr lang="lt-LT" dirty="0"/>
            </a:br>
            <a:endParaRPr lang="lt-LT" dirty="0"/>
          </a:p>
        </p:txBody>
      </p:sp>
      <p:sp>
        <p:nvSpPr>
          <p:cNvPr id="6" name="Skaidrės numerio vietos rezervavimo ženklas 5"/>
          <p:cNvSpPr>
            <a:spLocks noGrp="1"/>
          </p:cNvSpPr>
          <p:nvPr>
            <p:ph type="sldNum" sz="quarter" idx="12"/>
          </p:nvPr>
        </p:nvSpPr>
        <p:spPr/>
        <p:txBody>
          <a:bodyPr/>
          <a:lstStyle/>
          <a:p>
            <a:fld id="{53969381-6070-C14C-AC19-9F0CCB6EE0F1}" type="slidenum">
              <a:rPr lang="en-US" smtClean="0"/>
              <a:pPr/>
              <a:t>14</a:t>
            </a:fld>
            <a:endParaRPr lang="en-US"/>
          </a:p>
        </p:txBody>
      </p:sp>
    </p:spTree>
    <p:extLst>
      <p:ext uri="{BB962C8B-B14F-4D97-AF65-F5344CB8AC3E}">
        <p14:creationId xmlns:p14="http://schemas.microsoft.com/office/powerpoint/2010/main" val="1557028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a:t>Berniukų „Flamingo“ (užlipimų ant </a:t>
            </a:r>
            <a:r>
              <a:rPr lang="lt-LT" sz="2400" dirty="0" err="1"/>
              <a:t>buomelio</a:t>
            </a:r>
            <a:r>
              <a:rPr lang="lt-LT" sz="2400" dirty="0"/>
              <a:t> skaičius/1min) testo 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15</a:t>
            </a:fld>
            <a:endParaRPr lang="en-US"/>
          </a:p>
        </p:txBody>
      </p:sp>
      <p:graphicFrame>
        <p:nvGraphicFramePr>
          <p:cNvPr id="11" name="Diagrama 10"/>
          <p:cNvGraphicFramePr/>
          <p:nvPr>
            <p:extLst>
              <p:ext uri="{D42A27DB-BD31-4B8C-83A1-F6EECF244321}">
                <p14:modId xmlns:p14="http://schemas.microsoft.com/office/powerpoint/2010/main" val="1153371087"/>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455576"/>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14 </a:t>
            </a:r>
            <a:r>
              <a:rPr lang="lt-LT" dirty="0"/>
              <a:t>metų, kurie pateko į tobulėjimo zoną – </a:t>
            </a:r>
            <a:r>
              <a:rPr lang="lt-LT" dirty="0" smtClean="0"/>
              <a:t>11 - 12 </a:t>
            </a:r>
            <a:r>
              <a:rPr lang="lt-LT" dirty="0"/>
              <a:t>metų ir kurie pateko į sveikatos rizikos zoną – </a:t>
            </a:r>
            <a:r>
              <a:rPr lang="lt-LT" dirty="0" smtClean="0"/>
              <a:t>13 </a:t>
            </a:r>
            <a:r>
              <a:rPr lang="lt-LT" dirty="0"/>
              <a:t>metų.</a:t>
            </a:r>
          </a:p>
        </p:txBody>
      </p:sp>
    </p:spTree>
    <p:extLst>
      <p:ext uri="{BB962C8B-B14F-4D97-AF65-F5344CB8AC3E}">
        <p14:creationId xmlns:p14="http://schemas.microsoft.com/office/powerpoint/2010/main" val="948249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a:t>Berniukų </a:t>
            </a:r>
            <a:r>
              <a:rPr lang="lt-LT" sz="2400" dirty="0" smtClean="0"/>
              <a:t>sėstis ir siekti (cm)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16</a:t>
            </a:fld>
            <a:endParaRPr lang="en-US"/>
          </a:p>
        </p:txBody>
      </p:sp>
      <p:graphicFrame>
        <p:nvGraphicFramePr>
          <p:cNvPr id="11" name="Diagrama 10"/>
          <p:cNvGraphicFramePr/>
          <p:nvPr>
            <p:extLst>
              <p:ext uri="{D42A27DB-BD31-4B8C-83A1-F6EECF244321}">
                <p14:modId xmlns:p14="http://schemas.microsoft.com/office/powerpoint/2010/main" val="2817574431"/>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474237"/>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12 </a:t>
            </a:r>
            <a:r>
              <a:rPr lang="lt-LT" dirty="0"/>
              <a:t>metų, kurie pateko į tobulėjimo zoną – </a:t>
            </a:r>
            <a:r>
              <a:rPr lang="lt-LT" dirty="0" smtClean="0"/>
              <a:t>13 </a:t>
            </a:r>
            <a:r>
              <a:rPr lang="lt-LT" dirty="0"/>
              <a:t>metų ir kurie pateko į sveikatos rizikos zoną – </a:t>
            </a:r>
            <a:r>
              <a:rPr lang="lt-LT" dirty="0" smtClean="0"/>
              <a:t>15 </a:t>
            </a:r>
            <a:r>
              <a:rPr lang="lt-LT" dirty="0"/>
              <a:t>metų.</a:t>
            </a:r>
          </a:p>
        </p:txBody>
      </p:sp>
    </p:spTree>
    <p:extLst>
      <p:ext uri="{BB962C8B-B14F-4D97-AF65-F5344CB8AC3E}">
        <p14:creationId xmlns:p14="http://schemas.microsoft.com/office/powerpoint/2010/main" val="496491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a:t>Berniukų </a:t>
            </a:r>
            <a:r>
              <a:rPr lang="lt-LT" sz="2400" dirty="0" smtClean="0"/>
              <a:t>šuolis į tolį iš vietos (cm)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17</a:t>
            </a:fld>
            <a:endParaRPr lang="en-US"/>
          </a:p>
        </p:txBody>
      </p:sp>
      <p:graphicFrame>
        <p:nvGraphicFramePr>
          <p:cNvPr id="11" name="Diagrama 10"/>
          <p:cNvGraphicFramePr/>
          <p:nvPr>
            <p:extLst>
              <p:ext uri="{D42A27DB-BD31-4B8C-83A1-F6EECF244321}">
                <p14:modId xmlns:p14="http://schemas.microsoft.com/office/powerpoint/2010/main" val="3059646881"/>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71602"/>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14 </a:t>
            </a:r>
            <a:r>
              <a:rPr lang="lt-LT" dirty="0"/>
              <a:t>metų, kurie pateko į tobulėjimo zoną – </a:t>
            </a:r>
            <a:r>
              <a:rPr lang="lt-LT" dirty="0" smtClean="0"/>
              <a:t>15 </a:t>
            </a:r>
            <a:r>
              <a:rPr lang="lt-LT" dirty="0"/>
              <a:t>metų ir kurie pateko į sveikatos rizikos zoną – </a:t>
            </a:r>
            <a:r>
              <a:rPr lang="lt-LT" dirty="0" smtClean="0"/>
              <a:t>13 </a:t>
            </a:r>
            <a:r>
              <a:rPr lang="lt-LT" dirty="0"/>
              <a:t>metų.</a:t>
            </a:r>
          </a:p>
        </p:txBody>
      </p:sp>
    </p:spTree>
    <p:extLst>
      <p:ext uri="{BB962C8B-B14F-4D97-AF65-F5344CB8AC3E}">
        <p14:creationId xmlns:p14="http://schemas.microsoft.com/office/powerpoint/2010/main" val="77080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a:t>Berniukų </a:t>
            </a:r>
            <a:r>
              <a:rPr lang="lt-LT" sz="2400" dirty="0" smtClean="0"/>
              <a:t>Kybojimas sulenktomis rankomis (s)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18</a:t>
            </a:fld>
            <a:endParaRPr lang="en-US"/>
          </a:p>
        </p:txBody>
      </p:sp>
      <p:graphicFrame>
        <p:nvGraphicFramePr>
          <p:cNvPr id="11" name="Diagrama 10"/>
          <p:cNvGraphicFramePr/>
          <p:nvPr>
            <p:extLst>
              <p:ext uri="{D42A27DB-BD31-4B8C-83A1-F6EECF244321}">
                <p14:modId xmlns:p14="http://schemas.microsoft.com/office/powerpoint/2010/main" val="1511872534"/>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43609"/>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15 </a:t>
            </a:r>
            <a:r>
              <a:rPr lang="lt-LT" dirty="0"/>
              <a:t>metų, kurie pateko į tobulėjimo zoną – </a:t>
            </a:r>
            <a:r>
              <a:rPr lang="lt-LT" dirty="0" smtClean="0"/>
              <a:t>13 </a:t>
            </a:r>
            <a:r>
              <a:rPr lang="lt-LT" dirty="0"/>
              <a:t>metų ir kurie pateko į sveikatos rizikos zoną – </a:t>
            </a:r>
            <a:r>
              <a:rPr lang="lt-LT" dirty="0" smtClean="0"/>
              <a:t>11 </a:t>
            </a:r>
            <a:r>
              <a:rPr lang="lt-LT" dirty="0"/>
              <a:t>metų.</a:t>
            </a:r>
          </a:p>
        </p:txBody>
      </p:sp>
    </p:spTree>
    <p:extLst>
      <p:ext uri="{BB962C8B-B14F-4D97-AF65-F5344CB8AC3E}">
        <p14:creationId xmlns:p14="http://schemas.microsoft.com/office/powerpoint/2010/main" val="2207522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a:t>Berniukų </a:t>
            </a:r>
            <a:r>
              <a:rPr lang="lt-LT" sz="2400" dirty="0" smtClean="0"/>
              <a:t>10x5 m bėgimas šaudykle (s)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19</a:t>
            </a:fld>
            <a:endParaRPr lang="en-US"/>
          </a:p>
        </p:txBody>
      </p:sp>
      <p:graphicFrame>
        <p:nvGraphicFramePr>
          <p:cNvPr id="11" name="Diagrama 10"/>
          <p:cNvGraphicFramePr/>
          <p:nvPr>
            <p:extLst>
              <p:ext uri="{D42A27DB-BD31-4B8C-83A1-F6EECF244321}">
                <p14:modId xmlns:p14="http://schemas.microsoft.com/office/powerpoint/2010/main" val="3109675325"/>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43609"/>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15 </a:t>
            </a:r>
            <a:r>
              <a:rPr lang="lt-LT" dirty="0"/>
              <a:t>metų, kurie pateko į tobulėjimo zoną – </a:t>
            </a:r>
            <a:r>
              <a:rPr lang="lt-LT" dirty="0" smtClean="0"/>
              <a:t>14 </a:t>
            </a:r>
            <a:r>
              <a:rPr lang="lt-LT" dirty="0"/>
              <a:t>metų ir kurie pateko į sveikatos rizikos zoną – </a:t>
            </a:r>
            <a:r>
              <a:rPr lang="lt-LT" dirty="0" smtClean="0"/>
              <a:t>13 </a:t>
            </a:r>
            <a:r>
              <a:rPr lang="lt-LT" dirty="0"/>
              <a:t>metų.</a:t>
            </a:r>
          </a:p>
        </p:txBody>
      </p:sp>
    </p:spTree>
    <p:extLst>
      <p:ext uri="{BB962C8B-B14F-4D97-AF65-F5344CB8AC3E}">
        <p14:creationId xmlns:p14="http://schemas.microsoft.com/office/powerpoint/2010/main" val="2106344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741068"/>
            <a:ext cx="7742231" cy="1262507"/>
          </a:xfrm>
        </p:spPr>
        <p:txBody>
          <a:bodyPr/>
          <a:lstStyle/>
          <a:p>
            <a:r>
              <a:rPr lang="lt-LT" dirty="0" smtClean="0"/>
              <a:t>Fizinio pajėgumo testavimas</a:t>
            </a:r>
            <a:endParaRPr lang="lt-LT" dirty="0"/>
          </a:p>
        </p:txBody>
      </p:sp>
      <p:sp>
        <p:nvSpPr>
          <p:cNvPr id="7" name="Teksto vietos rezervavimo ženklas 6"/>
          <p:cNvSpPr>
            <a:spLocks noGrp="1"/>
          </p:cNvSpPr>
          <p:nvPr>
            <p:ph type="body" sz="quarter" idx="13"/>
          </p:nvPr>
        </p:nvSpPr>
        <p:spPr/>
        <p:txBody>
          <a:bodyPr>
            <a:normAutofit fontScale="92500" lnSpcReduction="10000"/>
          </a:bodyPr>
          <a:lstStyle/>
          <a:p>
            <a:r>
              <a:rPr lang="lt-LT" b="1" dirty="0" smtClean="0">
                <a:solidFill>
                  <a:srgbClr val="000000"/>
                </a:solidFill>
                <a:latin typeface="Times New Roman" panose="02020603050405020304" pitchFamily="18" charset="0"/>
              </a:rPr>
              <a:t>	Mokinio </a:t>
            </a:r>
            <a:r>
              <a:rPr lang="lt-LT" b="1" dirty="0">
                <a:solidFill>
                  <a:srgbClr val="000000"/>
                </a:solidFill>
                <a:latin typeface="Times New Roman" panose="02020603050405020304" pitchFamily="18" charset="0"/>
              </a:rPr>
              <a:t>fizinio pajėgumo testas </a:t>
            </a:r>
            <a:r>
              <a:rPr lang="lt-LT" dirty="0">
                <a:solidFill>
                  <a:srgbClr val="000000"/>
                </a:solidFill>
                <a:latin typeface="Times New Roman" panose="02020603050405020304" pitchFamily="18" charset="0"/>
              </a:rPr>
              <a:t>–</a:t>
            </a:r>
            <a:r>
              <a:rPr lang="lt-LT" b="1" dirty="0">
                <a:solidFill>
                  <a:srgbClr val="000000"/>
                </a:solidFill>
                <a:latin typeface="Times New Roman" panose="02020603050405020304" pitchFamily="18" charset="0"/>
              </a:rPr>
              <a:t> </a:t>
            </a:r>
            <a:r>
              <a:rPr lang="lt-LT" dirty="0">
                <a:solidFill>
                  <a:srgbClr val="000000"/>
                </a:solidFill>
                <a:latin typeface="Times New Roman" panose="02020603050405020304" pitchFamily="18" charset="0"/>
              </a:rPr>
              <a:t>užduotis, skirta nustatyti mokinio fizinio pajėgumo lygį.</a:t>
            </a:r>
            <a:endParaRPr lang="lt-LT" dirty="0"/>
          </a:p>
        </p:txBody>
      </p:sp>
      <p:sp>
        <p:nvSpPr>
          <p:cNvPr id="8" name="Teksto vietos rezervavimo ženklas 7"/>
          <p:cNvSpPr>
            <a:spLocks noGrp="1"/>
          </p:cNvSpPr>
          <p:nvPr>
            <p:ph type="body" sz="quarter" idx="14"/>
          </p:nvPr>
        </p:nvSpPr>
        <p:spPr/>
        <p:txBody>
          <a:bodyPr/>
          <a:lstStyle/>
          <a:p>
            <a:pPr algn="just"/>
            <a:r>
              <a:rPr lang="lt-LT" dirty="0" smtClean="0"/>
              <a:t>	Fizinio pajėgumo testavimas mokykloje </a:t>
            </a:r>
            <a:r>
              <a:rPr lang="lt-LT" dirty="0"/>
              <a:t>atliekamas </a:t>
            </a:r>
            <a:r>
              <a:rPr lang="lt-LT" dirty="0" smtClean="0"/>
              <a:t>vadovaujantis </a:t>
            </a:r>
            <a:r>
              <a:rPr lang="lt-LT" dirty="0"/>
              <a:t>Lietuvos Respublikos sveikatos </a:t>
            </a:r>
            <a:r>
              <a:rPr lang="lt-LT" dirty="0" smtClean="0"/>
              <a:t>apsaugos ministro </a:t>
            </a:r>
            <a:r>
              <a:rPr lang="lt-LT" dirty="0"/>
              <a:t>2019 m. spalio 8 d. įsakymu Nr. V-1153 „Dėl mokinių, besimokančių pagal </a:t>
            </a:r>
            <a:r>
              <a:rPr lang="lt-LT" dirty="0" smtClean="0"/>
              <a:t>pradinio, pagrindinio </a:t>
            </a:r>
            <a:r>
              <a:rPr lang="lt-LT" dirty="0"/>
              <a:t>ir vidurinio ugdymo programas, fizinio pajėgumo nustatymo tvarkos </a:t>
            </a:r>
            <a:r>
              <a:rPr lang="lt-LT" dirty="0" smtClean="0"/>
              <a:t>aprašo patvirtinimo“.</a:t>
            </a:r>
          </a:p>
          <a:p>
            <a:pPr algn="just"/>
            <a:r>
              <a:rPr lang="lt-LT" dirty="0" smtClean="0"/>
              <a:t>Gedminų progimnazijoje fizinio pajėgumo testavime dalyvavo 775 mokiniai.</a:t>
            </a:r>
            <a:endParaRPr lang="lt-LT" dirty="0"/>
          </a:p>
        </p:txBody>
      </p:sp>
      <p:sp>
        <p:nvSpPr>
          <p:cNvPr id="4" name="Poraštės vietos rezervavimo ženklas 3"/>
          <p:cNvSpPr>
            <a:spLocks noGrp="1"/>
          </p:cNvSpPr>
          <p:nvPr>
            <p:ph type="ftr" sz="quarter" idx="11"/>
          </p:nvPr>
        </p:nvSpPr>
        <p:spPr/>
        <p:txBody>
          <a:bodyPr/>
          <a:lstStyle/>
          <a:p>
            <a:r>
              <a:rPr lang="en-US" smtClean="0"/>
              <a:t>Presentation name</a:t>
            </a:r>
            <a:endParaRPr lang="en-US"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a:t>
            </a:fld>
            <a:endParaRPr lang="en-US"/>
          </a:p>
        </p:txBody>
      </p:sp>
    </p:spTree>
    <p:extLst>
      <p:ext uri="{BB962C8B-B14F-4D97-AF65-F5344CB8AC3E}">
        <p14:creationId xmlns:p14="http://schemas.microsoft.com/office/powerpoint/2010/main" val="2223248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800" dirty="0"/>
              <a:t>Berniukų 20 m bėgimas šaudykle (min.) testo rezultatų pasiskirstymas pagal </a:t>
            </a:r>
            <a:r>
              <a:rPr lang="lt-LT" sz="2800" dirty="0" smtClean="0"/>
              <a:t>zonas proc.</a:t>
            </a:r>
            <a:r>
              <a:rPr lang="lt-LT" sz="2800" dirty="0"/>
              <a:t/>
            </a:r>
            <a:br>
              <a:rPr lang="lt-LT" sz="2800" dirty="0"/>
            </a:br>
            <a:endParaRPr lang="lt-LT" sz="2800"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20</a:t>
            </a:fld>
            <a:endParaRPr lang="en-US"/>
          </a:p>
        </p:txBody>
      </p:sp>
      <p:graphicFrame>
        <p:nvGraphicFramePr>
          <p:cNvPr id="11" name="Diagrama 10"/>
          <p:cNvGraphicFramePr/>
          <p:nvPr>
            <p:extLst>
              <p:ext uri="{D42A27DB-BD31-4B8C-83A1-F6EECF244321}">
                <p14:modId xmlns:p14="http://schemas.microsoft.com/office/powerpoint/2010/main" val="1253119337"/>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274715" y="1380932"/>
            <a:ext cx="9190653" cy="923330"/>
          </a:xfrm>
          <a:prstGeom prst="rect">
            <a:avLst/>
          </a:prstGeom>
          <a:noFill/>
        </p:spPr>
        <p:txBody>
          <a:bodyPr wrap="square" rtlCol="0">
            <a:spAutoFit/>
          </a:bodyPr>
          <a:lstStyle/>
          <a:p>
            <a:r>
              <a:rPr lang="lt-LT" dirty="0" smtClean="0"/>
              <a:t>	Didžiausia </a:t>
            </a:r>
            <a:r>
              <a:rPr lang="lt-LT" dirty="0"/>
              <a:t>dalis berniukų, kurie pagal šį testo įvertinimą pateko į sveikatai palankaus FP zoną, yra </a:t>
            </a:r>
            <a:r>
              <a:rPr lang="lt-LT" dirty="0" smtClean="0"/>
              <a:t>11 </a:t>
            </a:r>
            <a:r>
              <a:rPr lang="lt-LT" dirty="0"/>
              <a:t>metų, kurie pateko į tobulėjimo zoną – </a:t>
            </a:r>
            <a:r>
              <a:rPr lang="lt-LT" dirty="0" smtClean="0"/>
              <a:t>15 </a:t>
            </a:r>
            <a:r>
              <a:rPr lang="lt-LT" dirty="0"/>
              <a:t>metų ir kurie pateko į sveikatos rizikos zoną – </a:t>
            </a:r>
            <a:r>
              <a:rPr lang="lt-LT" dirty="0" smtClean="0"/>
              <a:t>11 </a:t>
            </a:r>
            <a:r>
              <a:rPr lang="lt-LT" dirty="0"/>
              <a:t>metų.</a:t>
            </a:r>
          </a:p>
        </p:txBody>
      </p:sp>
    </p:spTree>
    <p:extLst>
      <p:ext uri="{BB962C8B-B14F-4D97-AF65-F5344CB8AC3E}">
        <p14:creationId xmlns:p14="http://schemas.microsoft.com/office/powerpoint/2010/main" val="1985892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err="1" smtClean="0"/>
              <a:t>MERGAIČIų</a:t>
            </a:r>
            <a:r>
              <a:rPr lang="lt-LT" sz="2400" dirty="0" smtClean="0"/>
              <a:t> </a:t>
            </a:r>
            <a:r>
              <a:rPr lang="lt-LT" sz="2400" dirty="0"/>
              <a:t>„Flamingo“ (užlipimų ant </a:t>
            </a:r>
            <a:r>
              <a:rPr lang="lt-LT" sz="2400" dirty="0" err="1"/>
              <a:t>buomelio</a:t>
            </a:r>
            <a:r>
              <a:rPr lang="lt-LT" sz="2400" dirty="0"/>
              <a:t> skaičius/1min) testo 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21</a:t>
            </a:fld>
            <a:endParaRPr lang="en-US"/>
          </a:p>
        </p:txBody>
      </p:sp>
      <p:graphicFrame>
        <p:nvGraphicFramePr>
          <p:cNvPr id="11" name="Diagrama 10"/>
          <p:cNvGraphicFramePr/>
          <p:nvPr>
            <p:extLst>
              <p:ext uri="{D42A27DB-BD31-4B8C-83A1-F6EECF244321}">
                <p14:modId xmlns:p14="http://schemas.microsoft.com/office/powerpoint/2010/main" val="412313230"/>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455576"/>
            <a:ext cx="9190653" cy="923330"/>
          </a:xfrm>
          <a:prstGeom prst="rect">
            <a:avLst/>
          </a:prstGeom>
          <a:noFill/>
        </p:spPr>
        <p:txBody>
          <a:bodyPr wrap="square" rtlCol="0">
            <a:spAutoFit/>
          </a:bodyPr>
          <a:lstStyle/>
          <a:p>
            <a:r>
              <a:rPr lang="lt-LT" dirty="0" smtClean="0"/>
              <a:t>	Didžiausia </a:t>
            </a:r>
            <a:r>
              <a:rPr lang="lt-LT" dirty="0"/>
              <a:t>dalis </a:t>
            </a:r>
            <a:r>
              <a:rPr lang="lt-LT" dirty="0" smtClean="0"/>
              <a:t>mergaičių, kurios </a:t>
            </a:r>
            <a:r>
              <a:rPr lang="lt-LT" dirty="0"/>
              <a:t>pagal šį testo įvertinimą pateko į sveikatai palankaus FP zoną, yra </a:t>
            </a:r>
            <a:r>
              <a:rPr lang="lt-LT" dirty="0" smtClean="0"/>
              <a:t>13 </a:t>
            </a:r>
            <a:r>
              <a:rPr lang="lt-LT" dirty="0"/>
              <a:t>metų, </a:t>
            </a:r>
            <a:r>
              <a:rPr lang="lt-LT" dirty="0" smtClean="0"/>
              <a:t>kurios </a:t>
            </a:r>
            <a:r>
              <a:rPr lang="lt-LT" dirty="0"/>
              <a:t>pateko į tobulėjimo zoną </a:t>
            </a:r>
            <a:r>
              <a:rPr lang="lt-LT" dirty="0" smtClean="0"/>
              <a:t>– 12 </a:t>
            </a:r>
            <a:r>
              <a:rPr lang="lt-LT" dirty="0"/>
              <a:t>metų ir </a:t>
            </a:r>
            <a:r>
              <a:rPr lang="lt-LT" dirty="0" smtClean="0"/>
              <a:t>kurios </a:t>
            </a:r>
            <a:r>
              <a:rPr lang="lt-LT" dirty="0"/>
              <a:t>pateko į sveikatos rizikos zoną – </a:t>
            </a:r>
            <a:r>
              <a:rPr lang="lt-LT" dirty="0" smtClean="0"/>
              <a:t>15 </a:t>
            </a:r>
            <a:r>
              <a:rPr lang="lt-LT" dirty="0"/>
              <a:t>metų.</a:t>
            </a:r>
          </a:p>
        </p:txBody>
      </p:sp>
    </p:spTree>
    <p:extLst>
      <p:ext uri="{BB962C8B-B14F-4D97-AF65-F5344CB8AC3E}">
        <p14:creationId xmlns:p14="http://schemas.microsoft.com/office/powerpoint/2010/main" val="3104239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smtClean="0"/>
              <a:t>mergaičių sėstis ir siekti (cm)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22</a:t>
            </a:fld>
            <a:endParaRPr lang="en-US"/>
          </a:p>
        </p:txBody>
      </p:sp>
      <p:graphicFrame>
        <p:nvGraphicFramePr>
          <p:cNvPr id="11" name="Diagrama 10"/>
          <p:cNvGraphicFramePr/>
          <p:nvPr>
            <p:extLst>
              <p:ext uri="{D42A27DB-BD31-4B8C-83A1-F6EECF244321}">
                <p14:modId xmlns:p14="http://schemas.microsoft.com/office/powerpoint/2010/main" val="2043946180"/>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474237"/>
            <a:ext cx="9190653" cy="923330"/>
          </a:xfrm>
          <a:prstGeom prst="rect">
            <a:avLst/>
          </a:prstGeom>
          <a:noFill/>
        </p:spPr>
        <p:txBody>
          <a:bodyPr wrap="square" rtlCol="0">
            <a:spAutoFit/>
          </a:bodyPr>
          <a:lstStyle/>
          <a:p>
            <a:r>
              <a:rPr lang="lt-LT" dirty="0" smtClean="0"/>
              <a:t>	Didžiausia </a:t>
            </a:r>
            <a:r>
              <a:rPr lang="lt-LT" dirty="0"/>
              <a:t>dalis </a:t>
            </a:r>
            <a:r>
              <a:rPr lang="lt-LT" dirty="0" smtClean="0"/>
              <a:t>mergaičių</a:t>
            </a:r>
            <a:r>
              <a:rPr lang="lt-LT" dirty="0"/>
              <a:t>, </a:t>
            </a:r>
            <a:r>
              <a:rPr lang="lt-LT" dirty="0" smtClean="0"/>
              <a:t>kurios </a:t>
            </a:r>
            <a:r>
              <a:rPr lang="lt-LT" dirty="0"/>
              <a:t>pagal šį testo įvertinimą pateko į sveikatai palankaus FP zoną, yra </a:t>
            </a:r>
            <a:r>
              <a:rPr lang="lt-LT" dirty="0" smtClean="0"/>
              <a:t>15 </a:t>
            </a:r>
            <a:r>
              <a:rPr lang="lt-LT" dirty="0"/>
              <a:t>metų, </a:t>
            </a:r>
            <a:r>
              <a:rPr lang="lt-LT" dirty="0" smtClean="0"/>
              <a:t>kurios </a:t>
            </a:r>
            <a:r>
              <a:rPr lang="lt-LT" dirty="0"/>
              <a:t>pateko į tobulėjimo zoną – </a:t>
            </a:r>
            <a:r>
              <a:rPr lang="lt-LT" dirty="0" smtClean="0"/>
              <a:t>14 </a:t>
            </a:r>
            <a:r>
              <a:rPr lang="lt-LT" dirty="0"/>
              <a:t>metų ir kurie pateko į sveikatos rizikos zoną – </a:t>
            </a:r>
            <a:r>
              <a:rPr lang="lt-LT" dirty="0" smtClean="0"/>
              <a:t>11 metų</a:t>
            </a:r>
            <a:r>
              <a:rPr lang="lt-LT" dirty="0"/>
              <a:t>.</a:t>
            </a:r>
          </a:p>
        </p:txBody>
      </p:sp>
    </p:spTree>
    <p:extLst>
      <p:ext uri="{BB962C8B-B14F-4D97-AF65-F5344CB8AC3E}">
        <p14:creationId xmlns:p14="http://schemas.microsoft.com/office/powerpoint/2010/main" val="3181982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smtClean="0"/>
              <a:t>mergaičių šuolis į tolį iš vietos (cm)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23</a:t>
            </a:fld>
            <a:endParaRPr lang="en-US"/>
          </a:p>
        </p:txBody>
      </p:sp>
      <p:graphicFrame>
        <p:nvGraphicFramePr>
          <p:cNvPr id="11" name="Diagrama 10"/>
          <p:cNvGraphicFramePr/>
          <p:nvPr>
            <p:extLst>
              <p:ext uri="{D42A27DB-BD31-4B8C-83A1-F6EECF244321}">
                <p14:modId xmlns:p14="http://schemas.microsoft.com/office/powerpoint/2010/main" val="491140676"/>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71602"/>
            <a:ext cx="9190653" cy="923330"/>
          </a:xfrm>
          <a:prstGeom prst="rect">
            <a:avLst/>
          </a:prstGeom>
          <a:noFill/>
        </p:spPr>
        <p:txBody>
          <a:bodyPr wrap="square" rtlCol="0">
            <a:spAutoFit/>
          </a:bodyPr>
          <a:lstStyle/>
          <a:p>
            <a:r>
              <a:rPr lang="lt-LT" dirty="0" smtClean="0"/>
              <a:t>	Didžiausia dalis mergaičių, kurios </a:t>
            </a:r>
            <a:r>
              <a:rPr lang="lt-LT" dirty="0"/>
              <a:t>pagal šį testo įvertinimą pateko į sveikatai palankaus FP zoną, yra </a:t>
            </a:r>
            <a:r>
              <a:rPr lang="lt-LT" dirty="0" smtClean="0"/>
              <a:t>15 </a:t>
            </a:r>
            <a:r>
              <a:rPr lang="lt-LT" dirty="0"/>
              <a:t>metų, </a:t>
            </a:r>
            <a:r>
              <a:rPr lang="lt-LT" dirty="0" smtClean="0"/>
              <a:t>kurios </a:t>
            </a:r>
            <a:r>
              <a:rPr lang="lt-LT" dirty="0"/>
              <a:t>pateko į tobulėjimo zoną – </a:t>
            </a:r>
            <a:r>
              <a:rPr lang="lt-LT" dirty="0" smtClean="0"/>
              <a:t>11 </a:t>
            </a:r>
            <a:r>
              <a:rPr lang="lt-LT" dirty="0"/>
              <a:t>metų ir </a:t>
            </a:r>
            <a:r>
              <a:rPr lang="lt-LT" dirty="0" smtClean="0"/>
              <a:t>kurios </a:t>
            </a:r>
            <a:r>
              <a:rPr lang="lt-LT" dirty="0"/>
              <a:t>pateko į sveikatos rizikos zoną – </a:t>
            </a:r>
            <a:r>
              <a:rPr lang="lt-LT" dirty="0" smtClean="0"/>
              <a:t>11 </a:t>
            </a:r>
            <a:r>
              <a:rPr lang="lt-LT" dirty="0"/>
              <a:t>metų.</a:t>
            </a:r>
          </a:p>
        </p:txBody>
      </p:sp>
    </p:spTree>
    <p:extLst>
      <p:ext uri="{BB962C8B-B14F-4D97-AF65-F5344CB8AC3E}">
        <p14:creationId xmlns:p14="http://schemas.microsoft.com/office/powerpoint/2010/main" val="1203608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smtClean="0"/>
              <a:t>mergaičių Kybojimas sulenktomis rankomis (s)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24</a:t>
            </a:fld>
            <a:endParaRPr lang="en-US"/>
          </a:p>
        </p:txBody>
      </p:sp>
      <p:graphicFrame>
        <p:nvGraphicFramePr>
          <p:cNvPr id="11" name="Diagrama 10"/>
          <p:cNvGraphicFramePr/>
          <p:nvPr>
            <p:extLst>
              <p:ext uri="{D42A27DB-BD31-4B8C-83A1-F6EECF244321}">
                <p14:modId xmlns:p14="http://schemas.microsoft.com/office/powerpoint/2010/main" val="2131742923"/>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43609"/>
            <a:ext cx="9190653" cy="923330"/>
          </a:xfrm>
          <a:prstGeom prst="rect">
            <a:avLst/>
          </a:prstGeom>
          <a:noFill/>
        </p:spPr>
        <p:txBody>
          <a:bodyPr wrap="square" rtlCol="0">
            <a:spAutoFit/>
          </a:bodyPr>
          <a:lstStyle/>
          <a:p>
            <a:r>
              <a:rPr lang="lt-LT" dirty="0" smtClean="0"/>
              <a:t>	Didžiausia </a:t>
            </a:r>
            <a:r>
              <a:rPr lang="lt-LT" dirty="0"/>
              <a:t>dalis </a:t>
            </a:r>
            <a:r>
              <a:rPr lang="lt-LT" dirty="0" smtClean="0"/>
              <a:t>mergaičių, kurios </a:t>
            </a:r>
            <a:r>
              <a:rPr lang="lt-LT" dirty="0"/>
              <a:t>pagal šį testo įvertinimą pateko į sveikatai palankaus FP zoną, yra </a:t>
            </a:r>
            <a:r>
              <a:rPr lang="lt-LT" dirty="0" smtClean="0"/>
              <a:t>13 </a:t>
            </a:r>
            <a:r>
              <a:rPr lang="lt-LT" dirty="0"/>
              <a:t>metų, kurie pateko į tobulėjimo zoną – </a:t>
            </a:r>
            <a:r>
              <a:rPr lang="lt-LT" dirty="0" smtClean="0"/>
              <a:t>14 </a:t>
            </a:r>
            <a:r>
              <a:rPr lang="lt-LT" dirty="0"/>
              <a:t>metų ir kurie pateko į sveikatos rizikos zoną – </a:t>
            </a:r>
            <a:r>
              <a:rPr lang="lt-LT" dirty="0" smtClean="0"/>
              <a:t>12 </a:t>
            </a:r>
            <a:r>
              <a:rPr lang="lt-LT" dirty="0"/>
              <a:t>metų.</a:t>
            </a:r>
          </a:p>
        </p:txBody>
      </p:sp>
    </p:spTree>
    <p:extLst>
      <p:ext uri="{BB962C8B-B14F-4D97-AF65-F5344CB8AC3E}">
        <p14:creationId xmlns:p14="http://schemas.microsoft.com/office/powerpoint/2010/main" val="840065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400" dirty="0" smtClean="0"/>
              <a:t>mergaičių 10x5 m bėgimas šaudykle (s) testo </a:t>
            </a:r>
            <a:r>
              <a:rPr lang="lt-LT" sz="2400" dirty="0"/>
              <a:t>rezultatų pasiskirstymas pagal </a:t>
            </a:r>
            <a:r>
              <a:rPr lang="lt-LT" sz="2400" dirty="0" smtClean="0"/>
              <a:t>zonas proc.</a:t>
            </a:r>
            <a:r>
              <a:rPr lang="lt-LT" dirty="0"/>
              <a:t/>
            </a:r>
            <a:br>
              <a:rPr lang="lt-LT" dirty="0"/>
            </a:b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25</a:t>
            </a:fld>
            <a:endParaRPr lang="en-US"/>
          </a:p>
        </p:txBody>
      </p:sp>
      <p:graphicFrame>
        <p:nvGraphicFramePr>
          <p:cNvPr id="11" name="Diagrama 10"/>
          <p:cNvGraphicFramePr/>
          <p:nvPr>
            <p:extLst>
              <p:ext uri="{D42A27DB-BD31-4B8C-83A1-F6EECF244321}">
                <p14:modId xmlns:p14="http://schemas.microsoft.com/office/powerpoint/2010/main" val="3870839639"/>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194319" y="1343609"/>
            <a:ext cx="9190653" cy="923330"/>
          </a:xfrm>
          <a:prstGeom prst="rect">
            <a:avLst/>
          </a:prstGeom>
          <a:noFill/>
        </p:spPr>
        <p:txBody>
          <a:bodyPr wrap="square" rtlCol="0">
            <a:spAutoFit/>
          </a:bodyPr>
          <a:lstStyle/>
          <a:p>
            <a:r>
              <a:rPr lang="lt-LT" dirty="0" smtClean="0"/>
              <a:t>	Didžiausia </a:t>
            </a:r>
            <a:r>
              <a:rPr lang="lt-LT" dirty="0"/>
              <a:t>dalis </a:t>
            </a:r>
            <a:r>
              <a:rPr lang="lt-LT" dirty="0" smtClean="0"/>
              <a:t>mergaičių</a:t>
            </a:r>
            <a:r>
              <a:rPr lang="lt-LT" dirty="0"/>
              <a:t>, </a:t>
            </a:r>
            <a:r>
              <a:rPr lang="lt-LT" dirty="0" smtClean="0"/>
              <a:t>kurios </a:t>
            </a:r>
            <a:r>
              <a:rPr lang="lt-LT" dirty="0"/>
              <a:t>pagal šį testo įvertinimą pateko į sveikatai palankaus FP zoną, yra </a:t>
            </a:r>
            <a:r>
              <a:rPr lang="lt-LT" dirty="0" smtClean="0"/>
              <a:t>12 </a:t>
            </a:r>
            <a:r>
              <a:rPr lang="lt-LT" dirty="0"/>
              <a:t>metų, </a:t>
            </a:r>
            <a:r>
              <a:rPr lang="lt-LT" dirty="0" smtClean="0"/>
              <a:t>kurios </a:t>
            </a:r>
            <a:r>
              <a:rPr lang="lt-LT" dirty="0"/>
              <a:t>pateko į tobulėjimo zoną – </a:t>
            </a:r>
            <a:r>
              <a:rPr lang="lt-LT" dirty="0" smtClean="0"/>
              <a:t>15 </a:t>
            </a:r>
            <a:r>
              <a:rPr lang="lt-LT" dirty="0"/>
              <a:t>metų ir </a:t>
            </a:r>
            <a:r>
              <a:rPr lang="lt-LT" dirty="0" smtClean="0"/>
              <a:t>kurios </a:t>
            </a:r>
            <a:r>
              <a:rPr lang="lt-LT" dirty="0"/>
              <a:t>pateko į sveikatos rizikos zoną – </a:t>
            </a:r>
            <a:r>
              <a:rPr lang="lt-LT" dirty="0" smtClean="0"/>
              <a:t>11 </a:t>
            </a:r>
            <a:r>
              <a:rPr lang="lt-LT" dirty="0"/>
              <a:t>metų.</a:t>
            </a:r>
          </a:p>
        </p:txBody>
      </p:sp>
    </p:spTree>
    <p:extLst>
      <p:ext uri="{BB962C8B-B14F-4D97-AF65-F5344CB8AC3E}">
        <p14:creationId xmlns:p14="http://schemas.microsoft.com/office/powerpoint/2010/main" val="34418827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655319" y="386505"/>
            <a:ext cx="10429447" cy="1262507"/>
          </a:xfrm>
        </p:spPr>
        <p:txBody>
          <a:bodyPr/>
          <a:lstStyle/>
          <a:p>
            <a:r>
              <a:rPr lang="lt-LT" sz="2800" dirty="0" smtClean="0"/>
              <a:t>mergaičių </a:t>
            </a:r>
            <a:r>
              <a:rPr lang="lt-LT" sz="2800" dirty="0"/>
              <a:t>20 m bėgimas šaudykle (min.) testo rezultatų pasiskirstymas pagal </a:t>
            </a:r>
            <a:r>
              <a:rPr lang="lt-LT" sz="2800" dirty="0" smtClean="0"/>
              <a:t>zonas proc.</a:t>
            </a:r>
            <a:r>
              <a:rPr lang="lt-LT" sz="2800" dirty="0"/>
              <a:t/>
            </a:r>
            <a:br>
              <a:rPr lang="lt-LT" sz="2800" dirty="0"/>
            </a:br>
            <a:endParaRPr lang="lt-LT" sz="2800"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26</a:t>
            </a:fld>
            <a:endParaRPr lang="en-US"/>
          </a:p>
        </p:txBody>
      </p:sp>
      <p:graphicFrame>
        <p:nvGraphicFramePr>
          <p:cNvPr id="11" name="Diagrama 10"/>
          <p:cNvGraphicFramePr/>
          <p:nvPr>
            <p:extLst>
              <p:ext uri="{D42A27DB-BD31-4B8C-83A1-F6EECF244321}">
                <p14:modId xmlns:p14="http://schemas.microsoft.com/office/powerpoint/2010/main" val="2008708950"/>
              </p:ext>
            </p:extLst>
          </p:nvPr>
        </p:nvGraphicFramePr>
        <p:xfrm>
          <a:off x="1194319" y="2547257"/>
          <a:ext cx="8965682" cy="35910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274715" y="1380932"/>
            <a:ext cx="9190653" cy="923330"/>
          </a:xfrm>
          <a:prstGeom prst="rect">
            <a:avLst/>
          </a:prstGeom>
          <a:noFill/>
        </p:spPr>
        <p:txBody>
          <a:bodyPr wrap="square" rtlCol="0">
            <a:spAutoFit/>
          </a:bodyPr>
          <a:lstStyle/>
          <a:p>
            <a:r>
              <a:rPr lang="lt-LT" dirty="0" smtClean="0"/>
              <a:t>	Didžiausia </a:t>
            </a:r>
            <a:r>
              <a:rPr lang="lt-LT" dirty="0"/>
              <a:t>dalis </a:t>
            </a:r>
            <a:r>
              <a:rPr lang="lt-LT" dirty="0" smtClean="0"/>
              <a:t>mergaičių</a:t>
            </a:r>
            <a:r>
              <a:rPr lang="lt-LT" dirty="0"/>
              <a:t>, </a:t>
            </a:r>
            <a:r>
              <a:rPr lang="lt-LT" dirty="0" smtClean="0"/>
              <a:t>kurios </a:t>
            </a:r>
            <a:r>
              <a:rPr lang="lt-LT" dirty="0"/>
              <a:t>pagal šį testo įvertinimą pateko į sveikatai palankaus FP zoną, yra </a:t>
            </a:r>
            <a:r>
              <a:rPr lang="lt-LT" dirty="0" smtClean="0"/>
              <a:t>13 </a:t>
            </a:r>
            <a:r>
              <a:rPr lang="lt-LT" dirty="0"/>
              <a:t>metų, </a:t>
            </a:r>
            <a:r>
              <a:rPr lang="lt-LT" dirty="0" smtClean="0"/>
              <a:t>kurios </a:t>
            </a:r>
            <a:r>
              <a:rPr lang="lt-LT" dirty="0"/>
              <a:t>pateko į tobulėjimo zoną – </a:t>
            </a:r>
            <a:r>
              <a:rPr lang="lt-LT" dirty="0" smtClean="0"/>
              <a:t>13 </a:t>
            </a:r>
            <a:r>
              <a:rPr lang="lt-LT" dirty="0"/>
              <a:t>metų ir </a:t>
            </a:r>
            <a:r>
              <a:rPr lang="lt-LT" dirty="0" smtClean="0"/>
              <a:t>kurios </a:t>
            </a:r>
            <a:r>
              <a:rPr lang="lt-LT" dirty="0"/>
              <a:t>pateko į sveikatos rizikos zoną – </a:t>
            </a:r>
            <a:r>
              <a:rPr lang="lt-LT" dirty="0" smtClean="0"/>
              <a:t>14-15 </a:t>
            </a:r>
            <a:r>
              <a:rPr lang="lt-LT" dirty="0"/>
              <a:t>metų.</a:t>
            </a:r>
          </a:p>
        </p:txBody>
      </p:sp>
    </p:spTree>
    <p:extLst>
      <p:ext uri="{BB962C8B-B14F-4D97-AF65-F5344CB8AC3E}">
        <p14:creationId xmlns:p14="http://schemas.microsoft.com/office/powerpoint/2010/main" val="2847058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o vietos rezervavimo ženklas 7"/>
          <p:cNvSpPr>
            <a:spLocks noGrp="1"/>
          </p:cNvSpPr>
          <p:nvPr>
            <p:ph type="body" sz="quarter" idx="13"/>
          </p:nvPr>
        </p:nvSpPr>
        <p:spPr/>
        <p:txBody>
          <a:bodyPr>
            <a:normAutofit/>
          </a:bodyPr>
          <a:lstStyle/>
          <a:p>
            <a:r>
              <a:rPr lang="lt-LT" dirty="0" smtClean="0"/>
              <a:t>Berniukai</a:t>
            </a:r>
            <a:endParaRPr lang="lt-LT" dirty="0"/>
          </a:p>
        </p:txBody>
      </p:sp>
      <p:sp>
        <p:nvSpPr>
          <p:cNvPr id="9" name="Teksto vietos rezervavimo ženklas 8"/>
          <p:cNvSpPr>
            <a:spLocks noGrp="1"/>
          </p:cNvSpPr>
          <p:nvPr>
            <p:ph type="body" sz="quarter" idx="14"/>
          </p:nvPr>
        </p:nvSpPr>
        <p:spPr/>
        <p:txBody>
          <a:bodyPr/>
          <a:lstStyle/>
          <a:p>
            <a:r>
              <a:rPr lang="lt-LT" dirty="0"/>
              <a:t>Iš viso fizinio pajėgumo </a:t>
            </a:r>
            <a:r>
              <a:rPr lang="lt-LT" dirty="0" smtClean="0"/>
              <a:t>testavime  </a:t>
            </a:r>
            <a:r>
              <a:rPr lang="lt-LT" dirty="0"/>
              <a:t>dalyvavo </a:t>
            </a:r>
            <a:r>
              <a:rPr lang="lt-LT" dirty="0" smtClean="0"/>
              <a:t>264 pagrindinių </a:t>
            </a:r>
            <a:r>
              <a:rPr lang="lt-LT" dirty="0"/>
              <a:t>klasių berniukai. Net </a:t>
            </a:r>
            <a:r>
              <a:rPr lang="lt-LT" dirty="0" smtClean="0"/>
              <a:t>108 </a:t>
            </a:r>
            <a:r>
              <a:rPr lang="lt-LT" dirty="0"/>
              <a:t>berniukai žemiau normos atliko nors  vieną testą ir pateko į sveikatos rizikos zoną.</a:t>
            </a:r>
          </a:p>
          <a:p>
            <a:endParaRPr lang="lt-LT" dirty="0"/>
          </a:p>
        </p:txBody>
      </p:sp>
      <p:sp>
        <p:nvSpPr>
          <p:cNvPr id="10" name="Teksto vietos rezervavimo ženklas 9"/>
          <p:cNvSpPr>
            <a:spLocks noGrp="1"/>
          </p:cNvSpPr>
          <p:nvPr>
            <p:ph type="body" sz="quarter" idx="15"/>
          </p:nvPr>
        </p:nvSpPr>
        <p:spPr/>
        <p:txBody>
          <a:bodyPr/>
          <a:lstStyle/>
          <a:p>
            <a:r>
              <a:rPr lang="lt-LT" dirty="0" smtClean="0"/>
              <a:t>Mergaitės</a:t>
            </a:r>
            <a:endParaRPr lang="lt-LT" dirty="0"/>
          </a:p>
        </p:txBody>
      </p:sp>
      <p:sp>
        <p:nvSpPr>
          <p:cNvPr id="11" name="Teksto vietos rezervavimo ženklas 10"/>
          <p:cNvSpPr>
            <a:spLocks noGrp="1"/>
          </p:cNvSpPr>
          <p:nvPr>
            <p:ph type="body" sz="quarter" idx="16"/>
          </p:nvPr>
        </p:nvSpPr>
        <p:spPr/>
        <p:txBody>
          <a:bodyPr/>
          <a:lstStyle/>
          <a:p>
            <a:r>
              <a:rPr lang="lt-LT" dirty="0" smtClean="0"/>
              <a:t>Iš viso fizinio pajėgumo testavime dalyvavo 223 pagrindinių klasių mergaičių. Net 117 mergaičių žemiau normos atliko nors vieną testą ir pateko į sveikatos rizikos zoną.</a:t>
            </a:r>
            <a:endParaRPr lang="lt-LT" dirty="0"/>
          </a:p>
        </p:txBody>
      </p:sp>
      <p:sp>
        <p:nvSpPr>
          <p:cNvPr id="6" name="Pavadinimas 5"/>
          <p:cNvSpPr>
            <a:spLocks noGrp="1"/>
          </p:cNvSpPr>
          <p:nvPr>
            <p:ph type="title"/>
          </p:nvPr>
        </p:nvSpPr>
        <p:spPr>
          <a:xfrm>
            <a:off x="655319" y="741068"/>
            <a:ext cx="7919513" cy="1262507"/>
          </a:xfrm>
        </p:spPr>
        <p:txBody>
          <a:bodyPr/>
          <a:lstStyle/>
          <a:p>
            <a:r>
              <a:rPr lang="lt-LT" sz="3200" dirty="0" smtClean="0"/>
              <a:t>Sveikatos rizikos zona pagrindinis ugdymas</a:t>
            </a:r>
            <a:endParaRPr lang="lt-LT" sz="3200"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27</a:t>
            </a:fld>
            <a:endParaRPr lang="en-US"/>
          </a:p>
        </p:txBody>
      </p:sp>
    </p:spTree>
    <p:extLst>
      <p:ext uri="{BB962C8B-B14F-4D97-AF65-F5344CB8AC3E}">
        <p14:creationId xmlns:p14="http://schemas.microsoft.com/office/powerpoint/2010/main" val="1407481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p:cNvSpPr>
            <a:spLocks noGrp="1"/>
          </p:cNvSpPr>
          <p:nvPr>
            <p:ph type="title"/>
          </p:nvPr>
        </p:nvSpPr>
        <p:spPr>
          <a:xfrm>
            <a:off x="813939" y="741068"/>
            <a:ext cx="8348721" cy="1262507"/>
          </a:xfrm>
        </p:spPr>
        <p:txBody>
          <a:bodyPr/>
          <a:lstStyle/>
          <a:p>
            <a:r>
              <a:rPr lang="lt-LT" sz="3200" dirty="0" smtClean="0"/>
              <a:t>Pagrindinio ugdymo mokinių fizinio pajėgumo testų apibendrinimas </a:t>
            </a:r>
            <a:endParaRPr lang="lt-LT" sz="3200" dirty="0"/>
          </a:p>
        </p:txBody>
      </p:sp>
      <p:sp>
        <p:nvSpPr>
          <p:cNvPr id="10" name="Teksto vietos rezervavimo ženklas 9"/>
          <p:cNvSpPr>
            <a:spLocks noGrp="1"/>
          </p:cNvSpPr>
          <p:nvPr>
            <p:ph type="body" sz="quarter" idx="14"/>
          </p:nvPr>
        </p:nvSpPr>
        <p:spPr>
          <a:xfrm>
            <a:off x="782637" y="1925929"/>
            <a:ext cx="10391331" cy="4651377"/>
          </a:xfrm>
        </p:spPr>
        <p:txBody>
          <a:bodyPr>
            <a:normAutofit fontScale="92500"/>
          </a:bodyPr>
          <a:lstStyle/>
          <a:p>
            <a:pPr marL="285750" indent="-285750">
              <a:buFont typeface="Arial" panose="020B0604020202020204" pitchFamily="34" charset="0"/>
              <a:buChar char="•"/>
            </a:pPr>
            <a:r>
              <a:rPr lang="lt-LT" dirty="0"/>
              <a:t>Pagal testo </a:t>
            </a:r>
            <a:r>
              <a:rPr lang="lt-LT" dirty="0" smtClean="0"/>
              <a:t>„Flamingas (užlipimų ant </a:t>
            </a:r>
            <a:r>
              <a:rPr lang="lt-LT" dirty="0" err="1" smtClean="0"/>
              <a:t>buomelio</a:t>
            </a:r>
            <a:r>
              <a:rPr lang="lt-LT" dirty="0" smtClean="0"/>
              <a:t> sk./1min.)“ </a:t>
            </a:r>
            <a:r>
              <a:rPr lang="lt-LT" dirty="0"/>
              <a:t>atlikimą, į sveikatos rizikos zoną pateko </a:t>
            </a:r>
            <a:r>
              <a:rPr lang="lt-LT" dirty="0" smtClean="0"/>
              <a:t>34 </a:t>
            </a:r>
            <a:r>
              <a:rPr lang="lt-LT" dirty="0"/>
              <a:t>berniukai, kurių amžius </a:t>
            </a:r>
            <a:r>
              <a:rPr lang="lt-LT" dirty="0" smtClean="0"/>
              <a:t>11 metų (6), 12 metų (6), 13 metų (15),14 </a:t>
            </a:r>
            <a:r>
              <a:rPr lang="lt-LT" dirty="0"/>
              <a:t>metų </a:t>
            </a:r>
            <a:r>
              <a:rPr lang="lt-LT" dirty="0" smtClean="0"/>
              <a:t>(6) ir 15 metų (1) </a:t>
            </a:r>
            <a:r>
              <a:rPr lang="lt-LT" dirty="0"/>
              <a:t>ir </a:t>
            </a:r>
            <a:r>
              <a:rPr lang="lt-LT" dirty="0" smtClean="0"/>
              <a:t>19 </a:t>
            </a:r>
            <a:r>
              <a:rPr lang="lt-LT" dirty="0"/>
              <a:t>mergaičių, kurių amžius </a:t>
            </a:r>
            <a:r>
              <a:rPr lang="lt-LT" dirty="0" smtClean="0"/>
              <a:t>11 metų (2), 12 metų (5), 13 metų (4), 14 metų (6) </a:t>
            </a:r>
            <a:r>
              <a:rPr lang="lt-LT" dirty="0"/>
              <a:t>ir </a:t>
            </a:r>
            <a:r>
              <a:rPr lang="lt-LT" dirty="0" smtClean="0"/>
              <a:t>15 </a:t>
            </a:r>
            <a:r>
              <a:rPr lang="lt-LT" dirty="0"/>
              <a:t>metų (2</a:t>
            </a:r>
            <a:r>
              <a:rPr lang="lt-LT" dirty="0" smtClean="0"/>
              <a:t>).</a:t>
            </a:r>
          </a:p>
          <a:p>
            <a:pPr marL="285750" indent="-285750">
              <a:buFont typeface="Arial" panose="020B0604020202020204" pitchFamily="34" charset="0"/>
              <a:buChar char="•"/>
            </a:pPr>
            <a:r>
              <a:rPr lang="lt-LT" dirty="0"/>
              <a:t>Pagal testo </a:t>
            </a:r>
            <a:r>
              <a:rPr lang="lt-LT" dirty="0" smtClean="0"/>
              <a:t>„Sėstis ir siekti (cm)“ </a:t>
            </a:r>
            <a:r>
              <a:rPr lang="lt-LT" dirty="0"/>
              <a:t>atlikimą, į sveikatos rizikos zoną pateko </a:t>
            </a:r>
            <a:r>
              <a:rPr lang="lt-LT" dirty="0" smtClean="0"/>
              <a:t>2 </a:t>
            </a:r>
            <a:r>
              <a:rPr lang="lt-LT" dirty="0"/>
              <a:t>berniukai, kurių </a:t>
            </a:r>
            <a:r>
              <a:rPr lang="lt-LT" dirty="0" smtClean="0"/>
              <a:t>amžius </a:t>
            </a:r>
            <a:r>
              <a:rPr lang="lt-LT" dirty="0"/>
              <a:t>12 metų </a:t>
            </a:r>
            <a:r>
              <a:rPr lang="lt-LT" dirty="0" smtClean="0"/>
              <a:t>(1), </a:t>
            </a:r>
            <a:r>
              <a:rPr lang="lt-LT" dirty="0"/>
              <a:t>13 metų </a:t>
            </a:r>
            <a:r>
              <a:rPr lang="lt-LT" dirty="0" smtClean="0"/>
              <a:t>(1), </a:t>
            </a:r>
            <a:r>
              <a:rPr lang="lt-LT" dirty="0"/>
              <a:t>ir </a:t>
            </a:r>
            <a:r>
              <a:rPr lang="lt-LT" dirty="0" smtClean="0"/>
              <a:t>1 mergaitė , kurios </a:t>
            </a:r>
            <a:r>
              <a:rPr lang="lt-LT" dirty="0"/>
              <a:t>amžius 11 </a:t>
            </a:r>
            <a:r>
              <a:rPr lang="lt-LT" dirty="0" smtClean="0"/>
              <a:t>metų.</a:t>
            </a:r>
          </a:p>
          <a:p>
            <a:pPr marL="285750" indent="-285750">
              <a:buFont typeface="Arial" panose="020B0604020202020204" pitchFamily="34" charset="0"/>
              <a:buChar char="•"/>
            </a:pPr>
            <a:r>
              <a:rPr lang="lt-LT" dirty="0" smtClean="0"/>
              <a:t>Pagal testo „Šuolis į tolį iš vietos (cm)“ atlikimą, į sveikatos rizikos zoną pateko 24 berniukai, kurių amžius 11 metų (4), 12 metų (7), 13 metų (10),14 metų (3) ir 35 mergaitės, kurių amžius 11 metų (12), 12 metų (9), 13 metų (11), 14 metų (2) ir 15 metų (1).</a:t>
            </a:r>
          </a:p>
          <a:p>
            <a:pPr marL="285750" indent="-285750">
              <a:buFont typeface="Arial" panose="020B0604020202020204" pitchFamily="34" charset="0"/>
              <a:buChar char="•"/>
            </a:pPr>
            <a:r>
              <a:rPr lang="lt-LT" dirty="0" smtClean="0"/>
              <a:t>Pagal </a:t>
            </a:r>
            <a:r>
              <a:rPr lang="lt-LT" dirty="0"/>
              <a:t>testo </a:t>
            </a:r>
            <a:r>
              <a:rPr lang="lt-LT" dirty="0" smtClean="0"/>
              <a:t>„Kybojimas sulenktomis rankomis (</a:t>
            </a:r>
            <a:r>
              <a:rPr lang="lt-LT" dirty="0"/>
              <a:t>s</a:t>
            </a:r>
            <a:r>
              <a:rPr lang="lt-LT" dirty="0" smtClean="0"/>
              <a:t>)“ </a:t>
            </a:r>
            <a:r>
              <a:rPr lang="lt-LT" dirty="0"/>
              <a:t>atlikimą, į sveikatos rizikos zoną pateko </a:t>
            </a:r>
            <a:r>
              <a:rPr lang="lt-LT" dirty="0" smtClean="0"/>
              <a:t>41 berniukas, </a:t>
            </a:r>
            <a:r>
              <a:rPr lang="lt-LT" dirty="0"/>
              <a:t>kurių amžius 11 metų </a:t>
            </a:r>
            <a:r>
              <a:rPr lang="lt-LT" dirty="0" smtClean="0"/>
              <a:t>(11), </a:t>
            </a:r>
            <a:r>
              <a:rPr lang="lt-LT" dirty="0"/>
              <a:t>12 metų </a:t>
            </a:r>
            <a:r>
              <a:rPr lang="lt-LT" dirty="0" smtClean="0"/>
              <a:t>(10), </a:t>
            </a:r>
            <a:r>
              <a:rPr lang="lt-LT" dirty="0"/>
              <a:t>13 metų </a:t>
            </a:r>
            <a:r>
              <a:rPr lang="lt-LT" dirty="0" smtClean="0"/>
              <a:t>(</a:t>
            </a:r>
            <a:r>
              <a:rPr lang="lt-LT" dirty="0"/>
              <a:t>9</a:t>
            </a:r>
            <a:r>
              <a:rPr lang="lt-LT" dirty="0" smtClean="0"/>
              <a:t>),</a:t>
            </a:r>
            <a:r>
              <a:rPr lang="lt-LT" dirty="0"/>
              <a:t>14 metų </a:t>
            </a:r>
            <a:r>
              <a:rPr lang="lt-LT" dirty="0" smtClean="0"/>
              <a:t>(10) ir 15 metų (1) </a:t>
            </a:r>
            <a:r>
              <a:rPr lang="lt-LT" dirty="0"/>
              <a:t>ir </a:t>
            </a:r>
            <a:r>
              <a:rPr lang="lt-LT" dirty="0" smtClean="0"/>
              <a:t>40 mergaičių, </a:t>
            </a:r>
            <a:r>
              <a:rPr lang="lt-LT" dirty="0"/>
              <a:t>kurių amžius 11 metų (</a:t>
            </a:r>
            <a:r>
              <a:rPr lang="lt-LT" dirty="0" smtClean="0"/>
              <a:t>10), </a:t>
            </a:r>
            <a:r>
              <a:rPr lang="lt-LT" dirty="0"/>
              <a:t>12 metų </a:t>
            </a:r>
            <a:r>
              <a:rPr lang="lt-LT" dirty="0" smtClean="0"/>
              <a:t>(14), </a:t>
            </a:r>
            <a:r>
              <a:rPr lang="lt-LT" dirty="0"/>
              <a:t>13 metų </a:t>
            </a:r>
            <a:r>
              <a:rPr lang="lt-LT" dirty="0" smtClean="0"/>
              <a:t>(7), </a:t>
            </a:r>
            <a:r>
              <a:rPr lang="lt-LT" dirty="0"/>
              <a:t>14 metų </a:t>
            </a:r>
            <a:r>
              <a:rPr lang="lt-LT" dirty="0" smtClean="0"/>
              <a:t>(7)</a:t>
            </a:r>
            <a:r>
              <a:rPr lang="lt-LT" dirty="0"/>
              <a:t> </a:t>
            </a:r>
            <a:r>
              <a:rPr lang="lt-LT" dirty="0" smtClean="0"/>
              <a:t>ir </a:t>
            </a:r>
            <a:r>
              <a:rPr lang="lt-LT" dirty="0"/>
              <a:t>15 metų </a:t>
            </a:r>
            <a:r>
              <a:rPr lang="lt-LT" dirty="0" smtClean="0"/>
              <a:t>(2).</a:t>
            </a:r>
          </a:p>
          <a:p>
            <a:pPr marL="285750" indent="-285750">
              <a:buFont typeface="Arial" panose="020B0604020202020204" pitchFamily="34" charset="0"/>
              <a:buChar char="•"/>
            </a:pPr>
            <a:r>
              <a:rPr lang="lt-LT" dirty="0"/>
              <a:t>Pagal testo </a:t>
            </a:r>
            <a:r>
              <a:rPr lang="lt-LT" dirty="0" smtClean="0"/>
              <a:t>„10 x 5 bėgimas šaudykle (s</a:t>
            </a:r>
            <a:r>
              <a:rPr lang="lt-LT" dirty="0"/>
              <a:t>)“ atlikimą, į sveikatos rizikos zoną pateko </a:t>
            </a:r>
            <a:r>
              <a:rPr lang="lt-LT" dirty="0" smtClean="0"/>
              <a:t>36 berniukai, </a:t>
            </a:r>
            <a:r>
              <a:rPr lang="lt-LT" dirty="0"/>
              <a:t>kurių amžius 11 metų </a:t>
            </a:r>
            <a:r>
              <a:rPr lang="lt-LT" dirty="0" smtClean="0"/>
              <a:t>(5), </a:t>
            </a:r>
            <a:r>
              <a:rPr lang="lt-LT" dirty="0"/>
              <a:t>12 metų (</a:t>
            </a:r>
            <a:r>
              <a:rPr lang="lt-LT" dirty="0" smtClean="0"/>
              <a:t>11), </a:t>
            </a:r>
            <a:r>
              <a:rPr lang="lt-LT" dirty="0"/>
              <a:t>13 metų </a:t>
            </a:r>
            <a:r>
              <a:rPr lang="lt-LT" dirty="0" smtClean="0"/>
              <a:t>(15),</a:t>
            </a:r>
            <a:r>
              <a:rPr lang="lt-LT" dirty="0"/>
              <a:t>14 metų </a:t>
            </a:r>
            <a:r>
              <a:rPr lang="lt-LT" dirty="0" smtClean="0"/>
              <a:t>(</a:t>
            </a:r>
            <a:r>
              <a:rPr lang="lt-LT" dirty="0"/>
              <a:t>4</a:t>
            </a:r>
            <a:r>
              <a:rPr lang="lt-LT" dirty="0" smtClean="0"/>
              <a:t>) </a:t>
            </a:r>
            <a:r>
              <a:rPr lang="lt-LT" dirty="0"/>
              <a:t>ir 15 metų (1) ir </a:t>
            </a:r>
            <a:r>
              <a:rPr lang="lt-LT" dirty="0" smtClean="0"/>
              <a:t>38 mergaitės, </a:t>
            </a:r>
            <a:r>
              <a:rPr lang="lt-LT" dirty="0"/>
              <a:t>kurių amžius 11 metų (10), 12 metų </a:t>
            </a:r>
            <a:r>
              <a:rPr lang="lt-LT" dirty="0" smtClean="0"/>
              <a:t>(9), </a:t>
            </a:r>
            <a:r>
              <a:rPr lang="lt-LT" dirty="0"/>
              <a:t>13 metų </a:t>
            </a:r>
            <a:r>
              <a:rPr lang="lt-LT" dirty="0" smtClean="0"/>
              <a:t>(11), </a:t>
            </a:r>
            <a:r>
              <a:rPr lang="lt-LT" dirty="0"/>
              <a:t>14 metų </a:t>
            </a:r>
            <a:r>
              <a:rPr lang="lt-LT" dirty="0" smtClean="0"/>
              <a:t>(6) </a:t>
            </a:r>
            <a:r>
              <a:rPr lang="lt-LT" dirty="0"/>
              <a:t>ir 15 metų </a:t>
            </a:r>
            <a:r>
              <a:rPr lang="lt-LT" dirty="0" smtClean="0"/>
              <a:t>(1).</a:t>
            </a:r>
          </a:p>
          <a:p>
            <a:pPr marL="285750" indent="-285750">
              <a:buFont typeface="Arial" panose="020B0604020202020204" pitchFamily="34" charset="0"/>
              <a:buChar char="•"/>
            </a:pPr>
            <a:r>
              <a:rPr lang="lt-LT" dirty="0"/>
              <a:t>Pagal testo </a:t>
            </a:r>
            <a:r>
              <a:rPr lang="lt-LT" dirty="0" smtClean="0"/>
              <a:t>„20 m bėgimas šaudykle (min)“ </a:t>
            </a:r>
            <a:r>
              <a:rPr lang="lt-LT" dirty="0"/>
              <a:t>atlikimą, į sveikatos rizikos zoną pateko </a:t>
            </a:r>
            <a:r>
              <a:rPr lang="lt-LT" dirty="0" smtClean="0"/>
              <a:t>71 </a:t>
            </a:r>
            <a:r>
              <a:rPr lang="lt-LT" dirty="0"/>
              <a:t>berniukas, kurių amžius 11 metų (</a:t>
            </a:r>
            <a:r>
              <a:rPr lang="lt-LT" dirty="0" smtClean="0"/>
              <a:t>18), </a:t>
            </a:r>
            <a:r>
              <a:rPr lang="lt-LT" dirty="0"/>
              <a:t>12 metų </a:t>
            </a:r>
            <a:r>
              <a:rPr lang="lt-LT" dirty="0" smtClean="0"/>
              <a:t>(14), </a:t>
            </a:r>
            <a:r>
              <a:rPr lang="lt-LT" dirty="0"/>
              <a:t>13 metų </a:t>
            </a:r>
            <a:r>
              <a:rPr lang="lt-LT" dirty="0" smtClean="0"/>
              <a:t>(20),</a:t>
            </a:r>
            <a:r>
              <a:rPr lang="lt-LT" dirty="0"/>
              <a:t>14 metų (</a:t>
            </a:r>
            <a:r>
              <a:rPr lang="lt-LT" dirty="0" smtClean="0"/>
              <a:t>17) </a:t>
            </a:r>
            <a:r>
              <a:rPr lang="lt-LT" dirty="0"/>
              <a:t>ir 15 metų </a:t>
            </a:r>
            <a:r>
              <a:rPr lang="lt-LT" dirty="0" smtClean="0"/>
              <a:t>(2) </a:t>
            </a:r>
            <a:r>
              <a:rPr lang="lt-LT" dirty="0"/>
              <a:t>ir </a:t>
            </a:r>
            <a:r>
              <a:rPr lang="lt-LT" dirty="0" smtClean="0"/>
              <a:t>86 </a:t>
            </a:r>
            <a:r>
              <a:rPr lang="lt-LT" dirty="0"/>
              <a:t>mergaičių kurių amžius 11 metų </a:t>
            </a:r>
            <a:r>
              <a:rPr lang="lt-LT" dirty="0" smtClean="0"/>
              <a:t>(25), </a:t>
            </a:r>
            <a:r>
              <a:rPr lang="lt-LT" dirty="0"/>
              <a:t>12 metų (14), 13 metų </a:t>
            </a:r>
            <a:r>
              <a:rPr lang="lt-LT" dirty="0" smtClean="0"/>
              <a:t>(17</a:t>
            </a:r>
            <a:r>
              <a:rPr lang="lt-LT" dirty="0"/>
              <a:t>), 14 metų </a:t>
            </a:r>
            <a:r>
              <a:rPr lang="lt-LT" dirty="0" smtClean="0"/>
              <a:t>(22) </a:t>
            </a:r>
            <a:r>
              <a:rPr lang="lt-LT" dirty="0"/>
              <a:t>ir 15 metų </a:t>
            </a:r>
            <a:r>
              <a:rPr lang="lt-LT" dirty="0" smtClean="0"/>
              <a:t>(8).</a:t>
            </a:r>
            <a:endParaRPr lang="lt-LT" dirty="0"/>
          </a:p>
        </p:txBody>
      </p:sp>
      <p:sp>
        <p:nvSpPr>
          <p:cNvPr id="8" name="Skaidrės numerio vietos rezervavimo ženklas 7"/>
          <p:cNvSpPr>
            <a:spLocks noGrp="1"/>
          </p:cNvSpPr>
          <p:nvPr>
            <p:ph type="sldNum" sz="quarter" idx="12"/>
          </p:nvPr>
        </p:nvSpPr>
        <p:spPr/>
        <p:txBody>
          <a:bodyPr/>
          <a:lstStyle/>
          <a:p>
            <a:fld id="{53969381-6070-C14C-AC19-9F0CCB6EE0F1}" type="slidenum">
              <a:rPr lang="en-US" smtClean="0"/>
              <a:pPr/>
              <a:t>28</a:t>
            </a:fld>
            <a:endParaRPr lang="en-US"/>
          </a:p>
        </p:txBody>
      </p:sp>
    </p:spTree>
    <p:extLst>
      <p:ext uri="{BB962C8B-B14F-4D97-AF65-F5344CB8AC3E}">
        <p14:creationId xmlns:p14="http://schemas.microsoft.com/office/powerpoint/2010/main" val="38029484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z="3600" dirty="0" smtClean="0"/>
              <a:t>Vertinimo aptarimas</a:t>
            </a:r>
            <a:endParaRPr lang="lt-LT" sz="3600" dirty="0"/>
          </a:p>
        </p:txBody>
      </p:sp>
      <p:sp>
        <p:nvSpPr>
          <p:cNvPr id="4" name="Teksto vietos rezervavimo ženklas 3"/>
          <p:cNvSpPr>
            <a:spLocks noGrp="1"/>
          </p:cNvSpPr>
          <p:nvPr>
            <p:ph type="body" sz="quarter" idx="14"/>
          </p:nvPr>
        </p:nvSpPr>
        <p:spPr>
          <a:xfrm>
            <a:off x="654621" y="2463282"/>
            <a:ext cx="10391331" cy="3653650"/>
          </a:xfrm>
        </p:spPr>
        <p:txBody>
          <a:bodyPr/>
          <a:lstStyle/>
          <a:p>
            <a:pPr algn="just"/>
            <a:r>
              <a:rPr lang="lt-LT" dirty="0" smtClean="0"/>
              <a:t>	Vadovaujantis tvarkos aprašu, jei </a:t>
            </a:r>
            <a:r>
              <a:rPr lang="lt-LT" dirty="0"/>
              <a:t>bent vienos mokinio fizinės ypatybės rezultatas priskirtas „Sveikatos rizikos zona“ (arba raudona spalva), kuri rodo mokinio sveikatai kylančią riziką dėl jo fizinio pajėgumo lygio, tokią informaciją tėvams (globėjams) teikia mokytojas </a:t>
            </a:r>
            <a:r>
              <a:rPr lang="lt-LT" dirty="0" smtClean="0"/>
              <a:t>ir organizuojamas </a:t>
            </a:r>
            <a:r>
              <a:rPr lang="lt-LT" dirty="0"/>
              <a:t>individualus mokinio, tėvų, mokytojo ir visuomenės sveikatos specialisto susitikimas, kuriame aptariamos galimos rizikos mokinio sveikatai bei rekomendacijos atitinkamai (-</a:t>
            </a:r>
            <a:r>
              <a:rPr lang="lt-LT" dirty="0" err="1"/>
              <a:t>oms</a:t>
            </a:r>
            <a:r>
              <a:rPr lang="lt-LT" dirty="0"/>
              <a:t>) fizinei (-</a:t>
            </a:r>
            <a:r>
              <a:rPr lang="lt-LT" dirty="0" err="1"/>
              <a:t>ėms</a:t>
            </a:r>
            <a:r>
              <a:rPr lang="lt-LT" dirty="0"/>
              <a:t>) ypatybei (-</a:t>
            </a:r>
            <a:r>
              <a:rPr lang="lt-LT" dirty="0" err="1"/>
              <a:t>ėms</a:t>
            </a:r>
            <a:r>
              <a:rPr lang="lt-LT" dirty="0"/>
              <a:t>) gerinti.</a:t>
            </a:r>
          </a:p>
        </p:txBody>
      </p:sp>
      <p:sp>
        <p:nvSpPr>
          <p:cNvPr id="6" name="Skaidrės numerio vietos rezervavimo ženklas 5"/>
          <p:cNvSpPr>
            <a:spLocks noGrp="1"/>
          </p:cNvSpPr>
          <p:nvPr>
            <p:ph type="sldNum" sz="quarter" idx="12"/>
          </p:nvPr>
        </p:nvSpPr>
        <p:spPr/>
        <p:txBody>
          <a:bodyPr/>
          <a:lstStyle/>
          <a:p>
            <a:fld id="{53969381-6070-C14C-AC19-9F0CCB6EE0F1}" type="slidenum">
              <a:rPr lang="en-US" smtClean="0"/>
              <a:pPr/>
              <a:t>29</a:t>
            </a:fld>
            <a:endParaRPr lang="en-US"/>
          </a:p>
        </p:txBody>
      </p:sp>
    </p:spTree>
    <p:extLst>
      <p:ext uri="{BB962C8B-B14F-4D97-AF65-F5344CB8AC3E}">
        <p14:creationId xmlns:p14="http://schemas.microsoft.com/office/powerpoint/2010/main" val="465863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Pradinio ugdymo mokinių fizinio pajėgumo testų analizė</a:t>
            </a:r>
            <a:endParaRPr lang="lt-LT" dirty="0"/>
          </a:p>
        </p:txBody>
      </p:sp>
      <p:sp>
        <p:nvSpPr>
          <p:cNvPr id="5" name="Skaidrės numerio vietos rezervavimo ženklas 4"/>
          <p:cNvSpPr>
            <a:spLocks noGrp="1"/>
          </p:cNvSpPr>
          <p:nvPr>
            <p:ph type="sldNum" sz="quarter" idx="12"/>
          </p:nvPr>
        </p:nvSpPr>
        <p:spPr/>
        <p:txBody>
          <a:bodyPr/>
          <a:lstStyle/>
          <a:p>
            <a:fld id="{53969381-6070-C14C-AC19-9F0CCB6EE0F1}" type="slidenum">
              <a:rPr lang="en-US" smtClean="0"/>
              <a:pPr/>
              <a:t>3</a:t>
            </a:fld>
            <a:endParaRPr lang="en-US"/>
          </a:p>
        </p:txBody>
      </p:sp>
    </p:spTree>
    <p:extLst>
      <p:ext uri="{BB962C8B-B14F-4D97-AF65-F5344CB8AC3E}">
        <p14:creationId xmlns:p14="http://schemas.microsoft.com/office/powerpoint/2010/main" val="2787273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rmAutofit/>
          </a:bodyPr>
          <a:lstStyle/>
          <a:p>
            <a:r>
              <a:rPr lang="lt-LT" sz="3000" dirty="0">
                <a:latin typeface="Montserrat SemiBold" pitchFamily="2" charset="0"/>
              </a:rPr>
              <a:t>MUS RASITE</a:t>
            </a:r>
            <a:r>
              <a:rPr lang="lt-LT" sz="3000" dirty="0" smtClean="0">
                <a:latin typeface="Montserrat SemiBold" pitchFamily="2" charset="0"/>
              </a:rPr>
              <a:t>:</a:t>
            </a:r>
            <a:endParaRPr lang="lt-LT" sz="3000" dirty="0">
              <a:latin typeface="Montserrat SemiBold" pitchFamily="2" charset="0"/>
            </a:endParaRPr>
          </a:p>
          <a:p>
            <a:r>
              <a:rPr lang="es-ES" sz="2200" dirty="0" err="1" smtClean="0">
                <a:latin typeface="Montserrat Light" pitchFamily="2" charset="0"/>
              </a:rPr>
              <a:t>Taikos</a:t>
            </a:r>
            <a:r>
              <a:rPr lang="es-ES" sz="2200" dirty="0" smtClean="0">
                <a:latin typeface="Montserrat Light" pitchFamily="2" charset="0"/>
              </a:rPr>
              <a:t> </a:t>
            </a:r>
            <a:r>
              <a:rPr lang="es-ES" sz="2200" dirty="0" err="1" smtClean="0">
                <a:latin typeface="Montserrat Light" pitchFamily="2" charset="0"/>
              </a:rPr>
              <a:t>pr</a:t>
            </a:r>
            <a:r>
              <a:rPr lang="es-ES" sz="2200" dirty="0" smtClean="0">
                <a:latin typeface="Montserrat Light" pitchFamily="2" charset="0"/>
              </a:rPr>
              <a:t>. 76, </a:t>
            </a:r>
            <a:r>
              <a:rPr lang="es-ES" sz="2200" dirty="0" err="1" smtClean="0">
                <a:latin typeface="Montserrat Light" pitchFamily="2" charset="0"/>
              </a:rPr>
              <a:t>Klaipėda</a:t>
            </a:r>
            <a:endParaRPr lang="es-ES" sz="2200" dirty="0" smtClean="0">
              <a:latin typeface="Montserrat Light" pitchFamily="2" charset="0"/>
            </a:endParaRPr>
          </a:p>
          <a:p>
            <a:r>
              <a:rPr lang="es-ES" sz="2200" dirty="0" smtClean="0">
                <a:latin typeface="Montserrat Light" pitchFamily="2" charset="0"/>
              </a:rPr>
              <a:t>Tel. (8 46) 234796</a:t>
            </a:r>
          </a:p>
          <a:p>
            <a:r>
              <a:rPr lang="es-ES" sz="2200" dirty="0" smtClean="0">
                <a:latin typeface="Montserrat Light" pitchFamily="2" charset="0"/>
              </a:rPr>
              <a:t>El. p. </a:t>
            </a:r>
            <a:r>
              <a:rPr lang="es-ES" sz="2200" dirty="0" err="1" smtClean="0">
                <a:latin typeface="Montserrat Light" pitchFamily="2" charset="0"/>
              </a:rPr>
              <a:t>info@sveikatosbiuras.lt</a:t>
            </a:r>
            <a:endParaRPr lang="es-ES" sz="2200" dirty="0" smtClean="0">
              <a:latin typeface="Montserrat Light" pitchFamily="2" charset="0"/>
            </a:endParaRPr>
          </a:p>
          <a:p>
            <a:r>
              <a:rPr lang="es-ES" sz="2200" dirty="0" smtClean="0">
                <a:latin typeface="Montserrat Light" pitchFamily="2" charset="0"/>
              </a:rPr>
              <a:t>www.sveikatosbiuras.lt</a:t>
            </a:r>
          </a:p>
          <a:p>
            <a:r>
              <a:rPr lang="es-ES" sz="2200" dirty="0" smtClean="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6891"/>
            <a:ext cx="3996267" cy="903871"/>
          </a:xfrm>
          <a:prstGeom prst="rect">
            <a:avLst/>
          </a:prstGeom>
        </p:spPr>
      </p:pic>
    </p:spTree>
    <p:extLst>
      <p:ext uri="{BB962C8B-B14F-4D97-AF65-F5344CB8AC3E}">
        <p14:creationId xmlns:p14="http://schemas.microsoft.com/office/powerpoint/2010/main" val="1518666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E31B9FF-9863-5C49-8E6A-EB977F53CA9E}"/>
              </a:ext>
            </a:extLst>
          </p:cNvPr>
          <p:cNvSpPr txBox="1">
            <a:spLocks/>
          </p:cNvSpPr>
          <p:nvPr/>
        </p:nvSpPr>
        <p:spPr>
          <a:xfrm>
            <a:off x="1297058" y="240912"/>
            <a:ext cx="8656631" cy="1262507"/>
          </a:xfrm>
          <a:prstGeom prst="rect">
            <a:avLst/>
          </a:prstGeom>
        </p:spPr>
        <p:txBody>
          <a:bodyPr/>
          <a:lst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a:lstStyle>
          <a:p>
            <a:pPr algn="ctr"/>
            <a:r>
              <a:rPr lang="lt-LT" sz="2600" dirty="0" smtClean="0">
                <a:solidFill>
                  <a:srgbClr val="232461"/>
                </a:solidFill>
                <a:latin typeface="Montserrat Medium" pitchFamily="2" charset="0"/>
              </a:rPr>
              <a:t>Berniukų šuolio iš vietos į tolį (cm) testų rezultatų pasiskirstymas pagal zonas proc.</a:t>
            </a:r>
            <a:endParaRPr lang="en-US" sz="2600" dirty="0">
              <a:solidFill>
                <a:srgbClr val="232461"/>
              </a:solidFill>
              <a:latin typeface="Montserrat Medium" pitchFamily="2" charset="0"/>
            </a:endParaRPr>
          </a:p>
        </p:txBody>
      </p:sp>
      <p:sp>
        <p:nvSpPr>
          <p:cNvPr id="14" name="Slide Number Placeholder 10">
            <a:extLst>
              <a:ext uri="{FF2B5EF4-FFF2-40B4-BE49-F238E27FC236}">
                <a16:creationId xmlns:a16="http://schemas.microsoft.com/office/drawing/2014/main" id="{50ED860B-69AA-A04B-B7AF-70501076FC6A}"/>
              </a:ext>
            </a:extLst>
          </p:cNvPr>
          <p:cNvSpPr txBox="1">
            <a:spLocks/>
          </p:cNvSpPr>
          <p:nvPr/>
        </p:nvSpPr>
        <p:spPr>
          <a:xfrm>
            <a:off x="11173968" y="6212182"/>
            <a:ext cx="4754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969381-6070-C14C-AC19-9F0CCB6EE0F1}" type="slidenum">
              <a:rPr lang="en-US" smtClean="0">
                <a:solidFill>
                  <a:srgbClr val="F0A334"/>
                </a:solidFill>
              </a:rPr>
              <a:pPr/>
              <a:t>4</a:t>
            </a:fld>
            <a:endParaRPr lang="en-US" dirty="0">
              <a:solidFill>
                <a:srgbClr val="F0A334"/>
              </a:solidFill>
            </a:endParaRPr>
          </a:p>
        </p:txBody>
      </p:sp>
      <p:graphicFrame>
        <p:nvGraphicFramePr>
          <p:cNvPr id="4" name="Diagrama 3"/>
          <p:cNvGraphicFramePr/>
          <p:nvPr>
            <p:extLst>
              <p:ext uri="{D42A27DB-BD31-4B8C-83A1-F6EECF244321}">
                <p14:modId xmlns:p14="http://schemas.microsoft.com/office/powerpoint/2010/main" val="3913342470"/>
              </p:ext>
            </p:extLst>
          </p:nvPr>
        </p:nvGraphicFramePr>
        <p:xfrm>
          <a:off x="986971" y="2705878"/>
          <a:ext cx="8128000" cy="416024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86971" y="1740755"/>
            <a:ext cx="8966718" cy="923330"/>
          </a:xfrm>
          <a:prstGeom prst="rect">
            <a:avLst/>
          </a:prstGeom>
          <a:noFill/>
        </p:spPr>
        <p:txBody>
          <a:bodyPr wrap="square" rtlCol="0">
            <a:spAutoFit/>
          </a:bodyPr>
          <a:lstStyle/>
          <a:p>
            <a:pPr algn="just"/>
            <a:r>
              <a:rPr lang="lt-LT" dirty="0"/>
              <a:t>	Didžiausia dalis berniukų, kurie pagal šį testo įvertinimą pateko į sveikatai palankaus FP zoną, yra 10 metų, kurie pateko į tobulėjimo zoną – 9 metų ir kurie pateko į sveikatos rizikos zoną – 7-8 metų.</a:t>
            </a:r>
          </a:p>
        </p:txBody>
      </p:sp>
    </p:spTree>
    <p:extLst>
      <p:ext uri="{BB962C8B-B14F-4D97-AF65-F5344CB8AC3E}">
        <p14:creationId xmlns:p14="http://schemas.microsoft.com/office/powerpoint/2010/main" val="3439623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1B9FF-9863-5C49-8E6A-EB977F53CA9E}"/>
              </a:ext>
            </a:extLst>
          </p:cNvPr>
          <p:cNvSpPr>
            <a:spLocks noGrp="1"/>
          </p:cNvSpPr>
          <p:nvPr>
            <p:ph type="title"/>
          </p:nvPr>
        </p:nvSpPr>
        <p:spPr>
          <a:xfrm>
            <a:off x="2586757" y="192428"/>
            <a:ext cx="6832568" cy="1262507"/>
          </a:xfrm>
        </p:spPr>
        <p:txBody>
          <a:bodyPr/>
          <a:lstStyle/>
          <a:p>
            <a:pPr algn="ctr"/>
            <a:r>
              <a:rPr lang="lt-LT" sz="2400" dirty="0" smtClean="0">
                <a:solidFill>
                  <a:srgbClr val="232461"/>
                </a:solidFill>
                <a:latin typeface="Montserrat Medium" pitchFamily="2" charset="0"/>
              </a:rPr>
              <a:t>Berniukų teniso kamuoliuko metimas (m) testų rezultatų pasiskirstymas pagal zonas proc.</a:t>
            </a:r>
            <a:r>
              <a:rPr lang="lt-LT" dirty="0" smtClean="0">
                <a:solidFill>
                  <a:srgbClr val="232461"/>
                </a:solidFill>
                <a:latin typeface="Montserrat Medium" pitchFamily="2" charset="0"/>
              </a:rPr>
              <a:t/>
            </a:r>
            <a:br>
              <a:rPr lang="lt-LT" dirty="0" smtClean="0">
                <a:solidFill>
                  <a:srgbClr val="232461"/>
                </a:solidFill>
                <a:latin typeface="Montserrat Medium" pitchFamily="2" charset="0"/>
              </a:rPr>
            </a:br>
            <a:endParaRPr lang="en-US" dirty="0">
              <a:solidFill>
                <a:srgbClr val="232461"/>
              </a:solidFill>
              <a:latin typeface="Montserrat Medium" pitchFamily="2" charset="0"/>
            </a:endParaRPr>
          </a:p>
        </p:txBody>
      </p:sp>
      <p:sp>
        <p:nvSpPr>
          <p:cNvPr id="11" name="Slide Number Placeholder 10">
            <a:extLst>
              <a:ext uri="{FF2B5EF4-FFF2-40B4-BE49-F238E27FC236}">
                <a16:creationId xmlns:a16="http://schemas.microsoft.com/office/drawing/2014/main" id="{50ED860B-69AA-A04B-B7AF-70501076FC6A}"/>
              </a:ext>
            </a:extLst>
          </p:cNvPr>
          <p:cNvSpPr>
            <a:spLocks noGrp="1"/>
          </p:cNvSpPr>
          <p:nvPr>
            <p:ph type="sldNum" sz="quarter" idx="12"/>
          </p:nvPr>
        </p:nvSpPr>
        <p:spPr/>
        <p:txBody>
          <a:bodyPr/>
          <a:lstStyle/>
          <a:p>
            <a:fld id="{53969381-6070-C14C-AC19-9F0CCB6EE0F1}" type="slidenum">
              <a:rPr lang="en-US" smtClean="0">
                <a:solidFill>
                  <a:srgbClr val="F0A334"/>
                </a:solidFill>
              </a:rPr>
              <a:pPr/>
              <a:t>5</a:t>
            </a:fld>
            <a:endParaRPr lang="en-US" dirty="0">
              <a:solidFill>
                <a:srgbClr val="F0A334"/>
              </a:solidFill>
            </a:endParaRPr>
          </a:p>
        </p:txBody>
      </p:sp>
      <p:graphicFrame>
        <p:nvGraphicFramePr>
          <p:cNvPr id="16" name="Diagrama 15"/>
          <p:cNvGraphicFramePr/>
          <p:nvPr>
            <p:extLst>
              <p:ext uri="{D42A27DB-BD31-4B8C-83A1-F6EECF244321}">
                <p14:modId xmlns:p14="http://schemas.microsoft.com/office/powerpoint/2010/main" val="4025813351"/>
              </p:ext>
            </p:extLst>
          </p:nvPr>
        </p:nvGraphicFramePr>
        <p:xfrm>
          <a:off x="1427584" y="2547258"/>
          <a:ext cx="8508481" cy="423488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1427584" y="1625118"/>
            <a:ext cx="9563877" cy="923330"/>
          </a:xfrm>
          <a:prstGeom prst="rect">
            <a:avLst/>
          </a:prstGeom>
          <a:noFill/>
        </p:spPr>
        <p:txBody>
          <a:bodyPr wrap="square" rtlCol="0">
            <a:spAutoFit/>
          </a:bodyPr>
          <a:lstStyle/>
          <a:p>
            <a:pPr algn="just"/>
            <a:r>
              <a:rPr lang="lt-LT" dirty="0"/>
              <a:t>	Didžiausia dalis berniukų, kurie pagal šį testo įvertinimą pateko į sveikatai palankaus FP zoną, yra </a:t>
            </a:r>
            <a:r>
              <a:rPr lang="lt-LT" dirty="0" smtClean="0"/>
              <a:t>7 </a:t>
            </a:r>
            <a:r>
              <a:rPr lang="lt-LT" dirty="0"/>
              <a:t>metų, kurie pateko į tobulėjimo zoną – </a:t>
            </a:r>
            <a:r>
              <a:rPr lang="lt-LT" dirty="0" smtClean="0"/>
              <a:t>10 </a:t>
            </a:r>
            <a:r>
              <a:rPr lang="lt-LT" dirty="0"/>
              <a:t>metų ir kurie pateko į sveikatos rizikos zoną – </a:t>
            </a:r>
            <a:r>
              <a:rPr lang="lt-LT" smtClean="0"/>
              <a:t>10 metų.</a:t>
            </a:r>
            <a:endParaRPr lang="lt-LT" dirty="0"/>
          </a:p>
        </p:txBody>
      </p:sp>
    </p:spTree>
    <p:extLst>
      <p:ext uri="{BB962C8B-B14F-4D97-AF65-F5344CB8AC3E}">
        <p14:creationId xmlns:p14="http://schemas.microsoft.com/office/powerpoint/2010/main" val="4241406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36AD-2917-4845-994D-AE3560E575E9}"/>
              </a:ext>
            </a:extLst>
          </p:cNvPr>
          <p:cNvSpPr>
            <a:spLocks noGrp="1"/>
          </p:cNvSpPr>
          <p:nvPr>
            <p:ph type="title"/>
          </p:nvPr>
        </p:nvSpPr>
        <p:spPr>
          <a:xfrm>
            <a:off x="1317792" y="200533"/>
            <a:ext cx="8628641" cy="1262507"/>
          </a:xfrm>
        </p:spPr>
        <p:txBody>
          <a:bodyPr/>
          <a:lstStyle/>
          <a:p>
            <a:pPr algn="ctr"/>
            <a:r>
              <a:rPr lang="lt-LT" sz="2800" dirty="0" smtClean="0"/>
              <a:t>Berniukų 10x5 bėgimas šaudykle (s) testų rezultatų pasiskirstymas pagal zonas proc.</a:t>
            </a:r>
            <a:br>
              <a:rPr lang="lt-LT" sz="2800" dirty="0" smtClean="0"/>
            </a:br>
            <a:endParaRPr lang="en-US" sz="2800" dirty="0"/>
          </a:p>
        </p:txBody>
      </p:sp>
      <p:sp>
        <p:nvSpPr>
          <p:cNvPr id="10" name="Slide Number Placeholder 9">
            <a:extLst>
              <a:ext uri="{FF2B5EF4-FFF2-40B4-BE49-F238E27FC236}">
                <a16:creationId xmlns:a16="http://schemas.microsoft.com/office/drawing/2014/main" id="{E2DEB79F-6588-B946-9DAB-7C27E041412B}"/>
              </a:ext>
            </a:extLst>
          </p:cNvPr>
          <p:cNvSpPr>
            <a:spLocks noGrp="1"/>
          </p:cNvSpPr>
          <p:nvPr>
            <p:ph type="sldNum" sz="quarter" idx="12"/>
          </p:nvPr>
        </p:nvSpPr>
        <p:spPr/>
        <p:txBody>
          <a:bodyPr/>
          <a:lstStyle/>
          <a:p>
            <a:fld id="{53969381-6070-C14C-AC19-9F0CCB6EE0F1}" type="slidenum">
              <a:rPr lang="en-US" smtClean="0">
                <a:solidFill>
                  <a:srgbClr val="F0A334"/>
                </a:solidFill>
              </a:rPr>
              <a:pPr/>
              <a:t>6</a:t>
            </a:fld>
            <a:endParaRPr lang="en-US">
              <a:solidFill>
                <a:srgbClr val="F0A334"/>
              </a:solidFill>
            </a:endParaRPr>
          </a:p>
        </p:txBody>
      </p:sp>
      <p:graphicFrame>
        <p:nvGraphicFramePr>
          <p:cNvPr id="22" name="Diagrama 21"/>
          <p:cNvGraphicFramePr/>
          <p:nvPr>
            <p:extLst>
              <p:ext uri="{D42A27DB-BD31-4B8C-83A1-F6EECF244321}">
                <p14:modId xmlns:p14="http://schemas.microsoft.com/office/powerpoint/2010/main" val="3056135075"/>
              </p:ext>
            </p:extLst>
          </p:nvPr>
        </p:nvGraphicFramePr>
        <p:xfrm>
          <a:off x="1138334" y="1971278"/>
          <a:ext cx="8928359" cy="479472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1054359" y="1324947"/>
            <a:ext cx="9722498" cy="646331"/>
          </a:xfrm>
          <a:prstGeom prst="rect">
            <a:avLst/>
          </a:prstGeom>
          <a:noFill/>
        </p:spPr>
        <p:txBody>
          <a:bodyPr wrap="square" rtlCol="0">
            <a:spAutoFit/>
          </a:bodyPr>
          <a:lstStyle/>
          <a:p>
            <a:pPr algn="just"/>
            <a:r>
              <a:rPr lang="lt-LT" dirty="0"/>
              <a:t>	Didžiausia dalis berniukų, kurie pagal šį testo įvertinimą pateko į sveikatai palankaus FP zoną, yra </a:t>
            </a:r>
            <a:r>
              <a:rPr lang="lt-LT" dirty="0" smtClean="0"/>
              <a:t>8 </a:t>
            </a:r>
            <a:r>
              <a:rPr lang="lt-LT" dirty="0"/>
              <a:t>metų, kurie pateko į tobulėjimo zoną – </a:t>
            </a:r>
            <a:r>
              <a:rPr lang="lt-LT" dirty="0" smtClean="0"/>
              <a:t>7 </a:t>
            </a:r>
            <a:r>
              <a:rPr lang="lt-LT" dirty="0"/>
              <a:t>metų ir kurie pateko į sveikatos rizikos zoną – </a:t>
            </a:r>
            <a:r>
              <a:rPr lang="lt-LT" dirty="0" smtClean="0"/>
              <a:t>7 </a:t>
            </a:r>
            <a:r>
              <a:rPr lang="lt-LT" dirty="0"/>
              <a:t>metų.</a:t>
            </a:r>
          </a:p>
        </p:txBody>
      </p:sp>
    </p:spTree>
    <p:extLst>
      <p:ext uri="{BB962C8B-B14F-4D97-AF65-F5344CB8AC3E}">
        <p14:creationId xmlns:p14="http://schemas.microsoft.com/office/powerpoint/2010/main" val="1852100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6E5B9D-E619-0748-9342-1944DFC84216}"/>
              </a:ext>
            </a:extLst>
          </p:cNvPr>
          <p:cNvSpPr>
            <a:spLocks noGrp="1"/>
          </p:cNvSpPr>
          <p:nvPr>
            <p:ph type="sldNum" sz="quarter" idx="12"/>
          </p:nvPr>
        </p:nvSpPr>
        <p:spPr/>
        <p:txBody>
          <a:bodyPr/>
          <a:lstStyle/>
          <a:p>
            <a:fld id="{53969381-6070-C14C-AC19-9F0CCB6EE0F1}" type="slidenum">
              <a:rPr lang="en-US" smtClean="0">
                <a:solidFill>
                  <a:srgbClr val="F0A334"/>
                </a:solidFill>
              </a:rPr>
              <a:pPr/>
              <a:t>7</a:t>
            </a:fld>
            <a:endParaRPr lang="en-US" dirty="0">
              <a:solidFill>
                <a:srgbClr val="F0A334"/>
              </a:solidFill>
            </a:endParaRPr>
          </a:p>
        </p:txBody>
      </p:sp>
      <p:sp>
        <p:nvSpPr>
          <p:cNvPr id="10" name="Title 4">
            <a:extLst>
              <a:ext uri="{FF2B5EF4-FFF2-40B4-BE49-F238E27FC236}">
                <a16:creationId xmlns:a16="http://schemas.microsoft.com/office/drawing/2014/main" id="{0E31B9FF-9863-5C49-8E6A-EB977F53CA9E}"/>
              </a:ext>
            </a:extLst>
          </p:cNvPr>
          <p:cNvSpPr>
            <a:spLocks noGrp="1"/>
          </p:cNvSpPr>
          <p:nvPr>
            <p:ph type="title"/>
          </p:nvPr>
        </p:nvSpPr>
        <p:spPr>
          <a:xfrm>
            <a:off x="655319" y="352879"/>
            <a:ext cx="9906933" cy="1262507"/>
          </a:xfrm>
        </p:spPr>
        <p:txBody>
          <a:bodyPr/>
          <a:lstStyle/>
          <a:p>
            <a:pPr algn="ctr"/>
            <a:r>
              <a:rPr lang="lt-LT" sz="2800" dirty="0" smtClean="0">
                <a:solidFill>
                  <a:srgbClr val="232461"/>
                </a:solidFill>
                <a:latin typeface="Montserrat Medium" pitchFamily="2" charset="0"/>
              </a:rPr>
              <a:t>Berniukų 6 min. bėgimas (m) testų rezultatų pasiskirstymas pagal zonas proc.</a:t>
            </a:r>
            <a:endParaRPr lang="en-US" sz="2800" dirty="0">
              <a:solidFill>
                <a:srgbClr val="232461"/>
              </a:solidFill>
              <a:latin typeface="Montserrat Medium" pitchFamily="2" charset="0"/>
            </a:endParaRPr>
          </a:p>
        </p:txBody>
      </p:sp>
      <p:graphicFrame>
        <p:nvGraphicFramePr>
          <p:cNvPr id="11" name="Diagrama 10"/>
          <p:cNvGraphicFramePr/>
          <p:nvPr>
            <p:extLst>
              <p:ext uri="{D42A27DB-BD31-4B8C-83A1-F6EECF244321}">
                <p14:modId xmlns:p14="http://schemas.microsoft.com/office/powerpoint/2010/main" val="2270380931"/>
              </p:ext>
            </p:extLst>
          </p:nvPr>
        </p:nvGraphicFramePr>
        <p:xfrm>
          <a:off x="1903445" y="2407298"/>
          <a:ext cx="8256555" cy="426288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838131" y="1399592"/>
            <a:ext cx="8321869" cy="923330"/>
          </a:xfrm>
          <a:prstGeom prst="rect">
            <a:avLst/>
          </a:prstGeom>
          <a:noFill/>
        </p:spPr>
        <p:txBody>
          <a:bodyPr wrap="square" rtlCol="0">
            <a:spAutoFit/>
          </a:bodyPr>
          <a:lstStyle/>
          <a:p>
            <a:pPr algn="just"/>
            <a:r>
              <a:rPr lang="lt-LT" dirty="0"/>
              <a:t>	Didžiausia dalis berniukų, kurie pagal šį testo įvertinimą pateko į sveikatai palankaus FP zoną, yra </a:t>
            </a:r>
            <a:r>
              <a:rPr lang="lt-LT" dirty="0" smtClean="0"/>
              <a:t>9 </a:t>
            </a:r>
            <a:r>
              <a:rPr lang="lt-LT" dirty="0"/>
              <a:t>metų, kurie pateko į tobulėjimo zoną – </a:t>
            </a:r>
            <a:r>
              <a:rPr lang="lt-LT" dirty="0" smtClean="0"/>
              <a:t>7 </a:t>
            </a:r>
            <a:r>
              <a:rPr lang="lt-LT" dirty="0"/>
              <a:t>metų ir kurie pateko į sveikatos rizikos zoną – </a:t>
            </a:r>
            <a:r>
              <a:rPr lang="lt-LT" dirty="0" smtClean="0"/>
              <a:t>7 </a:t>
            </a:r>
            <a:r>
              <a:rPr lang="lt-LT" dirty="0"/>
              <a:t>metų.</a:t>
            </a:r>
          </a:p>
        </p:txBody>
      </p:sp>
    </p:spTree>
    <p:extLst>
      <p:ext uri="{BB962C8B-B14F-4D97-AF65-F5344CB8AC3E}">
        <p14:creationId xmlns:p14="http://schemas.microsoft.com/office/powerpoint/2010/main" val="1408480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E31B9FF-9863-5C49-8E6A-EB977F53CA9E}"/>
              </a:ext>
            </a:extLst>
          </p:cNvPr>
          <p:cNvSpPr txBox="1">
            <a:spLocks/>
          </p:cNvSpPr>
          <p:nvPr/>
        </p:nvSpPr>
        <p:spPr>
          <a:xfrm>
            <a:off x="1240971" y="278234"/>
            <a:ext cx="8656631" cy="1262507"/>
          </a:xfrm>
          <a:prstGeom prst="rect">
            <a:avLst/>
          </a:prstGeom>
        </p:spPr>
        <p:txBody>
          <a:bodyPr/>
          <a:lst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a:lstStyle>
          <a:p>
            <a:pPr algn="ctr"/>
            <a:r>
              <a:rPr lang="lt-LT" sz="2600" dirty="0" smtClean="0">
                <a:solidFill>
                  <a:srgbClr val="232461"/>
                </a:solidFill>
                <a:latin typeface="Montserrat Medium" pitchFamily="2" charset="0"/>
              </a:rPr>
              <a:t>Mergaičių šuolio iš vietos į tolį (cm) testų rezultatų pasiskirstymas pagal zonas proc.</a:t>
            </a:r>
            <a:endParaRPr lang="en-US" sz="2600" dirty="0">
              <a:solidFill>
                <a:srgbClr val="232461"/>
              </a:solidFill>
              <a:latin typeface="Montserrat Medium" pitchFamily="2" charset="0"/>
            </a:endParaRPr>
          </a:p>
        </p:txBody>
      </p:sp>
      <p:sp>
        <p:nvSpPr>
          <p:cNvPr id="14" name="Slide Number Placeholder 10">
            <a:extLst>
              <a:ext uri="{FF2B5EF4-FFF2-40B4-BE49-F238E27FC236}">
                <a16:creationId xmlns:a16="http://schemas.microsoft.com/office/drawing/2014/main" id="{50ED860B-69AA-A04B-B7AF-70501076FC6A}"/>
              </a:ext>
            </a:extLst>
          </p:cNvPr>
          <p:cNvSpPr txBox="1">
            <a:spLocks/>
          </p:cNvSpPr>
          <p:nvPr/>
        </p:nvSpPr>
        <p:spPr>
          <a:xfrm>
            <a:off x="11173968" y="6212182"/>
            <a:ext cx="4754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969381-6070-C14C-AC19-9F0CCB6EE0F1}" type="slidenum">
              <a:rPr lang="en-US" smtClean="0">
                <a:solidFill>
                  <a:srgbClr val="F0A334"/>
                </a:solidFill>
              </a:rPr>
              <a:pPr/>
              <a:t>8</a:t>
            </a:fld>
            <a:endParaRPr lang="en-US" dirty="0">
              <a:solidFill>
                <a:srgbClr val="F0A334"/>
              </a:solidFill>
            </a:endParaRPr>
          </a:p>
        </p:txBody>
      </p:sp>
      <p:graphicFrame>
        <p:nvGraphicFramePr>
          <p:cNvPr id="4" name="Diagrama 3"/>
          <p:cNvGraphicFramePr/>
          <p:nvPr>
            <p:extLst>
              <p:ext uri="{D42A27DB-BD31-4B8C-83A1-F6EECF244321}">
                <p14:modId xmlns:p14="http://schemas.microsoft.com/office/powerpoint/2010/main" val="3145767859"/>
              </p:ext>
            </p:extLst>
          </p:nvPr>
        </p:nvGraphicFramePr>
        <p:xfrm>
          <a:off x="1240971" y="2444620"/>
          <a:ext cx="8331200" cy="425355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240971" y="1334278"/>
            <a:ext cx="8854751" cy="923330"/>
          </a:xfrm>
          <a:prstGeom prst="rect">
            <a:avLst/>
          </a:prstGeom>
          <a:noFill/>
        </p:spPr>
        <p:txBody>
          <a:bodyPr wrap="square" rtlCol="0">
            <a:spAutoFit/>
          </a:bodyPr>
          <a:lstStyle/>
          <a:p>
            <a:pPr algn="just"/>
            <a:r>
              <a:rPr lang="lt-LT" dirty="0"/>
              <a:t>	Didžiausia dalis </a:t>
            </a:r>
            <a:r>
              <a:rPr lang="lt-LT" dirty="0" smtClean="0"/>
              <a:t>mergaičių, kurios </a:t>
            </a:r>
            <a:r>
              <a:rPr lang="lt-LT" dirty="0"/>
              <a:t>pagal šį testo įvertinimą pateko į sveikatai palankaus FP zoną, yra </a:t>
            </a:r>
            <a:r>
              <a:rPr lang="lt-LT" dirty="0" smtClean="0"/>
              <a:t>7 </a:t>
            </a:r>
            <a:r>
              <a:rPr lang="lt-LT" dirty="0"/>
              <a:t>metų, </a:t>
            </a:r>
            <a:r>
              <a:rPr lang="lt-LT" dirty="0" smtClean="0"/>
              <a:t>kurios </a:t>
            </a:r>
            <a:r>
              <a:rPr lang="lt-LT" dirty="0"/>
              <a:t>pateko į tobulėjimo zoną – 9 metų ir </a:t>
            </a:r>
            <a:r>
              <a:rPr lang="lt-LT" dirty="0" smtClean="0"/>
              <a:t>kurios </a:t>
            </a:r>
            <a:r>
              <a:rPr lang="lt-LT" dirty="0"/>
              <a:t>pateko į sveikatos rizikos zoną – </a:t>
            </a:r>
            <a:r>
              <a:rPr lang="lt-LT" dirty="0" smtClean="0"/>
              <a:t>9 </a:t>
            </a:r>
            <a:r>
              <a:rPr lang="lt-LT" dirty="0"/>
              <a:t>metų.</a:t>
            </a:r>
          </a:p>
        </p:txBody>
      </p:sp>
    </p:spTree>
    <p:extLst>
      <p:ext uri="{BB962C8B-B14F-4D97-AF65-F5344CB8AC3E}">
        <p14:creationId xmlns:p14="http://schemas.microsoft.com/office/powerpoint/2010/main" val="1156026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1B9FF-9863-5C49-8E6A-EB977F53CA9E}"/>
              </a:ext>
            </a:extLst>
          </p:cNvPr>
          <p:cNvSpPr>
            <a:spLocks noGrp="1"/>
          </p:cNvSpPr>
          <p:nvPr>
            <p:ph type="title"/>
          </p:nvPr>
        </p:nvSpPr>
        <p:spPr>
          <a:xfrm>
            <a:off x="2586756" y="192428"/>
            <a:ext cx="7928843" cy="1262507"/>
          </a:xfrm>
        </p:spPr>
        <p:txBody>
          <a:bodyPr/>
          <a:lstStyle/>
          <a:p>
            <a:pPr algn="ctr"/>
            <a:r>
              <a:rPr lang="lt-LT" sz="2400" dirty="0" smtClean="0">
                <a:solidFill>
                  <a:srgbClr val="232461"/>
                </a:solidFill>
                <a:latin typeface="Montserrat Medium" pitchFamily="2" charset="0"/>
              </a:rPr>
              <a:t>Mergaičių teniso kamuoliuko metimas (m) testų rezultatų pasiskirstymas pagal zonas proc. </a:t>
            </a:r>
            <a:r>
              <a:rPr lang="lt-LT" dirty="0" smtClean="0">
                <a:solidFill>
                  <a:srgbClr val="232461"/>
                </a:solidFill>
                <a:latin typeface="Montserrat Medium" pitchFamily="2" charset="0"/>
              </a:rPr>
              <a:t/>
            </a:r>
            <a:br>
              <a:rPr lang="lt-LT" dirty="0" smtClean="0">
                <a:solidFill>
                  <a:srgbClr val="232461"/>
                </a:solidFill>
                <a:latin typeface="Montserrat Medium" pitchFamily="2" charset="0"/>
              </a:rPr>
            </a:br>
            <a:endParaRPr lang="en-US" dirty="0">
              <a:solidFill>
                <a:srgbClr val="232461"/>
              </a:solidFill>
              <a:latin typeface="Montserrat Medium" pitchFamily="2" charset="0"/>
            </a:endParaRPr>
          </a:p>
        </p:txBody>
      </p:sp>
      <p:sp>
        <p:nvSpPr>
          <p:cNvPr id="11" name="Slide Number Placeholder 10">
            <a:extLst>
              <a:ext uri="{FF2B5EF4-FFF2-40B4-BE49-F238E27FC236}">
                <a16:creationId xmlns:a16="http://schemas.microsoft.com/office/drawing/2014/main" id="{50ED860B-69AA-A04B-B7AF-70501076FC6A}"/>
              </a:ext>
            </a:extLst>
          </p:cNvPr>
          <p:cNvSpPr>
            <a:spLocks noGrp="1"/>
          </p:cNvSpPr>
          <p:nvPr>
            <p:ph type="sldNum" sz="quarter" idx="12"/>
          </p:nvPr>
        </p:nvSpPr>
        <p:spPr/>
        <p:txBody>
          <a:bodyPr/>
          <a:lstStyle/>
          <a:p>
            <a:fld id="{53969381-6070-C14C-AC19-9F0CCB6EE0F1}" type="slidenum">
              <a:rPr lang="en-US" smtClean="0">
                <a:solidFill>
                  <a:srgbClr val="F0A334"/>
                </a:solidFill>
              </a:rPr>
              <a:pPr/>
              <a:t>9</a:t>
            </a:fld>
            <a:endParaRPr lang="en-US" dirty="0">
              <a:solidFill>
                <a:srgbClr val="F0A334"/>
              </a:solidFill>
            </a:endParaRPr>
          </a:p>
        </p:txBody>
      </p:sp>
      <p:graphicFrame>
        <p:nvGraphicFramePr>
          <p:cNvPr id="16" name="Diagrama 15"/>
          <p:cNvGraphicFramePr/>
          <p:nvPr>
            <p:extLst>
              <p:ext uri="{D42A27DB-BD31-4B8C-83A1-F6EECF244321}">
                <p14:modId xmlns:p14="http://schemas.microsoft.com/office/powerpoint/2010/main" val="124028309"/>
              </p:ext>
            </p:extLst>
          </p:nvPr>
        </p:nvGraphicFramePr>
        <p:xfrm>
          <a:off x="1427584" y="2547258"/>
          <a:ext cx="8508481" cy="423488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1427584" y="1625118"/>
            <a:ext cx="9563877" cy="923330"/>
          </a:xfrm>
          <a:prstGeom prst="rect">
            <a:avLst/>
          </a:prstGeom>
          <a:noFill/>
        </p:spPr>
        <p:txBody>
          <a:bodyPr wrap="square" rtlCol="0">
            <a:spAutoFit/>
          </a:bodyPr>
          <a:lstStyle/>
          <a:p>
            <a:pPr algn="just"/>
            <a:r>
              <a:rPr lang="lt-LT" dirty="0"/>
              <a:t>	Didžiausia dalis </a:t>
            </a:r>
            <a:r>
              <a:rPr lang="lt-LT" dirty="0" smtClean="0"/>
              <a:t>mergaičių, kurios </a:t>
            </a:r>
            <a:r>
              <a:rPr lang="lt-LT" dirty="0"/>
              <a:t>pagal šį testo įvertinimą pateko į sveikatai palankaus FP zoną, yra </a:t>
            </a:r>
            <a:r>
              <a:rPr lang="lt-LT" dirty="0" smtClean="0"/>
              <a:t>7 </a:t>
            </a:r>
            <a:r>
              <a:rPr lang="lt-LT" dirty="0"/>
              <a:t>metų, </a:t>
            </a:r>
            <a:r>
              <a:rPr lang="lt-LT" dirty="0" smtClean="0"/>
              <a:t>kurios </a:t>
            </a:r>
            <a:r>
              <a:rPr lang="lt-LT" dirty="0"/>
              <a:t>pateko į tobulėjimo zoną – </a:t>
            </a:r>
            <a:r>
              <a:rPr lang="lt-LT" dirty="0" smtClean="0"/>
              <a:t>8 </a:t>
            </a:r>
            <a:r>
              <a:rPr lang="lt-LT" dirty="0"/>
              <a:t>metų ir </a:t>
            </a:r>
            <a:r>
              <a:rPr lang="lt-LT" dirty="0" smtClean="0"/>
              <a:t>kurios </a:t>
            </a:r>
            <a:r>
              <a:rPr lang="lt-LT" dirty="0"/>
              <a:t>pateko į sveikatos rizikos zoną – </a:t>
            </a:r>
            <a:r>
              <a:rPr lang="lt-LT" dirty="0" smtClean="0"/>
              <a:t>10 metų.</a:t>
            </a:r>
            <a:endParaRPr lang="lt-LT" dirty="0"/>
          </a:p>
        </p:txBody>
      </p:sp>
    </p:spTree>
    <p:extLst>
      <p:ext uri="{BB962C8B-B14F-4D97-AF65-F5344CB8AC3E}">
        <p14:creationId xmlns:p14="http://schemas.microsoft.com/office/powerpoint/2010/main" val="2927631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TotalTime>
  <Words>1208</Words>
  <Application>Microsoft Office PowerPoint</Application>
  <PresentationFormat>Plačiaekranė</PresentationFormat>
  <Paragraphs>108</Paragraphs>
  <Slides>30</Slides>
  <Notes>0</Notes>
  <HiddenSlides>0</HiddenSlides>
  <MMClips>0</MMClips>
  <ScaleCrop>false</ScaleCrop>
  <HeadingPairs>
    <vt:vector size="6" baseType="variant">
      <vt:variant>
        <vt:lpstr>Naudojami šriftai</vt:lpstr>
      </vt:variant>
      <vt:variant>
        <vt:i4>10</vt:i4>
      </vt:variant>
      <vt:variant>
        <vt:lpstr>Tema</vt:lpstr>
      </vt:variant>
      <vt:variant>
        <vt:i4>1</vt:i4>
      </vt:variant>
      <vt:variant>
        <vt:lpstr>Skaidrių pavadinimai</vt:lpstr>
      </vt:variant>
      <vt:variant>
        <vt:i4>30</vt:i4>
      </vt:variant>
    </vt:vector>
  </HeadingPairs>
  <TitlesOfParts>
    <vt:vector size="41"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„PowerPoint“ pateiktis</vt:lpstr>
      <vt:lpstr>Fizinio pajėgumo testavimas</vt:lpstr>
      <vt:lpstr>Pradinio ugdymo mokinių fizinio pajėgumo testų analizė</vt:lpstr>
      <vt:lpstr>„PowerPoint“ pateiktis</vt:lpstr>
      <vt:lpstr>Berniukų teniso kamuoliuko metimas (m) testų rezultatų pasiskirstymas pagal zonas proc. </vt:lpstr>
      <vt:lpstr>Berniukų 10x5 bėgimas šaudykle (s) testų rezultatų pasiskirstymas pagal zonas proc. </vt:lpstr>
      <vt:lpstr>Berniukų 6 min. bėgimas (m) testų rezultatų pasiskirstymas pagal zonas proc.</vt:lpstr>
      <vt:lpstr>„PowerPoint“ pateiktis</vt:lpstr>
      <vt:lpstr>Mergaičių teniso kamuoliuko metimas (m) testų rezultatų pasiskirstymas pagal zonas proc.  </vt:lpstr>
      <vt:lpstr>mergaičių 10x5 bėgimas šaudykle (s) testų rezultatų pasiskirstymas pagal zonas proc. </vt:lpstr>
      <vt:lpstr>mergaičių 6 min. bėgimas (m) testų rezultatų pasiskirstymas pagal zonas proc. </vt:lpstr>
      <vt:lpstr>Sveikatos rizikos zona pradinis ugdymas</vt:lpstr>
      <vt:lpstr>Pradinio ugdymo mokinių fizinio pajėgumo testų apibendrinimas</vt:lpstr>
      <vt:lpstr>Pagrindinio ugdymo mokinių fizinio pajėgumo testų analizė </vt:lpstr>
      <vt:lpstr>Berniukų „Flamingo“ (užlipimų ant buomelio skaičius/1min) testo rezultatų pasiskirstymas pagal zonas proc. </vt:lpstr>
      <vt:lpstr>Berniukų sėstis ir siekti (cm) testo rezultatų pasiskirstymas pagal zonas proc. </vt:lpstr>
      <vt:lpstr>Berniukų šuolis į tolį iš vietos (cm) testo rezultatų pasiskirstymas pagal zonas proc. </vt:lpstr>
      <vt:lpstr>Berniukų Kybojimas sulenktomis rankomis (s) testo rezultatų pasiskirstymas pagal zonas proc. </vt:lpstr>
      <vt:lpstr>Berniukų 10x5 m bėgimas šaudykle (s) testo rezultatų pasiskirstymas pagal zonas proc. </vt:lpstr>
      <vt:lpstr>Berniukų 20 m bėgimas šaudykle (min.) testo rezultatų pasiskirstymas pagal zonas proc. </vt:lpstr>
      <vt:lpstr>MERGAIČIų „Flamingo“ (užlipimų ant buomelio skaičius/1min) testo rezultatų pasiskirstymas pagal zonas proc. </vt:lpstr>
      <vt:lpstr>mergaičių sėstis ir siekti (cm) testo rezultatų pasiskirstymas pagal zonas proc. </vt:lpstr>
      <vt:lpstr>mergaičių šuolis į tolį iš vietos (cm) testo rezultatų pasiskirstymas pagal zonas proc. </vt:lpstr>
      <vt:lpstr>mergaičių Kybojimas sulenktomis rankomis (s) testo rezultatų pasiskirstymas pagal zonas proc. </vt:lpstr>
      <vt:lpstr>mergaičių 10x5 m bėgimas šaudykle (s) testo rezultatų pasiskirstymas pagal zonas proc. </vt:lpstr>
      <vt:lpstr>mergaičių 20 m bėgimas šaudykle (min.) testo rezultatų pasiskirstymas pagal zonas proc. </vt:lpstr>
      <vt:lpstr>Sveikatos rizikos zona pagrindinis ugdymas</vt:lpstr>
      <vt:lpstr>Pagrindinio ugdymo mokinių fizinio pajėgumo testų apibendrinimas </vt:lpstr>
      <vt:lpstr>Vertinimo aptarimas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Darbuotojas</cp:lastModifiedBy>
  <cp:revision>78</cp:revision>
  <dcterms:created xsi:type="dcterms:W3CDTF">2019-07-24T07:24:43Z</dcterms:created>
  <dcterms:modified xsi:type="dcterms:W3CDTF">2023-06-12T11:00:56Z</dcterms:modified>
</cp:coreProperties>
</file>