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4"/>
  </p:notesMasterIdLst>
  <p:handoutMasterIdLst>
    <p:handoutMasterId r:id="rId25"/>
  </p:handoutMasterIdLst>
  <p:sldIdLst>
    <p:sldId id="256" r:id="rId2"/>
    <p:sldId id="275" r:id="rId3"/>
    <p:sldId id="277" r:id="rId4"/>
    <p:sldId id="278" r:id="rId5"/>
    <p:sldId id="274" r:id="rId6"/>
    <p:sldId id="261" r:id="rId7"/>
    <p:sldId id="276" r:id="rId8"/>
    <p:sldId id="260" r:id="rId9"/>
    <p:sldId id="279" r:id="rId10"/>
    <p:sldId id="280" r:id="rId11"/>
    <p:sldId id="282" r:id="rId12"/>
    <p:sldId id="281" r:id="rId13"/>
    <p:sldId id="283" r:id="rId14"/>
    <p:sldId id="270" r:id="rId15"/>
    <p:sldId id="284" r:id="rId16"/>
    <p:sldId id="285" r:id="rId17"/>
    <p:sldId id="286" r:id="rId18"/>
    <p:sldId id="287" r:id="rId19"/>
    <p:sldId id="288" r:id="rId20"/>
    <p:sldId id="289" r:id="rId21"/>
    <p:sldId id="271"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334"/>
    <a:srgbClr val="232461"/>
    <a:srgbClr val="FFF0DC"/>
    <a:srgbClr val="FFFFFF"/>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snapToGrid="0" snapToObjects="1">
      <p:cViewPr varScale="1">
        <p:scale>
          <a:sx n="103" d="100"/>
          <a:sy n="103" d="100"/>
        </p:scale>
        <p:origin x="138" y="2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darbalapis.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darbalapis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darbalapis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darbalapis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darbalapis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Pasitikrinę sveikatą dalis (proc.)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Lapas1!$A$2</c:f>
              <c:strCache>
                <c:ptCount val="1"/>
                <c:pt idx="0">
                  <c:v>1 kategorija</c:v>
                </c:pt>
              </c:strCache>
            </c:strRef>
          </c:cat>
          <c:val>
            <c:numRef>
              <c:f>Lapas1!$B$2</c:f>
              <c:numCache>
                <c:formatCode>General</c:formatCode>
                <c:ptCount val="1"/>
                <c:pt idx="0">
                  <c:v>95.6</c:v>
                </c:pt>
              </c:numCache>
            </c:numRef>
          </c:val>
          <c:extLst>
            <c:ext xmlns:c16="http://schemas.microsoft.com/office/drawing/2014/chart" uri="{C3380CC4-5D6E-409C-BE32-E72D297353CC}">
              <c16:uniqueId val="{00000000-5A8A-4A94-B293-4DF40A0DB6DF}"/>
            </c:ext>
          </c:extLst>
        </c:ser>
        <c:ser>
          <c:idx val="1"/>
          <c:order val="1"/>
          <c:tx>
            <c:strRef>
              <c:f>Lapas1!$C$1</c:f>
              <c:strCache>
                <c:ptCount val="1"/>
                <c:pt idx="0">
                  <c:v>Nepasitikrinę sveikatos dalis (proc.)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Lapas1!$A$2</c:f>
              <c:strCache>
                <c:ptCount val="1"/>
                <c:pt idx="0">
                  <c:v>1 kategorija</c:v>
                </c:pt>
              </c:strCache>
            </c:strRef>
          </c:cat>
          <c:val>
            <c:numRef>
              <c:f>Lapas1!$C$2</c:f>
              <c:numCache>
                <c:formatCode>General</c:formatCode>
                <c:ptCount val="1"/>
                <c:pt idx="0">
                  <c:v>4.4000000000000004</c:v>
                </c:pt>
              </c:numCache>
            </c:numRef>
          </c:val>
          <c:extLst>
            <c:ext xmlns:c16="http://schemas.microsoft.com/office/drawing/2014/chart" uri="{C3380CC4-5D6E-409C-BE32-E72D297353CC}">
              <c16:uniqueId val="{00000001-5A8A-4A94-B293-4DF40A0DB6DF}"/>
            </c:ext>
          </c:extLst>
        </c:ser>
        <c:dLbls>
          <c:showLegendKey val="0"/>
          <c:showVal val="0"/>
          <c:showCatName val="0"/>
          <c:showSerName val="0"/>
          <c:showPercent val="0"/>
          <c:showBubbleSize val="0"/>
        </c:dLbls>
        <c:gapWidth val="219"/>
        <c:overlap val="-27"/>
        <c:axId val="518665504"/>
        <c:axId val="518675672"/>
      </c:barChart>
      <c:catAx>
        <c:axId val="518665504"/>
        <c:scaling>
          <c:orientation val="minMax"/>
        </c:scaling>
        <c:delete val="1"/>
        <c:axPos val="b"/>
        <c:numFmt formatCode="General" sourceLinked="1"/>
        <c:majorTickMark val="none"/>
        <c:minorTickMark val="none"/>
        <c:tickLblPos val="nextTo"/>
        <c:crossAx val="518675672"/>
        <c:crosses val="autoZero"/>
        <c:auto val="1"/>
        <c:lblAlgn val="ctr"/>
        <c:lblOffset val="100"/>
        <c:noMultiLvlLbl val="0"/>
      </c:catAx>
      <c:valAx>
        <c:axId val="518675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crossAx val="5186655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Lapas1!$B$1</c:f>
              <c:strCache>
                <c:ptCount val="1"/>
                <c:pt idx="0">
                  <c:v>Stulpelis1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kuriems nurodytos bendrosios rekomendacijos, dalis (proc.)</c:v>
                </c:pt>
                <c:pt idx="1">
                  <c:v>Mokinių, kuriems nurodytos specialiosios rekomendacijos, dalis (proc.)</c:v>
                </c:pt>
                <c:pt idx="2">
                  <c:v>Mokinių, galinčių dalyvauti ugdymo veikloje be jokių apribojimų, dalis (proc.)</c:v>
                </c:pt>
                <c:pt idx="3">
                  <c:v>Mokinių, kuriems pritaikytas maitinimas, dalis (proc.)</c:v>
                </c:pt>
              </c:strCache>
            </c:strRef>
          </c:cat>
          <c:val>
            <c:numRef>
              <c:f>Lapas1!$B$2:$B$5</c:f>
              <c:numCache>
                <c:formatCode>General</c:formatCode>
                <c:ptCount val="4"/>
                <c:pt idx="0">
                  <c:v>12.2</c:v>
                </c:pt>
                <c:pt idx="1">
                  <c:v>2.2999999999999998</c:v>
                </c:pt>
                <c:pt idx="2">
                  <c:v>83.9</c:v>
                </c:pt>
                <c:pt idx="3">
                  <c:v>1.6</c:v>
                </c:pt>
              </c:numCache>
            </c:numRef>
          </c:val>
          <c:extLst>
            <c:ext xmlns:c16="http://schemas.microsoft.com/office/drawing/2014/chart" uri="{C3380CC4-5D6E-409C-BE32-E72D297353CC}">
              <c16:uniqueId val="{00000000-A8F7-4E5C-8855-DE69EBC11B83}"/>
            </c:ext>
          </c:extLst>
        </c:ser>
        <c:dLbls>
          <c:showLegendKey val="0"/>
          <c:showVal val="0"/>
          <c:showCatName val="0"/>
          <c:showSerName val="0"/>
          <c:showPercent val="0"/>
          <c:showBubbleSize val="0"/>
        </c:dLbls>
        <c:gapWidth val="182"/>
        <c:axId val="521836816"/>
        <c:axId val="521834192"/>
      </c:barChart>
      <c:catAx>
        <c:axId val="52183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crossAx val="521834192"/>
        <c:crosses val="autoZero"/>
        <c:auto val="1"/>
        <c:lblAlgn val="ctr"/>
        <c:lblOffset val="100"/>
        <c:noMultiLvlLbl val="0"/>
      </c:catAx>
      <c:valAx>
        <c:axId val="521834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crossAx val="521836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Lapas1!$B$1</c:f>
              <c:strCache>
                <c:ptCount val="1"/>
                <c:pt idx="0">
                  <c:v>Pardavimas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B9A-4389-8F4A-144E0B7D4F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B9A-4389-8F4A-144E0B7D4FD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B9A-4389-8F4A-144E0B7D4F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B9A-4389-8F4A-144E0B7D4FD2}"/>
              </c:ext>
            </c:extLst>
          </c:dPt>
          <c:dLbls>
            <c:dLbl>
              <c:idx val="0"/>
              <c:layout>
                <c:manualLayout>
                  <c:x val="4.5649435689227219E-2"/>
                  <c:y val="3.64735041019720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B9A-4389-8F4A-144E0B7D4FD2}"/>
                </c:ext>
              </c:extLst>
            </c:dLbl>
            <c:dLbl>
              <c:idx val="1"/>
              <c:layout>
                <c:manualLayout>
                  <c:x val="0.13207935442495419"/>
                  <c:y val="-0.1081813832575173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B9A-4389-8F4A-144E0B7D4FD2}"/>
                </c:ext>
              </c:extLst>
            </c:dLbl>
            <c:dLbl>
              <c:idx val="2"/>
              <c:layout>
                <c:manualLayout>
                  <c:x val="-9.2344494331177938E-3"/>
                  <c:y val="6.990873052246169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B9A-4389-8F4A-144E0B7D4FD2}"/>
                </c:ext>
              </c:extLst>
            </c:dLbl>
            <c:dLbl>
              <c:idx val="3"/>
              <c:layout>
                <c:manualLayout>
                  <c:x val="2.0970945181937973E-2"/>
                  <c:y val="1.8872660003881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B9A-4389-8F4A-144E0B7D4FD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Lapas1!$A$2:$A$5</c:f>
              <c:strCache>
                <c:ptCount val="4"/>
                <c:pt idx="0">
                  <c:v>Mokinių, turinčių per mažą svorį, dalis</c:v>
                </c:pt>
                <c:pt idx="1">
                  <c:v>Mokinių, turinčių normalų svorį, dalis</c:v>
                </c:pt>
                <c:pt idx="2">
                  <c:v>Mokinių, turinčių antsvorį, dalis</c:v>
                </c:pt>
                <c:pt idx="3">
                  <c:v>Mokinių, turinčių nutukimą, dalis</c:v>
                </c:pt>
              </c:strCache>
            </c:strRef>
          </c:cat>
          <c:val>
            <c:numRef>
              <c:f>Lapas1!$B$2:$B$5</c:f>
              <c:numCache>
                <c:formatCode>General</c:formatCode>
                <c:ptCount val="4"/>
                <c:pt idx="0">
                  <c:v>10.1</c:v>
                </c:pt>
                <c:pt idx="1">
                  <c:v>60.3</c:v>
                </c:pt>
                <c:pt idx="2">
                  <c:v>20.399999999999999</c:v>
                </c:pt>
                <c:pt idx="3">
                  <c:v>9.1999999999999993</c:v>
                </c:pt>
              </c:numCache>
            </c:numRef>
          </c:val>
          <c:extLst>
            <c:ext xmlns:c16="http://schemas.microsoft.com/office/drawing/2014/chart" uri="{C3380CC4-5D6E-409C-BE32-E72D297353CC}">
              <c16:uniqueId val="{00000008-5B9A-4389-8F4A-144E0B7D4FD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Lapas1!$D$1</c:f>
              <c:strCache>
                <c:ptCount val="1"/>
                <c:pt idx="0">
                  <c:v>3 seka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priskiriamų pagrindinei fizinio ugdymo grupei, dalis </c:v>
                </c:pt>
                <c:pt idx="1">
                  <c:v>Mokinių, priskiriamų parengiamajai fizinio ugdymo grupei, dalis </c:v>
                </c:pt>
                <c:pt idx="2">
                  <c:v>Mokinių, priskiriamų specialiajai fizinio ugdymo grupei, dalis</c:v>
                </c:pt>
                <c:pt idx="3">
                  <c:v>Mokinių atleistų nuo kūno kultūros pamokų, dalis </c:v>
                </c:pt>
              </c:strCache>
            </c:strRef>
          </c:cat>
          <c:val>
            <c:numRef>
              <c:f>Lapas1!$D$2:$D$5</c:f>
              <c:numCache>
                <c:formatCode>General</c:formatCode>
                <c:ptCount val="4"/>
                <c:pt idx="0">
                  <c:v>96.8</c:v>
                </c:pt>
                <c:pt idx="1">
                  <c:v>2.7</c:v>
                </c:pt>
                <c:pt idx="2">
                  <c:v>0.3</c:v>
                </c:pt>
                <c:pt idx="3">
                  <c:v>0.2</c:v>
                </c:pt>
              </c:numCache>
            </c:numRef>
          </c:val>
          <c:extLst>
            <c:ext xmlns:c16="http://schemas.microsoft.com/office/drawing/2014/chart" uri="{C3380CC4-5D6E-409C-BE32-E72D297353CC}">
              <c16:uniqueId val="{00000000-13B0-43E3-B42D-58C9D3F63F8C}"/>
            </c:ext>
          </c:extLst>
        </c:ser>
        <c:dLbls>
          <c:showLegendKey val="0"/>
          <c:showVal val="0"/>
          <c:showCatName val="0"/>
          <c:showSerName val="0"/>
          <c:showPercent val="0"/>
          <c:showBubbleSize val="0"/>
        </c:dLbls>
        <c:gapWidth val="219"/>
        <c:overlap val="-27"/>
        <c:axId val="398627192"/>
        <c:axId val="398640968"/>
      </c:barChart>
      <c:catAx>
        <c:axId val="39862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t-LT"/>
          </a:p>
        </c:txPr>
        <c:crossAx val="398640968"/>
        <c:crosses val="autoZero"/>
        <c:auto val="1"/>
        <c:lblAlgn val="ctr"/>
        <c:lblOffset val="100"/>
        <c:noMultiLvlLbl val="0"/>
      </c:catAx>
      <c:valAx>
        <c:axId val="398640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t-LT"/>
          </a:p>
        </c:txPr>
        <c:crossAx val="398627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Lapas1!$B$1</c:f>
              <c:strCache>
                <c:ptCount val="1"/>
                <c:pt idx="0">
                  <c:v>Pardavimas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70-430F-B5B4-25E16571E7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70-430F-B5B4-25E16571E7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70-430F-B5B4-25E16571E7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F70-430F-B5B4-25E16571E7D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F70-430F-B5B4-25E16571E7D1}"/>
              </c:ext>
            </c:extLst>
          </c:dPt>
          <c:dLbls>
            <c:dLbl>
              <c:idx val="0"/>
              <c:layout>
                <c:manualLayout>
                  <c:x val="7.4892349007107326E-2"/>
                  <c:y val="5.30801160870868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F70-430F-B5B4-25E16571E7D1}"/>
                </c:ext>
              </c:extLst>
            </c:dLbl>
            <c:dLbl>
              <c:idx val="1"/>
              <c:layout>
                <c:manualLayout>
                  <c:x val="5.9860985958210093E-2"/>
                  <c:y val="-3.622528344278675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F70-430F-B5B4-25E16571E7D1}"/>
                </c:ext>
              </c:extLst>
            </c:dLbl>
            <c:dLbl>
              <c:idx val="2"/>
              <c:layout>
                <c:manualLayout>
                  <c:x val="0.13747623313506774"/>
                  <c:y val="-6.55378697709178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F70-430F-B5B4-25E16571E7D1}"/>
                </c:ext>
              </c:extLst>
            </c:dLbl>
            <c:dLbl>
              <c:idx val="3"/>
              <c:layout>
                <c:manualLayout>
                  <c:x val="-6.5885434717565847E-2"/>
                  <c:y val="-4.78628825746406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F70-430F-B5B4-25E16571E7D1}"/>
                </c:ext>
              </c:extLst>
            </c:dLbl>
            <c:dLbl>
              <c:idx val="4"/>
              <c:layout>
                <c:manualLayout>
                  <c:x val="-4.8990378020742575E-2"/>
                  <c:y val="1.7082374795110589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7F70-430F-B5B4-25E16571E7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Lapas1!$A$2:$A$6</c:f>
              <c:strCache>
                <c:ptCount val="5"/>
                <c:pt idx="0">
                  <c:v>Mokinių, turinčių labai žemą bendrą (KPI+kpi) indeksą, dalis</c:v>
                </c:pt>
                <c:pt idx="1">
                  <c:v>Mokinių, turinčių žemą bendrą (KPI+kpi) indeksą, dalis </c:v>
                </c:pt>
                <c:pt idx="2">
                  <c:v>Mokinių, turinčių vidutinį bendrą (KPI+kpi) indeksą, dalis </c:v>
                </c:pt>
                <c:pt idx="3">
                  <c:v>Mokinių, turinčių aukštą bendrą (KPI+kpi) indeksą, dalis</c:v>
                </c:pt>
                <c:pt idx="4">
                  <c:v>Mokinių, turinčių labai aukštą bendrą (KPI+kpi) indeksą, dalis</c:v>
                </c:pt>
              </c:strCache>
            </c:strRef>
          </c:cat>
          <c:val>
            <c:numRef>
              <c:f>Lapas1!$B$2:$B$6</c:f>
              <c:numCache>
                <c:formatCode>General</c:formatCode>
                <c:ptCount val="5"/>
                <c:pt idx="0">
                  <c:v>13.61</c:v>
                </c:pt>
                <c:pt idx="1">
                  <c:v>17.28</c:v>
                </c:pt>
                <c:pt idx="2">
                  <c:v>29.84</c:v>
                </c:pt>
                <c:pt idx="3">
                  <c:v>17.28</c:v>
                </c:pt>
                <c:pt idx="4">
                  <c:v>21.99</c:v>
                </c:pt>
              </c:numCache>
            </c:numRef>
          </c:val>
          <c:extLst>
            <c:ext xmlns:c16="http://schemas.microsoft.com/office/drawing/2014/chart" uri="{C3380CC4-5D6E-409C-BE32-E72D297353CC}">
              <c16:uniqueId val="{0000000A-7F70-430F-B5B4-25E16571E7D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12/10/2021</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12/10/2021</a:t>
            </a:fld>
            <a:endParaRPr lang="en-US" dirty="0"/>
          </a:p>
        </p:txBody>
      </p:sp>
      <p:sp>
        <p:nvSpPr>
          <p:cNvPr id="5" name="Footer Placeholder 4"/>
          <p:cNvSpPr>
            <a:spLocks noGrp="1"/>
          </p:cNvSpPr>
          <p:nvPr>
            <p:ph type="ftr" sz="quarter" idx="11"/>
          </p:nvPr>
        </p:nvSpPr>
        <p:spPr/>
        <p:txBody>
          <a:bodyPr/>
          <a:lstStyle/>
          <a:p>
            <a:r>
              <a:rPr lang="en-US" smtClean="0"/>
              <a:t>Presentation name</a:t>
            </a:r>
            <a:endParaRPr lang="en-US" dirty="0"/>
          </a:p>
        </p:txBody>
      </p:sp>
      <p:sp>
        <p:nvSpPr>
          <p:cNvPr id="6" name="Slide Number Placeholder 5"/>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263092641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12/10/2021</a:t>
            </a:fld>
            <a:endParaRPr lang="en-US" dirty="0"/>
          </a:p>
        </p:txBody>
      </p:sp>
      <p:sp>
        <p:nvSpPr>
          <p:cNvPr id="5" name="Footer Placeholder 4"/>
          <p:cNvSpPr>
            <a:spLocks noGrp="1"/>
          </p:cNvSpPr>
          <p:nvPr>
            <p:ph type="ftr" sz="quarter" idx="11"/>
          </p:nvPr>
        </p:nvSpPr>
        <p:spPr/>
        <p:txBody>
          <a:bodyPr/>
          <a:lstStyle/>
          <a:p>
            <a:r>
              <a:rPr lang="en-US" smtClean="0"/>
              <a:t>Presentation name</a:t>
            </a:r>
            <a:endParaRPr lang="en-US" dirty="0"/>
          </a:p>
        </p:txBody>
      </p:sp>
      <p:sp>
        <p:nvSpPr>
          <p:cNvPr id="6" name="Slide Number Placeholder 5"/>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319413305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12/10/2021</a:t>
            </a:fld>
            <a:endParaRPr lang="en-US" dirty="0"/>
          </a:p>
        </p:txBody>
      </p:sp>
      <p:sp>
        <p:nvSpPr>
          <p:cNvPr id="5" name="Footer Placeholder 4"/>
          <p:cNvSpPr>
            <a:spLocks noGrp="1"/>
          </p:cNvSpPr>
          <p:nvPr>
            <p:ph type="ftr" sz="quarter" idx="11"/>
          </p:nvPr>
        </p:nvSpPr>
        <p:spPr/>
        <p:txBody>
          <a:bodyPr/>
          <a:lstStyle/>
          <a:p>
            <a:r>
              <a:rPr lang="en-US" smtClean="0"/>
              <a:t>Presentation name</a:t>
            </a:r>
            <a:endParaRPr lang="en-US" dirty="0"/>
          </a:p>
        </p:txBody>
      </p:sp>
      <p:sp>
        <p:nvSpPr>
          <p:cNvPr id="6" name="Slide Number Placeholder 5"/>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43449607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273221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134615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643650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301404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155993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774995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93820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r>
              <a:rPr lang="en-GB" dirty="0"/>
              <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12/10/2021</a:t>
            </a:fld>
            <a:endParaRPr lang="en-US" dirty="0"/>
          </a:p>
        </p:txBody>
      </p:sp>
      <p:sp>
        <p:nvSpPr>
          <p:cNvPr id="5" name="Footer Placeholder 4"/>
          <p:cNvSpPr>
            <a:spLocks noGrp="1"/>
          </p:cNvSpPr>
          <p:nvPr>
            <p:ph type="ftr" sz="quarter" idx="11"/>
          </p:nvPr>
        </p:nvSpPr>
        <p:spPr/>
        <p:txBody>
          <a:bodyPr/>
          <a:lstStyle/>
          <a:p>
            <a:r>
              <a:rPr lang="en-US" smtClean="0"/>
              <a:t>Presentation name</a:t>
            </a:r>
            <a:endParaRPr lang="en-US" dirty="0"/>
          </a:p>
        </p:txBody>
      </p:sp>
      <p:sp>
        <p:nvSpPr>
          <p:cNvPr id="6" name="Slide Number Placeholder 5"/>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143519106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C764DE79-268F-4C1A-8933-263129D2AF90}" type="datetimeFigureOut">
              <a:rPr lang="en-US" dirty="0"/>
              <a:t>12/10/2021</a:t>
            </a:fld>
            <a:endParaRPr lang="en-US" dirty="0"/>
          </a:p>
        </p:txBody>
      </p:sp>
      <p:sp>
        <p:nvSpPr>
          <p:cNvPr id="5" name="Footer Placeholder 4"/>
          <p:cNvSpPr>
            <a:spLocks noGrp="1"/>
          </p:cNvSpPr>
          <p:nvPr>
            <p:ph type="ftr" sz="quarter" idx="11"/>
          </p:nvPr>
        </p:nvSpPr>
        <p:spPr/>
        <p:txBody>
          <a:bodyPr/>
          <a:lstStyle/>
          <a:p>
            <a:r>
              <a:rPr lang="en-US" smtClean="0"/>
              <a:t>Presentation name</a:t>
            </a:r>
            <a:endParaRPr lang="en-US" dirty="0"/>
          </a:p>
        </p:txBody>
      </p:sp>
      <p:sp>
        <p:nvSpPr>
          <p:cNvPr id="6" name="Slide Number Placeholder 5"/>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84282522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12/10/2021</a:t>
            </a:fld>
            <a:endParaRPr lang="en-US" dirty="0"/>
          </a:p>
        </p:txBody>
      </p:sp>
      <p:sp>
        <p:nvSpPr>
          <p:cNvPr id="6" name="Footer Placeholder 5"/>
          <p:cNvSpPr>
            <a:spLocks noGrp="1"/>
          </p:cNvSpPr>
          <p:nvPr>
            <p:ph type="ftr" sz="quarter" idx="11"/>
          </p:nvPr>
        </p:nvSpPr>
        <p:spPr/>
        <p:txBody>
          <a:bodyPr/>
          <a:lstStyle/>
          <a:p>
            <a:r>
              <a:rPr lang="en-US" smtClean="0"/>
              <a:t>Presentation name</a:t>
            </a:r>
            <a:endParaRPr lang="en-US" dirty="0"/>
          </a:p>
        </p:txBody>
      </p:sp>
      <p:sp>
        <p:nvSpPr>
          <p:cNvPr id="7" name="Slide Number Placeholder 6"/>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79755168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lt-LT" smtClean="0"/>
              <a:t>Spustelėję redag. ruoš. pavad. stilių</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Content Placeholder 3"/>
          <p:cNvSpPr>
            <a:spLocks noGrp="1"/>
          </p:cNvSpPr>
          <p:nvPr>
            <p:ph sz="half" idx="2"/>
          </p:nvPr>
        </p:nvSpPr>
        <p:spPr>
          <a:xfrm>
            <a:off x="839788" y="2505075"/>
            <a:ext cx="5157787"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Content Placeholder 5"/>
          <p:cNvSpPr>
            <a:spLocks noGrp="1"/>
          </p:cNvSpPr>
          <p:nvPr>
            <p:ph sz="quarter" idx="4"/>
          </p:nvPr>
        </p:nvSpPr>
        <p:spPr>
          <a:xfrm>
            <a:off x="6172200" y="2505075"/>
            <a:ext cx="5183188"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12/10/2021</a:t>
            </a:fld>
            <a:endParaRPr lang="en-US" dirty="0"/>
          </a:p>
        </p:txBody>
      </p:sp>
      <p:sp>
        <p:nvSpPr>
          <p:cNvPr id="8" name="Footer Placeholder 7"/>
          <p:cNvSpPr>
            <a:spLocks noGrp="1"/>
          </p:cNvSpPr>
          <p:nvPr>
            <p:ph type="ftr" sz="quarter" idx="11"/>
          </p:nvPr>
        </p:nvSpPr>
        <p:spPr/>
        <p:txBody>
          <a:bodyPr/>
          <a:lstStyle/>
          <a:p>
            <a:r>
              <a:rPr lang="en-US" smtClean="0"/>
              <a:t>Presentation name</a:t>
            </a:r>
            <a:endParaRPr lang="en-US" dirty="0"/>
          </a:p>
        </p:txBody>
      </p:sp>
      <p:sp>
        <p:nvSpPr>
          <p:cNvPr id="9" name="Slide Number Placeholder 8"/>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14329238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12/10/2021</a:t>
            </a:fld>
            <a:endParaRPr lang="en-US" dirty="0"/>
          </a:p>
        </p:txBody>
      </p:sp>
      <p:sp>
        <p:nvSpPr>
          <p:cNvPr id="4" name="Footer Placeholder 3"/>
          <p:cNvSpPr>
            <a:spLocks noGrp="1"/>
          </p:cNvSpPr>
          <p:nvPr>
            <p:ph type="ftr" sz="quarter" idx="11"/>
          </p:nvPr>
        </p:nvSpPr>
        <p:spPr/>
        <p:txBody>
          <a:bodyPr/>
          <a:lstStyle/>
          <a:p>
            <a:r>
              <a:rPr lang="en-US" smtClean="0"/>
              <a:t>Presentation name</a:t>
            </a:r>
            <a:endParaRPr lang="en-US" dirty="0"/>
          </a:p>
        </p:txBody>
      </p:sp>
      <p:sp>
        <p:nvSpPr>
          <p:cNvPr id="5" name="Slide Number Placeholder 4"/>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381670323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12/10/2021</a:t>
            </a:fld>
            <a:endParaRPr lang="en-US" dirty="0"/>
          </a:p>
        </p:txBody>
      </p:sp>
      <p:sp>
        <p:nvSpPr>
          <p:cNvPr id="3" name="Footer Placeholder 2"/>
          <p:cNvSpPr>
            <a:spLocks noGrp="1"/>
          </p:cNvSpPr>
          <p:nvPr>
            <p:ph type="ftr" sz="quarter" idx="11"/>
          </p:nvPr>
        </p:nvSpPr>
        <p:spPr/>
        <p:txBody>
          <a:bodyPr/>
          <a:lstStyle/>
          <a:p>
            <a:r>
              <a:rPr lang="en-US" smtClean="0"/>
              <a:t>Presentation name</a:t>
            </a:r>
            <a:endParaRPr lang="en-US" dirty="0"/>
          </a:p>
        </p:txBody>
      </p:sp>
      <p:sp>
        <p:nvSpPr>
          <p:cNvPr id="4" name="Slide Number Placeholder 3"/>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74119319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e Placeholder 4"/>
          <p:cNvSpPr>
            <a:spLocks noGrp="1"/>
          </p:cNvSpPr>
          <p:nvPr>
            <p:ph type="dt" sz="half" idx="10"/>
          </p:nvPr>
        </p:nvSpPr>
        <p:spPr/>
        <p:txBody>
          <a:bodyPr/>
          <a:lstStyle/>
          <a:p>
            <a:fld id="{C764DE79-268F-4C1A-8933-263129D2AF90}" type="datetimeFigureOut">
              <a:rPr lang="en-US" dirty="0"/>
              <a:t>12/10/2021</a:t>
            </a:fld>
            <a:endParaRPr lang="en-US" dirty="0"/>
          </a:p>
        </p:txBody>
      </p:sp>
      <p:sp>
        <p:nvSpPr>
          <p:cNvPr id="6" name="Footer Placeholder 5"/>
          <p:cNvSpPr>
            <a:spLocks noGrp="1"/>
          </p:cNvSpPr>
          <p:nvPr>
            <p:ph type="ftr" sz="quarter" idx="11"/>
          </p:nvPr>
        </p:nvSpPr>
        <p:spPr/>
        <p:txBody>
          <a:bodyPr/>
          <a:lstStyle/>
          <a:p>
            <a:r>
              <a:rPr lang="en-US" smtClean="0"/>
              <a:t>Presentation name</a:t>
            </a:r>
            <a:endParaRPr lang="en-US" dirty="0"/>
          </a:p>
        </p:txBody>
      </p:sp>
      <p:sp>
        <p:nvSpPr>
          <p:cNvPr id="7" name="Slide Number Placeholder 6"/>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128233875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e Placeholder 4"/>
          <p:cNvSpPr>
            <a:spLocks noGrp="1"/>
          </p:cNvSpPr>
          <p:nvPr>
            <p:ph type="dt" sz="half" idx="10"/>
          </p:nvPr>
        </p:nvSpPr>
        <p:spPr/>
        <p:txBody>
          <a:bodyPr/>
          <a:lstStyle/>
          <a:p>
            <a:fld id="{C764DE79-268F-4C1A-8933-263129D2AF90}" type="datetimeFigureOut">
              <a:rPr lang="en-US" dirty="0"/>
              <a:t>12/10/2021</a:t>
            </a:fld>
            <a:endParaRPr lang="en-US" dirty="0"/>
          </a:p>
        </p:txBody>
      </p:sp>
      <p:sp>
        <p:nvSpPr>
          <p:cNvPr id="6" name="Footer Placeholder 5"/>
          <p:cNvSpPr>
            <a:spLocks noGrp="1"/>
          </p:cNvSpPr>
          <p:nvPr>
            <p:ph type="ftr" sz="quarter" idx="11"/>
          </p:nvPr>
        </p:nvSpPr>
        <p:spPr/>
        <p:txBody>
          <a:bodyPr/>
          <a:lstStyle/>
          <a:p>
            <a:r>
              <a:rPr lang="en-US" smtClean="0"/>
              <a:t>Presentation name</a:t>
            </a:r>
            <a:endParaRPr lang="en-US" dirty="0"/>
          </a:p>
        </p:txBody>
      </p:sp>
      <p:sp>
        <p:nvSpPr>
          <p:cNvPr id="7" name="Slide Number Placeholder 6"/>
          <p:cNvSpPr>
            <a:spLocks noGrp="1"/>
          </p:cNvSpPr>
          <p:nvPr>
            <p:ph type="sldNum" sz="quarter" idx="12"/>
          </p:nvPr>
        </p:nvSpPr>
        <p:spPr/>
        <p:txBody>
          <a:bodyPr/>
          <a:lstStyle/>
          <a:p>
            <a:fld id="{53969381-6070-C14C-AC19-9F0CCB6EE0F1}" type="slidenum">
              <a:rPr lang="en-US" smtClean="0"/>
              <a:pPr/>
              <a:t>‹#›</a:t>
            </a:fld>
            <a:endParaRPr lang="en-US"/>
          </a:p>
        </p:txBody>
      </p:sp>
    </p:spTree>
    <p:extLst>
      <p:ext uri="{BB962C8B-B14F-4D97-AF65-F5344CB8AC3E}">
        <p14:creationId xmlns:p14="http://schemas.microsoft.com/office/powerpoint/2010/main" val="271597397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12/10/2021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Presentation name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9398908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50" r:id="rId19"/>
    <p:sldLayoutId id="2147483655" r:id="rId20"/>
    <p:sldLayoutId id="2147483659" r:id="rId21"/>
    <p:sldLayoutId id="2147483656" r:id="rId22"/>
    <p:sldLayoutId id="2147483660" r:id="rId23"/>
    <p:sldLayoutId id="2147483661"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720819" y="5747657"/>
            <a:ext cx="10964979" cy="805212"/>
          </a:xfrm>
        </p:spPr>
        <p:txBody>
          <a:bodyPr>
            <a:normAutofit/>
          </a:bodyPr>
          <a:lstStyle/>
          <a:p>
            <a:pPr algn="ctr"/>
            <a:r>
              <a:rPr lang="lt-LT" sz="1800" dirty="0" smtClean="0">
                <a:latin typeface="Montserrat Light" pitchFamily="2" charset="0"/>
              </a:rPr>
              <a:t>Visuomenės sveikatos specialistė </a:t>
            </a:r>
          </a:p>
          <a:p>
            <a:pPr algn="ctr"/>
            <a:r>
              <a:rPr lang="lt-LT" sz="1800" dirty="0" err="1" smtClean="0">
                <a:latin typeface="Montserrat Light" pitchFamily="2" charset="0"/>
              </a:rPr>
              <a:t>Air</a:t>
            </a:r>
            <a:r>
              <a:rPr lang="lt-LT" sz="1800" dirty="0" err="1" smtClean="0">
                <a:latin typeface="Montserrat Light" pitchFamily="2" charset="0"/>
              </a:rPr>
              <a:t>a</a:t>
            </a:r>
            <a:r>
              <a:rPr lang="lt-LT" sz="1800" dirty="0" smtClean="0">
                <a:latin typeface="Montserrat Light" pitchFamily="2" charset="0"/>
              </a:rPr>
              <a:t> </a:t>
            </a:r>
            <a:r>
              <a:rPr lang="lt-LT" sz="1800" dirty="0" err="1" smtClean="0">
                <a:latin typeface="Montserrat Light" pitchFamily="2" charset="0"/>
              </a:rPr>
              <a:t>Plataunaitė</a:t>
            </a:r>
            <a:endParaRPr lang="en-US" sz="1800" dirty="0">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7"/>
            <a:ext cx="10964978" cy="2195583"/>
          </a:xfrm>
        </p:spPr>
        <p:txBody>
          <a:bodyPr/>
          <a:lstStyle/>
          <a:p>
            <a:pPr algn="ctr"/>
            <a:r>
              <a:rPr lang="lt-LT" sz="5400" cap="all" dirty="0" smtClean="0">
                <a:solidFill>
                  <a:srgbClr val="F0A334"/>
                </a:solidFill>
                <a:latin typeface="Montserrat Medium" pitchFamily="2" charset="0"/>
                <a:ea typeface="+mj-ea"/>
                <a:cs typeface="Rando" pitchFamily="2" charset="77"/>
              </a:rPr>
              <a:t>Klaipėdos </a:t>
            </a:r>
            <a:r>
              <a:rPr lang="lt-LT" sz="5400" cap="all" dirty="0" smtClean="0">
                <a:solidFill>
                  <a:srgbClr val="F0A334"/>
                </a:solidFill>
                <a:latin typeface="Montserrat Medium" pitchFamily="2" charset="0"/>
                <a:ea typeface="+mj-ea"/>
                <a:cs typeface="Rando" pitchFamily="2" charset="77"/>
              </a:rPr>
              <a:t>GEDMINŲ </a:t>
            </a:r>
            <a:r>
              <a:rPr lang="lt-LT" sz="5400" cap="all" dirty="0" err="1" smtClean="0">
                <a:solidFill>
                  <a:srgbClr val="F0A334"/>
                </a:solidFill>
                <a:latin typeface="Montserrat Medium" pitchFamily="2" charset="0"/>
                <a:ea typeface="+mj-ea"/>
                <a:cs typeface="Rando" pitchFamily="2" charset="77"/>
              </a:rPr>
              <a:t>PROgimnazijos</a:t>
            </a:r>
            <a:r>
              <a:rPr lang="lt-LT" sz="5400" cap="all" dirty="0" smtClean="0">
                <a:solidFill>
                  <a:srgbClr val="F0A334"/>
                </a:solidFill>
                <a:latin typeface="Montserrat Medium" pitchFamily="2" charset="0"/>
                <a:ea typeface="+mj-ea"/>
                <a:cs typeface="Rando" pitchFamily="2" charset="77"/>
              </a:rPr>
              <a:t> </a:t>
            </a:r>
            <a:r>
              <a:rPr lang="lt-LT" sz="5400" cap="all" dirty="0" smtClean="0">
                <a:solidFill>
                  <a:srgbClr val="F0A334"/>
                </a:solidFill>
                <a:latin typeface="Montserrat Medium" pitchFamily="2" charset="0"/>
                <a:ea typeface="+mj-ea"/>
                <a:cs typeface="Rando" pitchFamily="2" charset="77"/>
              </a:rPr>
              <a:t>mokinių sveikatos analizė 2021-2022 m.</a:t>
            </a:r>
            <a:endParaRPr lang="en-GB" sz="54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 y="506891"/>
            <a:ext cx="3996267" cy="903871"/>
          </a:xfrm>
          <a:prstGeom prst="rect">
            <a:avLst/>
          </a:prstGeom>
        </p:spPr>
      </p:pic>
      <p:pic>
        <p:nvPicPr>
          <p:cNvPr id="2" name="Paveikslėlis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344" y="4563706"/>
            <a:ext cx="2040982" cy="1989163"/>
          </a:xfrm>
          <a:prstGeom prst="rect">
            <a:avLst/>
          </a:prstGeom>
        </p:spPr>
      </p:pic>
    </p:spTree>
    <p:extLst>
      <p:ext uri="{BB962C8B-B14F-4D97-AF65-F5344CB8AC3E}">
        <p14:creationId xmlns:p14="http://schemas.microsoft.com/office/powerpoint/2010/main" val="3737146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20" y="352879"/>
            <a:ext cx="6832568" cy="1262507"/>
          </a:xfrm>
        </p:spPr>
        <p:txBody>
          <a:bodyPr>
            <a:noAutofit/>
          </a:bodyPr>
          <a:lstStyle/>
          <a:p>
            <a:r>
              <a:rPr lang="lt-LT" altLang="lt-LT" sz="3200" cap="all" dirty="0">
                <a:solidFill>
                  <a:srgbClr val="232461"/>
                </a:solidFill>
                <a:latin typeface="Montserrat Medium" pitchFamily="2" charset="0"/>
                <a:cs typeface="Rando" pitchFamily="2" charset="77"/>
              </a:rPr>
              <a:t>Vaikų pasiskirstymas pagal KMI (proc.)</a:t>
            </a:r>
            <a:endParaRPr lang="en-US" sz="3200" cap="all" dirty="0">
              <a:solidFill>
                <a:srgbClr val="232461"/>
              </a:solidFill>
              <a:latin typeface="Montserrat Medium" pitchFamily="2" charset="0"/>
              <a:cs typeface="Rando" pitchFamily="2" charset="77"/>
            </a:endParaRPr>
          </a:p>
        </p:txBody>
      </p:sp>
      <p:sp>
        <p:nvSpPr>
          <p:cNvPr id="5"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p:txBody>
          <a:bodyPr/>
          <a:lstStyle/>
          <a:p>
            <a:r>
              <a:rPr lang="lt-LT" dirty="0" smtClean="0">
                <a:solidFill>
                  <a:srgbClr val="F0A334"/>
                </a:solidFill>
                <a:latin typeface="Montserrat Medium" pitchFamily="2" charset="0"/>
              </a:rPr>
              <a:t>Klaipėdos 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10</a:t>
            </a:fld>
            <a:endParaRPr lang="en-US" dirty="0">
              <a:solidFill>
                <a:srgbClr val="F0A334"/>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graphicFrame>
        <p:nvGraphicFramePr>
          <p:cNvPr id="7" name="Diagrama 6"/>
          <p:cNvGraphicFramePr/>
          <p:nvPr>
            <p:extLst>
              <p:ext uri="{D42A27DB-BD31-4B8C-83A1-F6EECF244321}">
                <p14:modId xmlns:p14="http://schemas.microsoft.com/office/powerpoint/2010/main" val="3600500101"/>
              </p:ext>
            </p:extLst>
          </p:nvPr>
        </p:nvGraphicFramePr>
        <p:xfrm>
          <a:off x="2574616" y="1763486"/>
          <a:ext cx="7155543" cy="43748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7457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BE0D-4259-3445-9FF0-0D34AF059A09}"/>
              </a:ext>
            </a:extLst>
          </p:cNvPr>
          <p:cNvSpPr>
            <a:spLocks noGrp="1"/>
          </p:cNvSpPr>
          <p:nvPr>
            <p:ph type="title"/>
          </p:nvPr>
        </p:nvSpPr>
        <p:spPr/>
        <p:txBody>
          <a:bodyPr>
            <a:normAutofit/>
          </a:bodyPr>
          <a:lstStyle/>
          <a:p>
            <a:pPr algn="ctr"/>
            <a:r>
              <a:rPr lang="lt-LT" altLang="lt-LT" sz="4800" cap="all" dirty="0">
                <a:solidFill>
                  <a:srgbClr val="F0A334"/>
                </a:solidFill>
                <a:latin typeface="Montserrat Medium" pitchFamily="2" charset="0"/>
                <a:cs typeface="Rando" pitchFamily="2" charset="77"/>
              </a:rPr>
              <a:t>Fizinio lavinimo grupės</a:t>
            </a:r>
            <a:endParaRPr lang="en-US" sz="4800" cap="all" dirty="0">
              <a:solidFill>
                <a:srgbClr val="F0A334"/>
              </a:solidFill>
              <a:latin typeface="Montserrat Medium" pitchFamily="2" charset="0"/>
              <a:cs typeface="Rando" pitchFamily="2" charset="77"/>
            </a:endParaRPr>
          </a:p>
        </p:txBody>
      </p:sp>
      <p:sp>
        <p:nvSpPr>
          <p:cNvPr id="3" name="Footer Placeholder 2">
            <a:extLst>
              <a:ext uri="{FF2B5EF4-FFF2-40B4-BE49-F238E27FC236}">
                <a16:creationId xmlns:a16="http://schemas.microsoft.com/office/drawing/2014/main" id="{7464B524-AE1E-5B4B-8179-D4717A85E8C2}"/>
              </a:ext>
            </a:extLst>
          </p:cNvPr>
          <p:cNvSpPr>
            <a:spLocks noGrp="1"/>
          </p:cNvSpPr>
          <p:nvPr>
            <p:ph type="ftr" sz="quarter" idx="11"/>
          </p:nvPr>
        </p:nvSpPr>
        <p:spPr/>
        <p:txBody>
          <a:bodyPr anchor="t"/>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4" name="Slide Number Placeholder 3">
            <a:extLst>
              <a:ext uri="{FF2B5EF4-FFF2-40B4-BE49-F238E27FC236}">
                <a16:creationId xmlns:a16="http://schemas.microsoft.com/office/drawing/2014/main" id="{684B0E95-D830-4549-A4D7-FD3590229D78}"/>
              </a:ext>
            </a:extLst>
          </p:cNvPr>
          <p:cNvSpPr>
            <a:spLocks noGrp="1"/>
          </p:cNvSpPr>
          <p:nvPr>
            <p:ph type="sldNum" sz="quarter" idx="12"/>
          </p:nvPr>
        </p:nvSpPr>
        <p:spPr/>
        <p:txBody>
          <a:bodyPr anchor="t"/>
          <a:lstStyle/>
          <a:p>
            <a:fld id="{53969381-6070-C14C-AC19-9F0CCB6EE0F1}" type="slidenum">
              <a:rPr lang="en-US" smtClean="0"/>
              <a:pPr/>
              <a:t>11</a:t>
            </a:fld>
            <a:endParaRPr lang="en-US" dirty="0"/>
          </a:p>
        </p:txBody>
      </p:sp>
    </p:spTree>
    <p:extLst>
      <p:ext uri="{BB962C8B-B14F-4D97-AF65-F5344CB8AC3E}">
        <p14:creationId xmlns:p14="http://schemas.microsoft.com/office/powerpoint/2010/main" val="301981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19" y="352879"/>
            <a:ext cx="11063930" cy="1262507"/>
          </a:xfrm>
        </p:spPr>
        <p:txBody>
          <a:bodyPr>
            <a:noAutofit/>
          </a:bodyPr>
          <a:lstStyle/>
          <a:p>
            <a:r>
              <a:rPr lang="lt-LT" altLang="lt-LT" sz="3200" cap="all" dirty="0">
                <a:solidFill>
                  <a:srgbClr val="232461"/>
                </a:solidFill>
                <a:latin typeface="Montserrat Medium" pitchFamily="2" charset="0"/>
                <a:cs typeface="Rando" pitchFamily="2" charset="77"/>
              </a:rPr>
              <a:t>Vaikų pasiskirstymas pagal fizinio ugdymo grupes </a:t>
            </a:r>
            <a:r>
              <a:rPr lang="en-US" altLang="lt-LT" sz="3200" cap="all" dirty="0">
                <a:solidFill>
                  <a:srgbClr val="232461"/>
                </a:solidFill>
                <a:latin typeface="Montserrat Medium" pitchFamily="2" charset="0"/>
                <a:cs typeface="Rando" pitchFamily="2" charset="77"/>
              </a:rPr>
              <a:t/>
            </a:r>
            <a:br>
              <a:rPr lang="en-US" altLang="lt-LT" sz="3200" cap="all" dirty="0">
                <a:solidFill>
                  <a:srgbClr val="232461"/>
                </a:solidFill>
                <a:latin typeface="Montserrat Medium" pitchFamily="2" charset="0"/>
                <a:cs typeface="Rando" pitchFamily="2" charset="77"/>
              </a:rPr>
            </a:br>
            <a:r>
              <a:rPr lang="lt-LT" altLang="lt-LT" sz="3200" cap="all" dirty="0">
                <a:solidFill>
                  <a:srgbClr val="232461"/>
                </a:solidFill>
                <a:latin typeface="Montserrat Medium" pitchFamily="2" charset="0"/>
                <a:cs typeface="Rando" pitchFamily="2" charset="77"/>
              </a:rPr>
              <a:t> (proc.)</a:t>
            </a:r>
            <a:endParaRPr lang="en-US" sz="3200" cap="all" dirty="0">
              <a:solidFill>
                <a:srgbClr val="232461"/>
              </a:solidFill>
              <a:latin typeface="Montserrat Medium" pitchFamily="2" charset="0"/>
              <a:cs typeface="Rando" pitchFamily="2" charset="77"/>
            </a:endParaRPr>
          </a:p>
        </p:txBody>
      </p:sp>
      <p:sp>
        <p:nvSpPr>
          <p:cNvPr id="5"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p:txBody>
          <a:bodyPr/>
          <a:lstStyle/>
          <a:p>
            <a:r>
              <a:rPr lang="lt-LT" dirty="0">
                <a:solidFill>
                  <a:srgbClr val="F0A334"/>
                </a:solidFill>
                <a:latin typeface="Montserrat Medium" pitchFamily="2" charset="0"/>
              </a:rPr>
              <a:t>Klaipėdos Gedminų  progimnazijos mokinių sveikatos analizė 2021-2022 m</a:t>
            </a:r>
            <a:endParaRPr lang="en-US" dirty="0">
              <a:solidFill>
                <a:srgbClr val="F0A334"/>
              </a:solidFill>
              <a:latin typeface="Montserrat Medium" pitchFamily="2" charset="0"/>
            </a:endParaRPr>
          </a:p>
        </p:txBody>
      </p:sp>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12</a:t>
            </a:fld>
            <a:endParaRPr lang="en-US" dirty="0">
              <a:solidFill>
                <a:srgbClr val="F0A334"/>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graphicFrame>
        <p:nvGraphicFramePr>
          <p:cNvPr id="8" name="Diagrama 7"/>
          <p:cNvGraphicFramePr/>
          <p:nvPr>
            <p:extLst>
              <p:ext uri="{D42A27DB-BD31-4B8C-83A1-F6EECF244321}">
                <p14:modId xmlns:p14="http://schemas.microsoft.com/office/powerpoint/2010/main" val="3600900897"/>
              </p:ext>
            </p:extLst>
          </p:nvPr>
        </p:nvGraphicFramePr>
        <p:xfrm>
          <a:off x="2593720" y="1950098"/>
          <a:ext cx="7174204" cy="4188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1045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BE0D-4259-3445-9FF0-0D34AF059A09}"/>
              </a:ext>
            </a:extLst>
          </p:cNvPr>
          <p:cNvSpPr>
            <a:spLocks noGrp="1"/>
          </p:cNvSpPr>
          <p:nvPr>
            <p:ph type="title"/>
          </p:nvPr>
        </p:nvSpPr>
        <p:spPr/>
        <p:txBody>
          <a:bodyPr>
            <a:normAutofit/>
          </a:bodyPr>
          <a:lstStyle/>
          <a:p>
            <a:pPr algn="ctr"/>
            <a:r>
              <a:rPr lang="en-US" altLang="lt-LT" sz="4800" cap="all" dirty="0" err="1">
                <a:solidFill>
                  <a:srgbClr val="F0A334"/>
                </a:solidFill>
                <a:latin typeface="Montserrat Medium" pitchFamily="2" charset="0"/>
                <a:cs typeface="Rando" pitchFamily="2" charset="77"/>
              </a:rPr>
              <a:t>Dant</a:t>
            </a:r>
            <a:r>
              <a:rPr lang="lt-LT" altLang="lt-LT" sz="4800" cap="all" dirty="0">
                <a:solidFill>
                  <a:srgbClr val="F0A334"/>
                </a:solidFill>
                <a:latin typeface="Montserrat Medium" pitchFamily="2" charset="0"/>
                <a:cs typeface="Rando" pitchFamily="2" charset="77"/>
              </a:rPr>
              <a:t>ų būklė</a:t>
            </a:r>
            <a:endParaRPr lang="en-US" sz="4800" cap="all" dirty="0">
              <a:solidFill>
                <a:srgbClr val="F0A334"/>
              </a:solidFill>
              <a:latin typeface="Montserrat Medium" pitchFamily="2" charset="0"/>
              <a:cs typeface="Rando" pitchFamily="2" charset="77"/>
            </a:endParaRPr>
          </a:p>
        </p:txBody>
      </p:sp>
      <p:sp>
        <p:nvSpPr>
          <p:cNvPr id="3" name="Footer Placeholder 2">
            <a:extLst>
              <a:ext uri="{FF2B5EF4-FFF2-40B4-BE49-F238E27FC236}">
                <a16:creationId xmlns:a16="http://schemas.microsoft.com/office/drawing/2014/main" id="{7464B524-AE1E-5B4B-8179-D4717A85E8C2}"/>
              </a:ext>
            </a:extLst>
          </p:cNvPr>
          <p:cNvSpPr>
            <a:spLocks noGrp="1"/>
          </p:cNvSpPr>
          <p:nvPr>
            <p:ph type="ftr" sz="quarter" idx="11"/>
          </p:nvPr>
        </p:nvSpPr>
        <p:spPr/>
        <p:txBody>
          <a:bodyPr anchor="t"/>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4" name="Slide Number Placeholder 3">
            <a:extLst>
              <a:ext uri="{FF2B5EF4-FFF2-40B4-BE49-F238E27FC236}">
                <a16:creationId xmlns:a16="http://schemas.microsoft.com/office/drawing/2014/main" id="{684B0E95-D830-4549-A4D7-FD3590229D78}"/>
              </a:ext>
            </a:extLst>
          </p:cNvPr>
          <p:cNvSpPr>
            <a:spLocks noGrp="1"/>
          </p:cNvSpPr>
          <p:nvPr>
            <p:ph type="sldNum" sz="quarter" idx="12"/>
          </p:nvPr>
        </p:nvSpPr>
        <p:spPr/>
        <p:txBody>
          <a:bodyPr anchor="t"/>
          <a:lstStyle/>
          <a:p>
            <a:fld id="{53969381-6070-C14C-AC19-9F0CCB6EE0F1}" type="slidenum">
              <a:rPr lang="en-US" smtClean="0"/>
              <a:pPr/>
              <a:t>13</a:t>
            </a:fld>
            <a:endParaRPr lang="en-US" dirty="0"/>
          </a:p>
        </p:txBody>
      </p:sp>
    </p:spTree>
    <p:extLst>
      <p:ext uri="{BB962C8B-B14F-4D97-AF65-F5344CB8AC3E}">
        <p14:creationId xmlns:p14="http://schemas.microsoft.com/office/powerpoint/2010/main" val="2913684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022F-A8B6-DA46-B4A3-5F24DAFEA22E}"/>
              </a:ext>
            </a:extLst>
          </p:cNvPr>
          <p:cNvSpPr>
            <a:spLocks noGrp="1"/>
          </p:cNvSpPr>
          <p:nvPr>
            <p:ph type="title"/>
          </p:nvPr>
        </p:nvSpPr>
        <p:spPr>
          <a:xfrm>
            <a:off x="6095999" y="335646"/>
            <a:ext cx="5078009" cy="1262507"/>
          </a:xfrm>
        </p:spPr>
        <p:txBody>
          <a:bodyPr>
            <a:noAutofit/>
          </a:bodyPr>
          <a:lstStyle/>
          <a:p>
            <a:r>
              <a:rPr lang="lt-LT" altLang="lt-LT" sz="3200" cap="all" dirty="0">
                <a:solidFill>
                  <a:srgbClr val="232461"/>
                </a:solidFill>
                <a:latin typeface="Montserrat Medium" pitchFamily="2" charset="0"/>
                <a:cs typeface="Rando" pitchFamily="2" charset="77"/>
              </a:rPr>
              <a:t>Dantų ėduonies intensyvumo (</a:t>
            </a:r>
            <a:r>
              <a:rPr lang="en-US" altLang="lt-LT" sz="3200" cap="all" dirty="0" err="1">
                <a:solidFill>
                  <a:srgbClr val="232461"/>
                </a:solidFill>
                <a:latin typeface="Montserrat Medium" pitchFamily="2" charset="0"/>
                <a:cs typeface="Rando" pitchFamily="2" charset="77"/>
              </a:rPr>
              <a:t>kpi+KPI</a:t>
            </a:r>
            <a:r>
              <a:rPr lang="lt-LT" altLang="lt-LT" sz="3200" cap="all" dirty="0">
                <a:solidFill>
                  <a:srgbClr val="232461"/>
                </a:solidFill>
                <a:latin typeface="Montserrat Medium" pitchFamily="2" charset="0"/>
                <a:cs typeface="Rando" pitchFamily="2" charset="77"/>
              </a:rPr>
              <a:t>)</a:t>
            </a:r>
            <a:r>
              <a:rPr lang="en-US" altLang="lt-LT" sz="3200" cap="all" dirty="0">
                <a:solidFill>
                  <a:srgbClr val="232461"/>
                </a:solidFill>
                <a:latin typeface="Montserrat Medium" pitchFamily="2" charset="0"/>
                <a:cs typeface="Rando" pitchFamily="2" charset="77"/>
              </a:rPr>
              <a:t> </a:t>
            </a:r>
            <a:r>
              <a:rPr lang="en-US" altLang="lt-LT" sz="3200" cap="all" dirty="0" err="1">
                <a:solidFill>
                  <a:srgbClr val="232461"/>
                </a:solidFill>
                <a:latin typeface="Montserrat Medium" pitchFamily="2" charset="0"/>
                <a:cs typeface="Rando" pitchFamily="2" charset="77"/>
              </a:rPr>
              <a:t>indeksas</a:t>
            </a:r>
            <a:r>
              <a:rPr lang="lt-LT" altLang="lt-LT" sz="3200" cap="all" dirty="0">
                <a:solidFill>
                  <a:srgbClr val="232461"/>
                </a:solidFill>
                <a:latin typeface="Montserrat Medium" pitchFamily="2" charset="0"/>
                <a:cs typeface="Rando" pitchFamily="2" charset="77"/>
              </a:rPr>
              <a:t> (proc.)</a:t>
            </a:r>
            <a:endParaRPr lang="en-US" sz="3200" cap="all" dirty="0">
              <a:solidFill>
                <a:srgbClr val="232461"/>
              </a:solidFill>
              <a:latin typeface="Montserrat Medium" pitchFamily="2" charset="0"/>
              <a:cs typeface="Rando" pitchFamily="2" charset="77"/>
            </a:endParaRPr>
          </a:p>
        </p:txBody>
      </p:sp>
      <p:sp>
        <p:nvSpPr>
          <p:cNvPr id="6" name="Slide Number Placeholder 5">
            <a:extLst>
              <a:ext uri="{FF2B5EF4-FFF2-40B4-BE49-F238E27FC236}">
                <a16:creationId xmlns:a16="http://schemas.microsoft.com/office/drawing/2014/main" id="{64D8E9A1-B381-B542-886B-22485DD4EF46}"/>
              </a:ext>
            </a:extLst>
          </p:cNvPr>
          <p:cNvSpPr>
            <a:spLocks noGrp="1"/>
          </p:cNvSpPr>
          <p:nvPr>
            <p:ph type="sldNum" sz="quarter" idx="12"/>
          </p:nvPr>
        </p:nvSpPr>
        <p:spPr/>
        <p:txBody>
          <a:bodyPr/>
          <a:lstStyle/>
          <a:p>
            <a:fld id="{53969381-6070-C14C-AC19-9F0CCB6EE0F1}" type="slidenum">
              <a:rPr lang="en-US" smtClean="0">
                <a:solidFill>
                  <a:srgbClr val="F0A334"/>
                </a:solidFill>
              </a:rPr>
              <a:pPr/>
              <a:t>14</a:t>
            </a:fld>
            <a:endParaRPr lang="en-US" dirty="0">
              <a:solidFill>
                <a:srgbClr val="F0A334"/>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911" y="1951800"/>
            <a:ext cx="5809146" cy="445889"/>
          </a:xfrm>
          <a:prstGeom prst="rect">
            <a:avLst/>
          </a:prstGeom>
        </p:spPr>
      </p:pic>
      <p:graphicFrame>
        <p:nvGraphicFramePr>
          <p:cNvPr id="10" name="Paveikslėlio vietos rezervavimo ženklas 9"/>
          <p:cNvGraphicFramePr>
            <a:graphicFrameLocks noGrp="1"/>
          </p:cNvGraphicFramePr>
          <p:nvPr>
            <p:ph type="pic" sz="quarter" idx="15"/>
            <p:extLst>
              <p:ext uri="{D42A27DB-BD31-4B8C-83A1-F6EECF244321}">
                <p14:modId xmlns:p14="http://schemas.microsoft.com/office/powerpoint/2010/main" val="4127116907"/>
              </p:ext>
            </p:extLst>
          </p:nvPr>
        </p:nvGraphicFramePr>
        <p:xfrm>
          <a:off x="410547" y="793102"/>
          <a:ext cx="4497356" cy="5419080"/>
        </p:xfrm>
        <a:graphic>
          <a:graphicData uri="http://schemas.openxmlformats.org/drawingml/2006/chart">
            <c:chart xmlns:c="http://schemas.openxmlformats.org/drawingml/2006/chart" xmlns:r="http://schemas.openxmlformats.org/officeDocument/2006/relationships" r:id="rId3"/>
          </a:graphicData>
        </a:graphic>
      </p:graphicFrame>
      <p:sp>
        <p:nvSpPr>
          <p:cNvPr id="5" name="Suapvalintas stačiakampis 4"/>
          <p:cNvSpPr/>
          <p:nvPr/>
        </p:nvSpPr>
        <p:spPr>
          <a:xfrm>
            <a:off x="6095999" y="2397689"/>
            <a:ext cx="4991878" cy="3713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extBox 6"/>
          <p:cNvSpPr txBox="1"/>
          <p:nvPr/>
        </p:nvSpPr>
        <p:spPr>
          <a:xfrm>
            <a:off x="6307494" y="3442048"/>
            <a:ext cx="3620277" cy="1631216"/>
          </a:xfrm>
          <a:prstGeom prst="rect">
            <a:avLst/>
          </a:prstGeom>
          <a:noFill/>
        </p:spPr>
        <p:txBody>
          <a:bodyPr wrap="square" rtlCol="0">
            <a:spAutoFit/>
          </a:bodyPr>
          <a:lstStyle/>
          <a:p>
            <a:r>
              <a:rPr lang="lt-LT" sz="2000" dirty="0"/>
              <a:t>Labai žemas - mažiau nei 1,2. </a:t>
            </a:r>
          </a:p>
          <a:p>
            <a:r>
              <a:rPr lang="lt-LT" sz="2000" dirty="0"/>
              <a:t>Žemas - 1,2-2,6.</a:t>
            </a:r>
          </a:p>
          <a:p>
            <a:r>
              <a:rPr lang="lt-LT" sz="2000" dirty="0"/>
              <a:t>Vidutinis 2,7-4,4. </a:t>
            </a:r>
          </a:p>
          <a:p>
            <a:r>
              <a:rPr lang="lt-LT" sz="2000" dirty="0"/>
              <a:t>Aukštas 4,5-6,5.</a:t>
            </a:r>
          </a:p>
          <a:p>
            <a:r>
              <a:rPr lang="lt-LT" sz="2000" dirty="0"/>
              <a:t>Labai aukštas - daugiau nei 6,5</a:t>
            </a:r>
          </a:p>
        </p:txBody>
      </p:sp>
      <p:sp>
        <p:nvSpPr>
          <p:cNvPr id="8" name="TextBox 7"/>
          <p:cNvSpPr txBox="1"/>
          <p:nvPr/>
        </p:nvSpPr>
        <p:spPr>
          <a:xfrm>
            <a:off x="6307494" y="3028556"/>
            <a:ext cx="3620278" cy="369332"/>
          </a:xfrm>
          <a:prstGeom prst="rect">
            <a:avLst/>
          </a:prstGeom>
          <a:noFill/>
        </p:spPr>
        <p:txBody>
          <a:bodyPr wrap="square" rtlCol="0">
            <a:spAutoFit/>
          </a:bodyPr>
          <a:lstStyle/>
          <a:p>
            <a:r>
              <a:rPr lang="pt-BR"/>
              <a:t>KPI ir kpi indekso ribos: </a:t>
            </a:r>
            <a:endParaRPr lang="pt-BR" dirty="0"/>
          </a:p>
        </p:txBody>
      </p:sp>
      <p:sp>
        <p:nvSpPr>
          <p:cNvPr id="11" name="TextBox 10"/>
          <p:cNvSpPr txBox="1"/>
          <p:nvPr/>
        </p:nvSpPr>
        <p:spPr>
          <a:xfrm>
            <a:off x="410547" y="6456784"/>
            <a:ext cx="6531429" cy="276999"/>
          </a:xfrm>
          <a:prstGeom prst="rect">
            <a:avLst/>
          </a:prstGeom>
          <a:noFill/>
        </p:spPr>
        <p:txBody>
          <a:bodyPr wrap="square" rtlCol="0">
            <a:spAutoFit/>
          </a:bodyPr>
          <a:lstStyle/>
          <a:p>
            <a:r>
              <a:rPr lang="lt-LT" sz="1200" dirty="0">
                <a:solidFill>
                  <a:srgbClr val="F0A334"/>
                </a:solidFill>
                <a:latin typeface="Montserrat Medium" pitchFamily="2" charset="0"/>
              </a:rPr>
              <a:t>Klaipėdos Gedminų progimnazijos mokinių sveikatos analizė 2021-2022 m.</a:t>
            </a:r>
            <a:endParaRPr lang="en-US" sz="1200" dirty="0">
              <a:solidFill>
                <a:srgbClr val="F0A334"/>
              </a:solidFill>
              <a:latin typeface="Montserrat Medium" pitchFamily="2" charset="0"/>
            </a:endParaRPr>
          </a:p>
        </p:txBody>
      </p:sp>
    </p:spTree>
    <p:extLst>
      <p:ext uri="{BB962C8B-B14F-4D97-AF65-F5344CB8AC3E}">
        <p14:creationId xmlns:p14="http://schemas.microsoft.com/office/powerpoint/2010/main" val="157278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BE0D-4259-3445-9FF0-0D34AF059A09}"/>
              </a:ext>
            </a:extLst>
          </p:cNvPr>
          <p:cNvSpPr>
            <a:spLocks noGrp="1"/>
          </p:cNvSpPr>
          <p:nvPr>
            <p:ph type="title"/>
          </p:nvPr>
        </p:nvSpPr>
        <p:spPr/>
        <p:txBody>
          <a:bodyPr>
            <a:normAutofit/>
          </a:bodyPr>
          <a:lstStyle/>
          <a:p>
            <a:pPr algn="ctr"/>
            <a:r>
              <a:rPr lang="lt-LT" altLang="lt-LT" sz="4800" cap="all" dirty="0">
                <a:solidFill>
                  <a:srgbClr val="F0A334"/>
                </a:solidFill>
                <a:latin typeface="Montserrat Medium" pitchFamily="2" charset="0"/>
                <a:cs typeface="Rando" pitchFamily="2" charset="77"/>
              </a:rPr>
              <a:t>Apibendrinimas</a:t>
            </a:r>
            <a:endParaRPr lang="en-US" sz="4800" cap="all" dirty="0">
              <a:solidFill>
                <a:srgbClr val="F0A334"/>
              </a:solidFill>
              <a:latin typeface="Montserrat Medium" pitchFamily="2" charset="0"/>
              <a:cs typeface="Rando" pitchFamily="2" charset="77"/>
            </a:endParaRPr>
          </a:p>
        </p:txBody>
      </p:sp>
      <p:sp>
        <p:nvSpPr>
          <p:cNvPr id="3" name="Footer Placeholder 2">
            <a:extLst>
              <a:ext uri="{FF2B5EF4-FFF2-40B4-BE49-F238E27FC236}">
                <a16:creationId xmlns:a16="http://schemas.microsoft.com/office/drawing/2014/main" id="{7464B524-AE1E-5B4B-8179-D4717A85E8C2}"/>
              </a:ext>
            </a:extLst>
          </p:cNvPr>
          <p:cNvSpPr>
            <a:spLocks noGrp="1"/>
          </p:cNvSpPr>
          <p:nvPr>
            <p:ph type="ftr" sz="quarter" idx="11"/>
          </p:nvPr>
        </p:nvSpPr>
        <p:spPr/>
        <p:txBody>
          <a:bodyPr anchor="t"/>
          <a:lstStyle/>
          <a:p>
            <a:r>
              <a:rPr lang="lt-LT" dirty="0">
                <a:solidFill>
                  <a:srgbClr val="F0A334"/>
                </a:solidFill>
                <a:latin typeface="Montserrat Medium" pitchFamily="2" charset="0"/>
              </a:rPr>
              <a:t>Klaipėdos Gedminų progimnazijos mokinių sveikatos analizė 2021-2022 m.</a:t>
            </a:r>
            <a:endParaRPr lang="lt-LT" dirty="0">
              <a:solidFill>
                <a:srgbClr val="F0A334"/>
              </a:solidFill>
              <a:latin typeface="Montserrat Medium" pitchFamily="2" charset="0"/>
            </a:endParaRPr>
          </a:p>
        </p:txBody>
      </p:sp>
      <p:sp>
        <p:nvSpPr>
          <p:cNvPr id="4" name="Slide Number Placeholder 3">
            <a:extLst>
              <a:ext uri="{FF2B5EF4-FFF2-40B4-BE49-F238E27FC236}">
                <a16:creationId xmlns:a16="http://schemas.microsoft.com/office/drawing/2014/main" id="{684B0E95-D830-4549-A4D7-FD3590229D78}"/>
              </a:ext>
            </a:extLst>
          </p:cNvPr>
          <p:cNvSpPr>
            <a:spLocks noGrp="1"/>
          </p:cNvSpPr>
          <p:nvPr>
            <p:ph type="sldNum" sz="quarter" idx="12"/>
          </p:nvPr>
        </p:nvSpPr>
        <p:spPr/>
        <p:txBody>
          <a:bodyPr anchor="t"/>
          <a:lstStyle/>
          <a:p>
            <a:fld id="{53969381-6070-C14C-AC19-9F0CCB6EE0F1}" type="slidenum">
              <a:rPr lang="en-US" smtClean="0"/>
              <a:pPr/>
              <a:t>15</a:t>
            </a:fld>
            <a:endParaRPr lang="en-US" dirty="0"/>
          </a:p>
        </p:txBody>
      </p:sp>
    </p:spTree>
    <p:extLst>
      <p:ext uri="{BB962C8B-B14F-4D97-AF65-F5344CB8AC3E}">
        <p14:creationId xmlns:p14="http://schemas.microsoft.com/office/powerpoint/2010/main" val="235479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20" y="352879"/>
            <a:ext cx="6832568" cy="1262507"/>
          </a:xfrm>
        </p:spPr>
        <p:txBody>
          <a:bodyPr>
            <a:noAutofit/>
          </a:bodyPr>
          <a:lstStyle/>
          <a:p>
            <a:r>
              <a:rPr lang="lt-LT" sz="3200" cap="all" dirty="0">
                <a:solidFill>
                  <a:srgbClr val="232461"/>
                </a:solidFill>
                <a:latin typeface="Montserrat Medium" pitchFamily="2" charset="0"/>
                <a:cs typeface="Rando" pitchFamily="2" charset="77"/>
              </a:rPr>
              <a:t>Apibendrinimas (1) </a:t>
            </a:r>
            <a:endParaRPr lang="en-US" sz="3200" cap="all" dirty="0">
              <a:solidFill>
                <a:srgbClr val="232461"/>
              </a:solidFill>
              <a:latin typeface="Montserrat Medium" pitchFamily="2" charset="0"/>
              <a:cs typeface="Rando" pitchFamily="2" charset="77"/>
            </a:endParaRPr>
          </a:p>
        </p:txBody>
      </p:sp>
      <p:sp>
        <p:nvSpPr>
          <p:cNvPr id="5"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p:txBody>
          <a:bodyPr/>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16</a:t>
            </a:fld>
            <a:endParaRPr lang="en-US" dirty="0">
              <a:solidFill>
                <a:srgbClr val="F0A334"/>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
        <p:nvSpPr>
          <p:cNvPr id="2" name="Stačiakampis 1"/>
          <p:cNvSpPr/>
          <p:nvPr/>
        </p:nvSpPr>
        <p:spPr>
          <a:xfrm>
            <a:off x="1147665" y="2061275"/>
            <a:ext cx="10179697" cy="3544560"/>
          </a:xfrm>
          <a:prstGeom prst="rect">
            <a:avLst/>
          </a:prstGeom>
        </p:spPr>
        <p:txBody>
          <a:bodyPr wrap="square">
            <a:spAutoFit/>
          </a:bodyPr>
          <a:lstStyle/>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Mokinio sveikatos pažymėjimą sudaro I dalis „Sveikatos būklės įvertinimas“ ir II dalis „Dantų ir žandikaulių būklės įvertinimas“. Užpildytos pažymėjimo I ir II dalys nesusijusios ir į Elektroninę sveikatos paslaugų ir bendradarbiavimo infrastruktūros informacinę sistemą (toliau – ESPBI IS) pateikiamos atskirai. Pirmą pažymėjimo dalį turi teisę pildyti šeimos gydytojas (vaikų ligų ir vidaus ligų gydytojai) arba slaugytojas, antrą dalį – gydytojas odontologas arba gydytojas odontologas specialistas, arba burnos higienistas.</a:t>
            </a:r>
          </a:p>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2021–2022 m. m. Klaipėdos </a:t>
            </a:r>
            <a:r>
              <a:rPr lang="lt-LT" sz="2000" dirty="0" smtClean="0">
                <a:latin typeface="Montserrat Medium" pitchFamily="2" charset="0"/>
              </a:rPr>
              <a:t>Gedminų progimnazija lanko 925 </a:t>
            </a:r>
            <a:r>
              <a:rPr lang="lt-LT" sz="2000" dirty="0">
                <a:latin typeface="Montserrat Medium" pitchFamily="2" charset="0"/>
              </a:rPr>
              <a:t>mokiniai. Mokinių, pristačiusių pilnai užpildytą formą Nr. E027-1 sudaro – </a:t>
            </a:r>
            <a:r>
              <a:rPr lang="lt-LT" sz="2000" dirty="0" smtClean="0">
                <a:latin typeface="Montserrat Medium" pitchFamily="2" charset="0"/>
              </a:rPr>
              <a:t>77,41 </a:t>
            </a:r>
            <a:r>
              <a:rPr lang="lt-LT" sz="2000" dirty="0">
                <a:latin typeface="Montserrat Medium" pitchFamily="2" charset="0"/>
              </a:rPr>
              <a:t>proc. Pristatyta I dalis „Fizinės būklės įvertinimas“ sudaro – </a:t>
            </a:r>
            <a:r>
              <a:rPr lang="lt-LT" sz="2000" dirty="0" smtClean="0">
                <a:latin typeface="Montserrat Medium" pitchFamily="2" charset="0"/>
              </a:rPr>
              <a:t>95,57 </a:t>
            </a:r>
            <a:r>
              <a:rPr lang="lt-LT" sz="2000" dirty="0">
                <a:latin typeface="Montserrat Medium" pitchFamily="2" charset="0"/>
              </a:rPr>
              <a:t>proc., II dalis „Dantų ir žandikaulių būklės įvertinimas“ – </a:t>
            </a:r>
            <a:r>
              <a:rPr lang="lt-LT" sz="2000" dirty="0" smtClean="0">
                <a:latin typeface="Montserrat Medium" pitchFamily="2" charset="0"/>
              </a:rPr>
              <a:t>79,35 </a:t>
            </a:r>
            <a:r>
              <a:rPr lang="lt-LT" sz="2000" dirty="0">
                <a:latin typeface="Montserrat Medium" pitchFamily="2" charset="0"/>
              </a:rPr>
              <a:t>proc. Mokinių, galinčių dalyvauti ugdymo veikloje be jokių apribojimų sudaro – </a:t>
            </a:r>
            <a:r>
              <a:rPr lang="lt-LT" sz="2000" dirty="0" smtClean="0">
                <a:latin typeface="Montserrat Medium" pitchFamily="2" charset="0"/>
              </a:rPr>
              <a:t>87,78 proc.</a:t>
            </a:r>
            <a:endParaRPr lang="lt-LT" sz="2000" dirty="0">
              <a:latin typeface="Montserrat Medium" pitchFamily="2" charset="0"/>
            </a:endParaRPr>
          </a:p>
        </p:txBody>
      </p:sp>
    </p:spTree>
    <p:extLst>
      <p:ext uri="{BB962C8B-B14F-4D97-AF65-F5344CB8AC3E}">
        <p14:creationId xmlns:p14="http://schemas.microsoft.com/office/powerpoint/2010/main" val="3089201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20" y="352879"/>
            <a:ext cx="6832568" cy="1262507"/>
          </a:xfrm>
        </p:spPr>
        <p:txBody>
          <a:bodyPr>
            <a:noAutofit/>
          </a:bodyPr>
          <a:lstStyle/>
          <a:p>
            <a:r>
              <a:rPr lang="lt-LT" sz="3200" cap="all" dirty="0">
                <a:solidFill>
                  <a:srgbClr val="232461"/>
                </a:solidFill>
                <a:latin typeface="Montserrat Medium" pitchFamily="2" charset="0"/>
                <a:cs typeface="Rando" pitchFamily="2" charset="77"/>
              </a:rPr>
              <a:t>Apibendrinimas (2) </a:t>
            </a:r>
            <a:endParaRPr lang="en-US" sz="3200" cap="all" dirty="0">
              <a:solidFill>
                <a:srgbClr val="232461"/>
              </a:solidFill>
              <a:latin typeface="Montserrat Medium" pitchFamily="2" charset="0"/>
              <a:cs typeface="Rando" pitchFamily="2" charset="77"/>
            </a:endParaRPr>
          </a:p>
        </p:txBody>
      </p:sp>
      <p:sp>
        <p:nvSpPr>
          <p:cNvPr id="5"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p:txBody>
          <a:bodyPr/>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mokinių </a:t>
            </a:r>
            <a:r>
              <a:rPr lang="lt-LT" dirty="0">
                <a:solidFill>
                  <a:srgbClr val="F0A334"/>
                </a:solidFill>
                <a:latin typeface="Montserrat Medium" pitchFamily="2" charset="0"/>
              </a:rPr>
              <a:t>sveikatos analizė 2021-2022 m.</a:t>
            </a:r>
            <a:endParaRPr lang="en-US" dirty="0">
              <a:solidFill>
                <a:srgbClr val="F0A334"/>
              </a:solidFill>
              <a:latin typeface="Montserrat Medium" pitchFamily="2" charset="0"/>
            </a:endParaRPr>
          </a:p>
        </p:txBody>
      </p:sp>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17</a:t>
            </a:fld>
            <a:endParaRPr lang="en-US" dirty="0">
              <a:solidFill>
                <a:srgbClr val="F0A334"/>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
        <p:nvSpPr>
          <p:cNvPr id="2" name="Stačiakampis 1"/>
          <p:cNvSpPr/>
          <p:nvPr/>
        </p:nvSpPr>
        <p:spPr>
          <a:xfrm>
            <a:off x="1147665" y="2061275"/>
            <a:ext cx="10179697" cy="2159566"/>
          </a:xfrm>
          <a:prstGeom prst="rect">
            <a:avLst/>
          </a:prstGeom>
        </p:spPr>
        <p:txBody>
          <a:bodyPr wrap="square">
            <a:spAutoFit/>
          </a:bodyPr>
          <a:lstStyle/>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Profilaktinio sveikatos patikrinimo metu šeimos gydytojas išmatuoja moksleivio ūgį, svorį, rezultatus įrašo į elektroninį Mokinio sveikatos pažymėjimą, kuriame automatiškai apskaičiuojama kūno masės indekso (toliau – KMI) skaitinė reikšmė ir KMI įvertinimas: per mažas svoris, normalus svoris, antsvoris ar nutukimas. </a:t>
            </a:r>
          </a:p>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 2021–2022 m. </a:t>
            </a:r>
            <a:r>
              <a:rPr lang="lt-LT" sz="2000" dirty="0" smtClean="0">
                <a:latin typeface="Montserrat Medium" pitchFamily="2" charset="0"/>
              </a:rPr>
              <a:t>60,3 </a:t>
            </a:r>
            <a:r>
              <a:rPr lang="lt-LT" sz="2000" dirty="0">
                <a:latin typeface="Montserrat Medium" pitchFamily="2" charset="0"/>
              </a:rPr>
              <a:t>proc. mokinių yra normalaus kūno svorio. Antsvorį turinčių mokinių dalis sudaro </a:t>
            </a:r>
            <a:r>
              <a:rPr lang="lt-LT" sz="2000" dirty="0" smtClean="0">
                <a:latin typeface="Montserrat Medium" pitchFamily="2" charset="0"/>
              </a:rPr>
              <a:t>20,4 </a:t>
            </a:r>
            <a:r>
              <a:rPr lang="lt-LT" sz="2000" dirty="0">
                <a:latin typeface="Montserrat Medium" pitchFamily="2" charset="0"/>
              </a:rPr>
              <a:t>proc. Per mažas kūno svoris nustatytas </a:t>
            </a:r>
            <a:r>
              <a:rPr lang="lt-LT" sz="2000" dirty="0" smtClean="0">
                <a:latin typeface="Montserrat Medium" pitchFamily="2" charset="0"/>
              </a:rPr>
              <a:t>10,1 </a:t>
            </a:r>
            <a:r>
              <a:rPr lang="lt-LT" sz="2000" dirty="0">
                <a:latin typeface="Montserrat Medium" pitchFamily="2" charset="0"/>
              </a:rPr>
              <a:t>proc. mokinių. Nutukusių mokinių dalis sudarė </a:t>
            </a:r>
            <a:r>
              <a:rPr lang="lt-LT" sz="2000" dirty="0" smtClean="0">
                <a:latin typeface="Montserrat Medium" pitchFamily="2" charset="0"/>
              </a:rPr>
              <a:t>9,2 </a:t>
            </a:r>
            <a:r>
              <a:rPr lang="lt-LT" sz="2000" dirty="0">
                <a:latin typeface="Montserrat Medium" pitchFamily="2" charset="0"/>
              </a:rPr>
              <a:t>proc.</a:t>
            </a:r>
            <a:endParaRPr lang="en-US" sz="2000" dirty="0">
              <a:latin typeface="Montserrat Medium" pitchFamily="2" charset="0"/>
            </a:endParaRPr>
          </a:p>
        </p:txBody>
      </p:sp>
    </p:spTree>
    <p:extLst>
      <p:ext uri="{BB962C8B-B14F-4D97-AF65-F5344CB8AC3E}">
        <p14:creationId xmlns:p14="http://schemas.microsoft.com/office/powerpoint/2010/main" val="3413436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20" y="352879"/>
            <a:ext cx="6832568" cy="1262507"/>
          </a:xfrm>
        </p:spPr>
        <p:txBody>
          <a:bodyPr>
            <a:noAutofit/>
          </a:bodyPr>
          <a:lstStyle/>
          <a:p>
            <a:r>
              <a:rPr lang="lt-LT" sz="3200" cap="all" dirty="0">
                <a:solidFill>
                  <a:srgbClr val="232461"/>
                </a:solidFill>
                <a:latin typeface="Montserrat Medium" pitchFamily="2" charset="0"/>
                <a:cs typeface="Rando" pitchFamily="2" charset="77"/>
              </a:rPr>
              <a:t>Apibendrinimas (3) </a:t>
            </a:r>
            <a:endParaRPr lang="en-US" sz="3200" cap="all" dirty="0">
              <a:solidFill>
                <a:srgbClr val="232461"/>
              </a:solidFill>
              <a:latin typeface="Montserrat Medium" pitchFamily="2" charset="0"/>
              <a:cs typeface="Rando" pitchFamily="2" charset="77"/>
            </a:endParaRPr>
          </a:p>
        </p:txBody>
      </p:sp>
      <p:sp>
        <p:nvSpPr>
          <p:cNvPr id="5"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p:txBody>
          <a:bodyPr/>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18</a:t>
            </a:fld>
            <a:endParaRPr lang="en-US" dirty="0">
              <a:solidFill>
                <a:srgbClr val="F0A334"/>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
        <p:nvSpPr>
          <p:cNvPr id="2" name="Stačiakampis 1"/>
          <p:cNvSpPr/>
          <p:nvPr/>
        </p:nvSpPr>
        <p:spPr>
          <a:xfrm>
            <a:off x="1147665" y="2061275"/>
            <a:ext cx="10179697" cy="2713563"/>
          </a:xfrm>
          <a:prstGeom prst="rect">
            <a:avLst/>
          </a:prstGeom>
        </p:spPr>
        <p:txBody>
          <a:bodyPr wrap="square">
            <a:spAutoFit/>
          </a:bodyPr>
          <a:lstStyle/>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Kasmetinio mokinio sveikatos patikrinimo metu asmens sveikatos priežiūros įstaigos specialistas, įvertinęs vaiko fizinę sveikatos būklę, jo sveikatos pažymėjime nurodo fizinio ugdymo grupę: pagrindinė, parengiamoji, specialioji ar, esant poreikiui, pažymi, iki kurios dienos mokinys atleidžiamas nuo fizinio lavinimo pamokų. </a:t>
            </a:r>
          </a:p>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 2021–2022 m. </a:t>
            </a:r>
            <a:r>
              <a:rPr lang="lt-LT" sz="2000" dirty="0" smtClean="0">
                <a:latin typeface="Montserrat Medium" pitchFamily="2" charset="0"/>
              </a:rPr>
              <a:t>96,8 </a:t>
            </a:r>
            <a:r>
              <a:rPr lang="lt-LT" sz="2000" dirty="0">
                <a:latin typeface="Montserrat Medium" pitchFamily="2" charset="0"/>
              </a:rPr>
              <a:t>proc. mokinių gali dalyvauti ugdymo procese, turėdami pagrindinę fizinio ugdymo grupę. Pagrindinei fizinio ugdymo grupei priskiriami visiškai sveiki ar turintys nedidelių sveikatos sutrikimų (nedidelio laipsnio regos sutrikimai, netaisyklinga laikysena, funkciniai negalavimai ir pan.) mokiniai. Šiai grupei priklausantys mokiniai gali treniruotis sporto būreliuose ir dalyvauti sporto varžybose.</a:t>
            </a:r>
            <a:endParaRPr lang="en-US" sz="2000" dirty="0">
              <a:latin typeface="Montserrat Medium" pitchFamily="2" charset="0"/>
            </a:endParaRPr>
          </a:p>
        </p:txBody>
      </p:sp>
    </p:spTree>
    <p:extLst>
      <p:ext uri="{BB962C8B-B14F-4D97-AF65-F5344CB8AC3E}">
        <p14:creationId xmlns:p14="http://schemas.microsoft.com/office/powerpoint/2010/main" val="2070673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20" y="352879"/>
            <a:ext cx="6832568" cy="1262507"/>
          </a:xfrm>
        </p:spPr>
        <p:txBody>
          <a:bodyPr>
            <a:noAutofit/>
          </a:bodyPr>
          <a:lstStyle/>
          <a:p>
            <a:pPr algn="ctr"/>
            <a:r>
              <a:rPr lang="lt-LT" sz="3200" cap="all" dirty="0">
                <a:solidFill>
                  <a:srgbClr val="232461"/>
                </a:solidFill>
                <a:latin typeface="Montserrat Medium" pitchFamily="2" charset="0"/>
                <a:cs typeface="Rando" pitchFamily="2" charset="77"/>
              </a:rPr>
              <a:t>Apibendrinimas (4) </a:t>
            </a:r>
            <a:endParaRPr lang="en-US" sz="3200" cap="all" dirty="0">
              <a:solidFill>
                <a:srgbClr val="232461"/>
              </a:solidFill>
              <a:latin typeface="Montserrat Medium" pitchFamily="2" charset="0"/>
              <a:cs typeface="Rando" pitchFamily="2" charset="77"/>
            </a:endParaRPr>
          </a:p>
        </p:txBody>
      </p:sp>
      <p:sp>
        <p:nvSpPr>
          <p:cNvPr id="5"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p:txBody>
          <a:bodyPr/>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19</a:t>
            </a:fld>
            <a:endParaRPr lang="en-US" dirty="0">
              <a:solidFill>
                <a:srgbClr val="F0A334"/>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
        <p:nvSpPr>
          <p:cNvPr id="2" name="Stačiakampis 1"/>
          <p:cNvSpPr/>
          <p:nvPr/>
        </p:nvSpPr>
        <p:spPr>
          <a:xfrm>
            <a:off x="1147665" y="2061275"/>
            <a:ext cx="10179697" cy="3949799"/>
          </a:xfrm>
          <a:prstGeom prst="rect">
            <a:avLst/>
          </a:prstGeom>
        </p:spPr>
        <p:txBody>
          <a:bodyPr wrap="square">
            <a:spAutoFit/>
          </a:bodyPr>
          <a:lstStyle/>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Gydytojas odontologas, atlikdamas kasmetinį mokinio sveikatos patikrinimą, įvertina mokinio dantų, žandikaulių būklę ir įrašo rezultatus į Mokinio sveikatos pažymėjimo antrą dalį ,,Dantų ir žandikaulių būklės įvertinimas“. Gydytojas, įvertinęs ėduonies pažeistų, plombuotų ir išrautų dantų skaičių, įrašo rezultatus pažymėjime ties raidėmis k, p, i (pieniniai dantys) ir ties raidėmis K, P, I (nuolatiniai dantys) – apskaičiuojamas dantų ėduonies intensyvumo rodiklis. </a:t>
            </a:r>
          </a:p>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Kai </a:t>
            </a:r>
            <a:r>
              <a:rPr lang="lt-LT" sz="2000" dirty="0" err="1">
                <a:latin typeface="Montserrat Medium" pitchFamily="2" charset="0"/>
              </a:rPr>
              <a:t>kpi</a:t>
            </a:r>
            <a:r>
              <a:rPr lang="lt-LT" sz="2000" dirty="0">
                <a:latin typeface="Montserrat Medium" pitchFamily="2" charset="0"/>
              </a:rPr>
              <a:t>, KPI reikšmė mažesnė nei 1,2 – ėduonies intensyvumas apibūdinamas kaip labai žemas; nuo 1,2 iki 2,6 – žemas, nuo 2,7 iki 4,4 – vidutinis; nuo 4,5 iki 6,5 – aukštas, o kai rodiklis didesnis nei 6,5 – labai aukštas. </a:t>
            </a:r>
          </a:p>
          <a:p>
            <a:pPr marL="342900" indent="-342900" algn="just">
              <a:lnSpc>
                <a:spcPct val="90000"/>
              </a:lnSpc>
              <a:spcBef>
                <a:spcPts val="1000"/>
              </a:spcBef>
              <a:buClr>
                <a:srgbClr val="2E34D1"/>
              </a:buClr>
              <a:buSzPct val="130000"/>
              <a:buFont typeface="Arial" panose="020B0604020202020204" pitchFamily="34" charset="0"/>
              <a:buChar char="•"/>
            </a:pPr>
            <a:r>
              <a:rPr lang="lt-LT" sz="2000" dirty="0">
                <a:latin typeface="Montserrat Medium" pitchFamily="2" charset="0"/>
              </a:rPr>
              <a:t>Jeigu profilaktinio sveikatos patikrinimo metu gydytojas odontologas neranda ėduonies pažeistų, plombuotų ir dėl ėduonies išrautų dantų, Mokinio sveikatos pažymėjime ties raidėmis k, p, i įrašomi nuliai – tai reiškia, kad vaiko dantys sveiki (</a:t>
            </a:r>
            <a:r>
              <a:rPr lang="lt-LT" sz="2000" dirty="0" err="1">
                <a:latin typeface="Montserrat Medium" pitchFamily="2" charset="0"/>
              </a:rPr>
              <a:t>kpi+KPI</a:t>
            </a:r>
            <a:r>
              <a:rPr lang="lt-LT" sz="2000" dirty="0">
                <a:latin typeface="Montserrat Medium" pitchFamily="2" charset="0"/>
              </a:rPr>
              <a:t> lygus 0).</a:t>
            </a:r>
            <a:endParaRPr lang="en-US" sz="2000" dirty="0">
              <a:latin typeface="Montserrat Medium" pitchFamily="2" charset="0"/>
            </a:endParaRPr>
          </a:p>
        </p:txBody>
      </p:sp>
    </p:spTree>
    <p:extLst>
      <p:ext uri="{BB962C8B-B14F-4D97-AF65-F5344CB8AC3E}">
        <p14:creationId xmlns:p14="http://schemas.microsoft.com/office/powerpoint/2010/main" val="3592409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E31B9FF-9863-5C49-8E6A-EB977F53CA9E}"/>
              </a:ext>
            </a:extLst>
          </p:cNvPr>
          <p:cNvSpPr txBox="1">
            <a:spLocks/>
          </p:cNvSpPr>
          <p:nvPr/>
        </p:nvSpPr>
        <p:spPr>
          <a:xfrm>
            <a:off x="655320" y="352879"/>
            <a:ext cx="6832568" cy="1262507"/>
          </a:xfrm>
          <a:prstGeom prst="rect">
            <a:avLst/>
          </a:prstGeom>
        </p:spPr>
        <p:txBody>
          <a:bodyPr/>
          <a:lst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a:lstStyle>
          <a:p>
            <a:r>
              <a:rPr lang="lt-LT" sz="4400" dirty="0" smtClean="0">
                <a:solidFill>
                  <a:srgbClr val="232461"/>
                </a:solidFill>
                <a:latin typeface="Montserrat Medium" pitchFamily="2" charset="0"/>
              </a:rPr>
              <a:t>Sveikatos duomenų analizės aprašymas (1)</a:t>
            </a:r>
            <a:endParaRPr lang="en-US" sz="4400" dirty="0">
              <a:solidFill>
                <a:srgbClr val="232461"/>
              </a:solidFill>
              <a:latin typeface="Montserrat Medium"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
        <p:nvSpPr>
          <p:cNvPr id="11" name="Text Placeholder 3">
            <a:extLst>
              <a:ext uri="{FF2B5EF4-FFF2-40B4-BE49-F238E27FC236}">
                <a16:creationId xmlns:a16="http://schemas.microsoft.com/office/drawing/2014/main" id="{B94DF49B-E230-9748-B92E-7E0E009B9E4E}"/>
              </a:ext>
            </a:extLst>
          </p:cNvPr>
          <p:cNvSpPr txBox="1">
            <a:spLocks/>
          </p:cNvSpPr>
          <p:nvPr/>
        </p:nvSpPr>
        <p:spPr>
          <a:xfrm>
            <a:off x="515563" y="2355137"/>
            <a:ext cx="10896149" cy="3080660"/>
          </a:xfrm>
          <a:prstGeom prst="rect">
            <a:avLst/>
          </a:prstGeom>
        </p:spPr>
        <p:txBody>
          <a:bodyPr>
            <a:normAutofit/>
          </a:bodyPr>
          <a:lst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90000"/>
              </a:lnSpc>
              <a:buNone/>
            </a:pPr>
            <a:r>
              <a:rPr lang="lt-LT" sz="2000" dirty="0" smtClean="0">
                <a:latin typeface="Montserrat Medium" pitchFamily="2" charset="0"/>
              </a:rPr>
              <a:t>	Lietuvos </a:t>
            </a:r>
            <a:r>
              <a:rPr lang="lt-LT" sz="2000" dirty="0">
                <a:latin typeface="Montserrat Medium" pitchFamily="2" charset="0"/>
              </a:rPr>
              <a:t>Respublikos sveikatos apsaugos ministro 2017 m. kovo 13 d. įsakymu Nr. V-284 patvirtintos Lietuvos higienos normos HN 21:2017 ,,Mokykla, vykdanti bendrojo ugdymo programas. Bendrieji sveikatos saugos reikalavimai” 75 punkte nurodyta, kad mokyklos vadovas ar jo įgaliotas asmuo turi užtikrinti, kad mokiniai iki 18 metų ugdymo procese dalyvautų pasitikrinę sveikatą ir pateikę mokinio sveikatos pažymėjimą, išduotą ne anksčiau kaip prieš metus. Naujoje mokykloje pradėję mokytis mokiniai mokinio sveikatos pažymėjimą turi pateikti iki rugsėjo 15 d. </a:t>
            </a:r>
          </a:p>
          <a:p>
            <a:endParaRPr lang="en-US" sz="1400" dirty="0">
              <a:latin typeface="Montserrat Medium" pitchFamily="2" charset="0"/>
            </a:endParaRPr>
          </a:p>
        </p:txBody>
      </p:sp>
      <p:sp>
        <p:nvSpPr>
          <p:cNvPr id="13"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a:xfrm>
            <a:off x="655320" y="6212182"/>
            <a:ext cx="6212011" cy="344932"/>
          </a:xfrm>
        </p:spPr>
        <p:txBody>
          <a:bodyPr/>
          <a:lstStyle/>
          <a:p>
            <a:r>
              <a:rPr lang="lt-LT" sz="1400" dirty="0">
                <a:solidFill>
                  <a:srgbClr val="F0A334"/>
                </a:solidFill>
                <a:latin typeface="Montserrat Medium" pitchFamily="2" charset="0"/>
              </a:rPr>
              <a:t>Klaipėdos </a:t>
            </a:r>
            <a:r>
              <a:rPr lang="lt-LT" sz="1400" dirty="0" smtClean="0">
                <a:solidFill>
                  <a:srgbClr val="F0A334"/>
                </a:solidFill>
                <a:latin typeface="Montserrat Medium" pitchFamily="2" charset="0"/>
              </a:rPr>
              <a:t>Gedminų progimnazijos </a:t>
            </a:r>
            <a:r>
              <a:rPr lang="lt-LT" sz="1400" dirty="0">
                <a:solidFill>
                  <a:srgbClr val="F0A334"/>
                </a:solidFill>
                <a:latin typeface="Montserrat Medium" pitchFamily="2" charset="0"/>
              </a:rPr>
              <a:t>mokinių sveikatos analizė 2021-2022 m.</a:t>
            </a:r>
            <a:endParaRPr lang="en-US" sz="1400" dirty="0">
              <a:solidFill>
                <a:srgbClr val="F0A334"/>
              </a:solidFill>
              <a:latin typeface="Montserrat Medium" pitchFamily="2" charset="0"/>
            </a:endParaRPr>
          </a:p>
        </p:txBody>
      </p:sp>
      <p:sp>
        <p:nvSpPr>
          <p:cNvPr id="14" name="Slide Number Placeholder 10">
            <a:extLst>
              <a:ext uri="{FF2B5EF4-FFF2-40B4-BE49-F238E27FC236}">
                <a16:creationId xmlns:a16="http://schemas.microsoft.com/office/drawing/2014/main" id="{50ED860B-69AA-A04B-B7AF-70501076FC6A}"/>
              </a:ext>
            </a:extLst>
          </p:cNvPr>
          <p:cNvSpPr txBox="1">
            <a:spLocks/>
          </p:cNvSpPr>
          <p:nvPr/>
        </p:nvSpPr>
        <p:spPr>
          <a:xfrm>
            <a:off x="11173968" y="6212182"/>
            <a:ext cx="4754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969381-6070-C14C-AC19-9F0CCB6EE0F1}" type="slidenum">
              <a:rPr lang="en-US" smtClean="0">
                <a:solidFill>
                  <a:srgbClr val="F0A334"/>
                </a:solidFill>
              </a:rPr>
              <a:pPr/>
              <a:t>2</a:t>
            </a:fld>
            <a:endParaRPr lang="en-US" dirty="0">
              <a:solidFill>
                <a:srgbClr val="F0A334"/>
              </a:solidFill>
            </a:endParaRPr>
          </a:p>
        </p:txBody>
      </p:sp>
    </p:spTree>
    <p:extLst>
      <p:ext uri="{BB962C8B-B14F-4D97-AF65-F5344CB8AC3E}">
        <p14:creationId xmlns:p14="http://schemas.microsoft.com/office/powerpoint/2010/main" val="3439623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BE0D-4259-3445-9FF0-0D34AF059A09}"/>
              </a:ext>
            </a:extLst>
          </p:cNvPr>
          <p:cNvSpPr>
            <a:spLocks noGrp="1"/>
          </p:cNvSpPr>
          <p:nvPr>
            <p:ph type="title"/>
          </p:nvPr>
        </p:nvSpPr>
        <p:spPr/>
        <p:txBody>
          <a:bodyPr>
            <a:normAutofit/>
          </a:bodyPr>
          <a:lstStyle/>
          <a:p>
            <a:pPr algn="ctr"/>
            <a:r>
              <a:rPr lang="lt-LT" altLang="lt-LT" sz="4800" cap="all" dirty="0" smtClean="0">
                <a:solidFill>
                  <a:srgbClr val="F0A334"/>
                </a:solidFill>
                <a:latin typeface="Montserrat Medium" pitchFamily="2" charset="0"/>
                <a:cs typeface="Rando" pitchFamily="2" charset="77"/>
              </a:rPr>
              <a:t>Rekomendacijos</a:t>
            </a:r>
            <a:endParaRPr lang="en-US" sz="4800" cap="all" dirty="0">
              <a:solidFill>
                <a:srgbClr val="F0A334"/>
              </a:solidFill>
              <a:latin typeface="Montserrat Medium" pitchFamily="2" charset="0"/>
              <a:cs typeface="Rando" pitchFamily="2" charset="77"/>
            </a:endParaRPr>
          </a:p>
        </p:txBody>
      </p:sp>
      <p:sp>
        <p:nvSpPr>
          <p:cNvPr id="3" name="Footer Placeholder 2">
            <a:extLst>
              <a:ext uri="{FF2B5EF4-FFF2-40B4-BE49-F238E27FC236}">
                <a16:creationId xmlns:a16="http://schemas.microsoft.com/office/drawing/2014/main" id="{7464B524-AE1E-5B4B-8179-D4717A85E8C2}"/>
              </a:ext>
            </a:extLst>
          </p:cNvPr>
          <p:cNvSpPr>
            <a:spLocks noGrp="1"/>
          </p:cNvSpPr>
          <p:nvPr>
            <p:ph type="ftr" sz="quarter" idx="11"/>
          </p:nvPr>
        </p:nvSpPr>
        <p:spPr/>
        <p:txBody>
          <a:bodyPr anchor="t"/>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4" name="Slide Number Placeholder 3">
            <a:extLst>
              <a:ext uri="{FF2B5EF4-FFF2-40B4-BE49-F238E27FC236}">
                <a16:creationId xmlns:a16="http://schemas.microsoft.com/office/drawing/2014/main" id="{684B0E95-D830-4549-A4D7-FD3590229D78}"/>
              </a:ext>
            </a:extLst>
          </p:cNvPr>
          <p:cNvSpPr>
            <a:spLocks noGrp="1"/>
          </p:cNvSpPr>
          <p:nvPr>
            <p:ph type="sldNum" sz="quarter" idx="12"/>
          </p:nvPr>
        </p:nvSpPr>
        <p:spPr/>
        <p:txBody>
          <a:bodyPr anchor="t"/>
          <a:lstStyle/>
          <a:p>
            <a:fld id="{53969381-6070-C14C-AC19-9F0CCB6EE0F1}" type="slidenum">
              <a:rPr lang="en-US" smtClean="0"/>
              <a:pPr/>
              <a:t>20</a:t>
            </a:fld>
            <a:endParaRPr lang="en-US" dirty="0"/>
          </a:p>
        </p:txBody>
      </p:sp>
    </p:spTree>
    <p:extLst>
      <p:ext uri="{BB962C8B-B14F-4D97-AF65-F5344CB8AC3E}">
        <p14:creationId xmlns:p14="http://schemas.microsoft.com/office/powerpoint/2010/main" val="3368431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o vietos rezervavimo ženklas 2"/>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2506" r="12506"/>
          <a:stretch>
            <a:fillRect/>
          </a:stretch>
        </p:blipFill>
        <p:spPr>
          <a:xfrm>
            <a:off x="6534506" y="0"/>
            <a:ext cx="5211763" cy="6858000"/>
          </a:xfrm>
        </p:spPr>
      </p:pic>
      <p:sp>
        <p:nvSpPr>
          <p:cNvPr id="15" name="Text Placeholder 3">
            <a:extLst>
              <a:ext uri="{FF2B5EF4-FFF2-40B4-BE49-F238E27FC236}">
                <a16:creationId xmlns:a16="http://schemas.microsoft.com/office/drawing/2014/main" id="{E65CDC27-38EB-0944-A250-771D67921E5D}"/>
              </a:ext>
            </a:extLst>
          </p:cNvPr>
          <p:cNvSpPr>
            <a:spLocks noGrp="1"/>
          </p:cNvSpPr>
          <p:nvPr>
            <p:ph type="body" sz="quarter" idx="14"/>
          </p:nvPr>
        </p:nvSpPr>
        <p:spPr>
          <a:xfrm>
            <a:off x="622104" y="1888670"/>
            <a:ext cx="5679756" cy="3080659"/>
          </a:xfrm>
        </p:spPr>
        <p:txBody>
          <a:bodyPr>
            <a:noAutofit/>
          </a:bodyPr>
          <a:lstStyle/>
          <a:p>
            <a:pPr marL="285750" indent="-285750" algn="just">
              <a:buFont typeface="Arial" panose="020B0604020202020204" pitchFamily="34" charset="0"/>
              <a:buChar char="•"/>
            </a:pPr>
            <a:r>
              <a:rPr lang="lt-LT" sz="2000" dirty="0">
                <a:latin typeface="Montserrat Medium" pitchFamily="2" charset="0"/>
              </a:rPr>
              <a:t>Svarbu mokinių sveikatos ugdymą vykdyti visomis kryptimis, labai didelį dėmesį skirti regos sutrikimų profilaktikai: tinkamai aplinkai (mokymosi vieta, sėdėjimo poza, apšvietimas, laiko leidimas prie kompiuterio ir televizoriaus), poilsiui (akių atpalaidavimo pertraukėlės). </a:t>
            </a:r>
          </a:p>
          <a:p>
            <a:pPr marL="285750" indent="-285750" algn="just">
              <a:buFont typeface="Arial" panose="020B0604020202020204" pitchFamily="34" charset="0"/>
              <a:buChar char="•"/>
            </a:pPr>
            <a:r>
              <a:rPr lang="lt-LT" altLang="lt-LT" sz="2000" dirty="0">
                <a:latin typeface="Montserrat Medium" pitchFamily="2" charset="0"/>
              </a:rPr>
              <a:t>Formuoti sveikos gyvensenos įgūdžius, bendromis mokytojų/auklėtojų ir bendruomenės pastangomis kurti sveikatai palankią ir saugią aplinką. </a:t>
            </a:r>
            <a:endParaRPr lang="lt-LT" sz="2000" dirty="0">
              <a:latin typeface="Montserrat Medium" pitchFamily="2" charset="0"/>
            </a:endParaRPr>
          </a:p>
          <a:p>
            <a:pPr marL="285750" indent="-285750" algn="just">
              <a:buFont typeface="Arial" panose="020B0604020202020204" pitchFamily="34" charset="0"/>
              <a:buChar char="•"/>
            </a:pPr>
            <a:r>
              <a:rPr lang="lt-LT" sz="2000" dirty="0">
                <a:latin typeface="Montserrat Medium" pitchFamily="2" charset="0"/>
              </a:rPr>
              <a:t>Būtina nuolatos organizuoti ir vykdyti įvairius mokymus sveikos mitybos, fizinio aktyvumo temomis.</a:t>
            </a:r>
            <a:endParaRPr lang="en-US" sz="2000" dirty="0">
              <a:latin typeface="Montserrat Medium" pitchFamily="2" charset="0"/>
            </a:endParaRPr>
          </a:p>
        </p:txBody>
      </p:sp>
      <p:sp>
        <p:nvSpPr>
          <p:cNvPr id="6" name="Footer Placeholder 5">
            <a:extLst>
              <a:ext uri="{FF2B5EF4-FFF2-40B4-BE49-F238E27FC236}">
                <a16:creationId xmlns:a16="http://schemas.microsoft.com/office/drawing/2014/main" id="{DEA5CDBA-52A7-0342-B69C-E436D971B13F}"/>
              </a:ext>
            </a:extLst>
          </p:cNvPr>
          <p:cNvSpPr>
            <a:spLocks noGrp="1"/>
          </p:cNvSpPr>
          <p:nvPr>
            <p:ph type="ftr" sz="quarter" idx="11"/>
          </p:nvPr>
        </p:nvSpPr>
        <p:spPr>
          <a:xfrm>
            <a:off x="8866259" y="9841790"/>
            <a:ext cx="5760021" cy="344932"/>
          </a:xfrm>
        </p:spPr>
        <p:txBody>
          <a:bodyPr/>
          <a:lstStyle/>
          <a:p>
            <a:r>
              <a:rPr lang="en-US" dirty="0">
                <a:solidFill>
                  <a:srgbClr val="F0A334"/>
                </a:solidFill>
                <a:latin typeface="Montserrat Medium" pitchFamily="2" charset="0"/>
              </a:rPr>
              <a:t>Presentation name</a:t>
            </a:r>
          </a:p>
        </p:txBody>
      </p:sp>
      <p:sp>
        <p:nvSpPr>
          <p:cNvPr id="7" name="Title 1">
            <a:extLst>
              <a:ext uri="{FF2B5EF4-FFF2-40B4-BE49-F238E27FC236}">
                <a16:creationId xmlns:a16="http://schemas.microsoft.com/office/drawing/2014/main" id="{5401022F-A8B6-DA46-B4A3-5F24DAFEA22E}"/>
              </a:ext>
            </a:extLst>
          </p:cNvPr>
          <p:cNvSpPr txBox="1">
            <a:spLocks/>
          </p:cNvSpPr>
          <p:nvPr/>
        </p:nvSpPr>
        <p:spPr>
          <a:xfrm>
            <a:off x="687497" y="335646"/>
            <a:ext cx="5078009" cy="12625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cap="all" baseline="0">
                <a:solidFill>
                  <a:srgbClr val="2E34D1"/>
                </a:solidFill>
                <a:latin typeface="Rando" pitchFamily="2" charset="77"/>
                <a:ea typeface="+mj-ea"/>
                <a:cs typeface="Rando" pitchFamily="2" charset="77"/>
              </a:defRPr>
            </a:lvl1pPr>
          </a:lstStyle>
          <a:p>
            <a:r>
              <a:rPr lang="lt-LT" sz="3200" dirty="0">
                <a:solidFill>
                  <a:srgbClr val="232461"/>
                </a:solidFill>
                <a:latin typeface="Montserrat Medium" pitchFamily="2" charset="0"/>
              </a:rPr>
              <a:t>rekomendacijos</a:t>
            </a:r>
            <a:endParaRPr lang="en-US" sz="3200" dirty="0">
              <a:solidFill>
                <a:srgbClr val="232461"/>
              </a:solidFill>
              <a:latin typeface="Montserrat Medium" pitchFamily="2"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9" y="966899"/>
            <a:ext cx="5809146" cy="445889"/>
          </a:xfrm>
          <a:prstGeom prst="rect">
            <a:avLst/>
          </a:prstGeom>
        </p:spPr>
      </p:pic>
      <p:sp>
        <p:nvSpPr>
          <p:cNvPr id="4" name="Stačiakampis 3"/>
          <p:cNvSpPr/>
          <p:nvPr/>
        </p:nvSpPr>
        <p:spPr>
          <a:xfrm>
            <a:off x="413982" y="6239460"/>
            <a:ext cx="6096000" cy="276999"/>
          </a:xfrm>
          <a:prstGeom prst="rect">
            <a:avLst/>
          </a:prstGeom>
        </p:spPr>
        <p:txBody>
          <a:bodyPr>
            <a:spAutoFit/>
          </a:bodyPr>
          <a:lstStyle/>
          <a:p>
            <a:pPr algn="ctr"/>
            <a:r>
              <a:rPr lang="lt-LT" sz="1200" dirty="0">
                <a:solidFill>
                  <a:srgbClr val="F0A334"/>
                </a:solidFill>
                <a:latin typeface="Montserrat Medium" pitchFamily="2" charset="0"/>
              </a:rPr>
              <a:t>Klaipėdos </a:t>
            </a:r>
            <a:r>
              <a:rPr lang="lt-LT" sz="1200" dirty="0" smtClean="0">
                <a:solidFill>
                  <a:srgbClr val="F0A334"/>
                </a:solidFill>
                <a:latin typeface="Montserrat Medium" pitchFamily="2" charset="0"/>
              </a:rPr>
              <a:t>Gedminų progimnazijos </a:t>
            </a:r>
            <a:r>
              <a:rPr lang="lt-LT" sz="1200" dirty="0">
                <a:solidFill>
                  <a:srgbClr val="F0A334"/>
                </a:solidFill>
                <a:latin typeface="Montserrat Medium" pitchFamily="2" charset="0"/>
              </a:rPr>
              <a:t>mokinių sveikatos analizė 2021-2022 m.</a:t>
            </a:r>
            <a:endParaRPr lang="en-US" sz="1200" dirty="0">
              <a:solidFill>
                <a:srgbClr val="F0A334"/>
              </a:solidFill>
              <a:latin typeface="Montserrat Medium" pitchFamily="2" charset="0"/>
            </a:endParaRPr>
          </a:p>
        </p:txBody>
      </p:sp>
    </p:spTree>
    <p:extLst>
      <p:ext uri="{BB962C8B-B14F-4D97-AF65-F5344CB8AC3E}">
        <p14:creationId xmlns:p14="http://schemas.microsoft.com/office/powerpoint/2010/main" val="2986301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577168" y="2708696"/>
            <a:ext cx="10964979" cy="3743863"/>
          </a:xfrm>
        </p:spPr>
        <p:txBody>
          <a:bodyPr>
            <a:normAutofit/>
          </a:bodyPr>
          <a:lstStyle/>
          <a:p>
            <a:r>
              <a:rPr lang="lt-LT" sz="3000" dirty="0">
                <a:latin typeface="Montserrat SemiBold" pitchFamily="2" charset="0"/>
              </a:rPr>
              <a:t>MUS RASITE</a:t>
            </a:r>
            <a:r>
              <a:rPr lang="lt-LT" sz="3000" dirty="0" smtClean="0">
                <a:latin typeface="Montserrat SemiBold" pitchFamily="2" charset="0"/>
              </a:rPr>
              <a:t>:</a:t>
            </a:r>
            <a:endParaRPr lang="lt-LT" sz="3000" dirty="0">
              <a:latin typeface="Montserrat SemiBold" pitchFamily="2" charset="0"/>
            </a:endParaRPr>
          </a:p>
          <a:p>
            <a:r>
              <a:rPr lang="es-ES" sz="2200" dirty="0" err="1" smtClean="0">
                <a:latin typeface="Montserrat Light" pitchFamily="2" charset="0"/>
              </a:rPr>
              <a:t>Taikos</a:t>
            </a:r>
            <a:r>
              <a:rPr lang="es-ES" sz="2200" dirty="0" smtClean="0">
                <a:latin typeface="Montserrat Light" pitchFamily="2" charset="0"/>
              </a:rPr>
              <a:t> </a:t>
            </a:r>
            <a:r>
              <a:rPr lang="es-ES" sz="2200" dirty="0" err="1" smtClean="0">
                <a:latin typeface="Montserrat Light" pitchFamily="2" charset="0"/>
              </a:rPr>
              <a:t>pr</a:t>
            </a:r>
            <a:r>
              <a:rPr lang="es-ES" sz="2200" dirty="0" smtClean="0">
                <a:latin typeface="Montserrat Light" pitchFamily="2" charset="0"/>
              </a:rPr>
              <a:t>. 76, </a:t>
            </a:r>
            <a:r>
              <a:rPr lang="es-ES" sz="2200" dirty="0" err="1" smtClean="0">
                <a:latin typeface="Montserrat Light" pitchFamily="2" charset="0"/>
              </a:rPr>
              <a:t>Klaipėda</a:t>
            </a:r>
            <a:endParaRPr lang="es-ES" sz="2200" dirty="0" smtClean="0">
              <a:latin typeface="Montserrat Light" pitchFamily="2" charset="0"/>
            </a:endParaRPr>
          </a:p>
          <a:p>
            <a:r>
              <a:rPr lang="es-ES" sz="2200" dirty="0" smtClean="0">
                <a:latin typeface="Montserrat Light" pitchFamily="2" charset="0"/>
              </a:rPr>
              <a:t>Tel. (8 46) 234796</a:t>
            </a:r>
          </a:p>
          <a:p>
            <a:r>
              <a:rPr lang="es-ES" sz="2200" dirty="0" smtClean="0">
                <a:latin typeface="Montserrat Light" pitchFamily="2" charset="0"/>
              </a:rPr>
              <a:t>El. p. </a:t>
            </a:r>
            <a:r>
              <a:rPr lang="es-ES" sz="2200" dirty="0" err="1" smtClean="0">
                <a:latin typeface="Montserrat Light" pitchFamily="2" charset="0"/>
              </a:rPr>
              <a:t>info@sveikatosbiuras.lt</a:t>
            </a:r>
            <a:endParaRPr lang="es-ES" sz="2200" dirty="0" smtClean="0">
              <a:latin typeface="Montserrat Light" pitchFamily="2" charset="0"/>
            </a:endParaRPr>
          </a:p>
          <a:p>
            <a:r>
              <a:rPr lang="es-ES" sz="2200" dirty="0" smtClean="0">
                <a:latin typeface="Montserrat Light" pitchFamily="2" charset="0"/>
              </a:rPr>
              <a:t>www.sveikatosbiuras.lt</a:t>
            </a:r>
          </a:p>
          <a:p>
            <a:r>
              <a:rPr lang="es-ES" sz="2200" dirty="0" smtClean="0">
                <a:latin typeface="Montserrat Light" pitchFamily="2" charset="0"/>
              </a:rPr>
              <a:t>www.facebook.com/biuras</a:t>
            </a:r>
            <a:endParaRPr lang="en-US" sz="22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 y="506891"/>
            <a:ext cx="3996267" cy="903871"/>
          </a:xfrm>
          <a:prstGeom prst="rect">
            <a:avLst/>
          </a:prstGeom>
        </p:spPr>
      </p:pic>
    </p:spTree>
    <p:extLst>
      <p:ext uri="{BB962C8B-B14F-4D97-AF65-F5344CB8AC3E}">
        <p14:creationId xmlns:p14="http://schemas.microsoft.com/office/powerpoint/2010/main" val="1518666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E31B9FF-9863-5C49-8E6A-EB977F53CA9E}"/>
              </a:ext>
            </a:extLst>
          </p:cNvPr>
          <p:cNvSpPr txBox="1">
            <a:spLocks/>
          </p:cNvSpPr>
          <p:nvPr/>
        </p:nvSpPr>
        <p:spPr>
          <a:xfrm>
            <a:off x="655320" y="352879"/>
            <a:ext cx="6832568" cy="1262507"/>
          </a:xfrm>
          <a:prstGeom prst="rect">
            <a:avLst/>
          </a:prstGeom>
        </p:spPr>
        <p:txBody>
          <a:bodyPr/>
          <a:lst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a:lstStyle>
          <a:p>
            <a:r>
              <a:rPr lang="lt-LT" sz="4400" dirty="0" smtClean="0">
                <a:solidFill>
                  <a:srgbClr val="232461"/>
                </a:solidFill>
                <a:latin typeface="Montserrat Medium" pitchFamily="2" charset="0"/>
              </a:rPr>
              <a:t>Sveikatos duomenų analizės aprašymas (2)</a:t>
            </a:r>
            <a:endParaRPr lang="en-US" sz="4400" dirty="0">
              <a:solidFill>
                <a:srgbClr val="232461"/>
              </a:solidFill>
              <a:latin typeface="Montserrat Medium"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
        <p:nvSpPr>
          <p:cNvPr id="11" name="Text Placeholder 3">
            <a:extLst>
              <a:ext uri="{FF2B5EF4-FFF2-40B4-BE49-F238E27FC236}">
                <a16:creationId xmlns:a16="http://schemas.microsoft.com/office/drawing/2014/main" id="{B94DF49B-E230-9748-B92E-7E0E009B9E4E}"/>
              </a:ext>
            </a:extLst>
          </p:cNvPr>
          <p:cNvSpPr txBox="1">
            <a:spLocks/>
          </p:cNvSpPr>
          <p:nvPr/>
        </p:nvSpPr>
        <p:spPr>
          <a:xfrm>
            <a:off x="515563" y="2355137"/>
            <a:ext cx="10896149" cy="3080660"/>
          </a:xfrm>
          <a:prstGeom prst="rect">
            <a:avLst/>
          </a:prstGeom>
        </p:spPr>
        <p:txBody>
          <a:bodyPr>
            <a:normAutofit/>
          </a:bodyPr>
          <a:lst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90000"/>
              </a:lnSpc>
              <a:buNone/>
            </a:pPr>
            <a:r>
              <a:rPr lang="lt-LT" sz="2000" dirty="0" smtClean="0">
                <a:latin typeface="Montserrat Medium" pitchFamily="2" charset="0"/>
              </a:rPr>
              <a:t>	Vadovaujantis </a:t>
            </a:r>
            <a:r>
              <a:rPr lang="lt-LT" sz="2000" dirty="0">
                <a:latin typeface="Montserrat Medium" pitchFamily="2" charset="0"/>
              </a:rPr>
              <a:t>sveikatos apsaugos ministro 2018 m. balandžio 26 d. įsakymu Nr. V-657 „Dėl elektroninės sveikatos paslaugų ir bendradarbiavimo infrastruktūros informacinės sistemos naudojimo tvarkos aprašo patvirtinimo“ pakeitimo“, nuo 2018 m. birželio 1 d. duomenys, susiję su mokinio sveikatos pažymėjimu, visose asmens sveikatos priežiūros įstaigose privalo būti tvarkomi elektroniniu būdu. Elektroniniu būdu užpildytas ir pasirašytas mokinio sveikatos pažymėjimas patenka į Elektroninę sveikatos paslaugų ir bendradarbiavimo infrastruktūros informacinę sistemą, iš kurios yra perduodamas į Higienos instituto Vaikų sveikatos stebėsenos informacinę sistemą (VSS IS). Su šia sistema dirba visuomenės sveikatos specialistai, vykdantys visuomenės sveikatos priežiūrą ugdymo įstaigose.</a:t>
            </a:r>
          </a:p>
          <a:p>
            <a:endParaRPr lang="en-US" sz="1400" dirty="0">
              <a:latin typeface="Montserrat Medium" pitchFamily="2" charset="0"/>
            </a:endParaRPr>
          </a:p>
        </p:txBody>
      </p:sp>
      <p:sp>
        <p:nvSpPr>
          <p:cNvPr id="13"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a:xfrm>
            <a:off x="655320" y="6212182"/>
            <a:ext cx="6062721" cy="344932"/>
          </a:xfrm>
        </p:spPr>
        <p:txBody>
          <a:bodyPr/>
          <a:lstStyle/>
          <a:p>
            <a:r>
              <a:rPr lang="lt-LT" sz="1400" dirty="0">
                <a:solidFill>
                  <a:srgbClr val="F0A334"/>
                </a:solidFill>
                <a:latin typeface="Montserrat Medium" pitchFamily="2" charset="0"/>
              </a:rPr>
              <a:t>Klaipėdos </a:t>
            </a:r>
            <a:r>
              <a:rPr lang="lt-LT" sz="1400" dirty="0" smtClean="0">
                <a:solidFill>
                  <a:srgbClr val="F0A334"/>
                </a:solidFill>
                <a:latin typeface="Montserrat Medium" pitchFamily="2" charset="0"/>
              </a:rPr>
              <a:t>Gedminų progimnazijos mokinių </a:t>
            </a:r>
            <a:r>
              <a:rPr lang="lt-LT" sz="1400" dirty="0">
                <a:solidFill>
                  <a:srgbClr val="F0A334"/>
                </a:solidFill>
                <a:latin typeface="Montserrat Medium" pitchFamily="2" charset="0"/>
              </a:rPr>
              <a:t>sveikatos analizė 2021-2022 m.</a:t>
            </a:r>
            <a:endParaRPr lang="en-US" sz="1400" dirty="0">
              <a:solidFill>
                <a:srgbClr val="F0A334"/>
              </a:solidFill>
              <a:latin typeface="Montserrat Medium" pitchFamily="2" charset="0"/>
            </a:endParaRPr>
          </a:p>
        </p:txBody>
      </p:sp>
      <p:sp>
        <p:nvSpPr>
          <p:cNvPr id="14" name="Slide Number Placeholder 10">
            <a:extLst>
              <a:ext uri="{FF2B5EF4-FFF2-40B4-BE49-F238E27FC236}">
                <a16:creationId xmlns:a16="http://schemas.microsoft.com/office/drawing/2014/main" id="{50ED860B-69AA-A04B-B7AF-70501076FC6A}"/>
              </a:ext>
            </a:extLst>
          </p:cNvPr>
          <p:cNvSpPr txBox="1">
            <a:spLocks/>
          </p:cNvSpPr>
          <p:nvPr/>
        </p:nvSpPr>
        <p:spPr>
          <a:xfrm>
            <a:off x="11173968" y="6212182"/>
            <a:ext cx="4754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969381-6070-C14C-AC19-9F0CCB6EE0F1}" type="slidenum">
              <a:rPr lang="en-US" smtClean="0">
                <a:solidFill>
                  <a:srgbClr val="F0A334"/>
                </a:solidFill>
              </a:rPr>
              <a:pPr/>
              <a:t>3</a:t>
            </a:fld>
            <a:endParaRPr lang="en-US" dirty="0">
              <a:solidFill>
                <a:srgbClr val="F0A334"/>
              </a:solidFill>
            </a:endParaRPr>
          </a:p>
        </p:txBody>
      </p:sp>
    </p:spTree>
    <p:extLst>
      <p:ext uri="{BB962C8B-B14F-4D97-AF65-F5344CB8AC3E}">
        <p14:creationId xmlns:p14="http://schemas.microsoft.com/office/powerpoint/2010/main" val="4087713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E31B9FF-9863-5C49-8E6A-EB977F53CA9E}"/>
              </a:ext>
            </a:extLst>
          </p:cNvPr>
          <p:cNvSpPr txBox="1">
            <a:spLocks/>
          </p:cNvSpPr>
          <p:nvPr/>
        </p:nvSpPr>
        <p:spPr>
          <a:xfrm>
            <a:off x="655320" y="352879"/>
            <a:ext cx="6832568" cy="1262507"/>
          </a:xfrm>
          <a:prstGeom prst="rect">
            <a:avLst/>
          </a:prstGeom>
        </p:spPr>
        <p:txBody>
          <a:bodyPr/>
          <a:lst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a:lstStyle>
          <a:p>
            <a:r>
              <a:rPr lang="lt-LT" sz="4400" dirty="0">
                <a:solidFill>
                  <a:srgbClr val="232461"/>
                </a:solidFill>
                <a:latin typeface="Montserrat Medium" pitchFamily="2" charset="0"/>
              </a:rPr>
              <a:t>SVEIKATOS DUOMENŲ REZULTATŲ SVARBA</a:t>
            </a:r>
            <a:endParaRPr lang="en-US" sz="4400" dirty="0">
              <a:solidFill>
                <a:srgbClr val="232461"/>
              </a:solidFill>
              <a:latin typeface="Montserrat Medium"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
        <p:nvSpPr>
          <p:cNvPr id="11" name="Text Placeholder 3">
            <a:extLst>
              <a:ext uri="{FF2B5EF4-FFF2-40B4-BE49-F238E27FC236}">
                <a16:creationId xmlns:a16="http://schemas.microsoft.com/office/drawing/2014/main" id="{B94DF49B-E230-9748-B92E-7E0E009B9E4E}"/>
              </a:ext>
            </a:extLst>
          </p:cNvPr>
          <p:cNvSpPr txBox="1">
            <a:spLocks/>
          </p:cNvSpPr>
          <p:nvPr/>
        </p:nvSpPr>
        <p:spPr>
          <a:xfrm>
            <a:off x="515563" y="2355137"/>
            <a:ext cx="10896149" cy="3080660"/>
          </a:xfrm>
          <a:prstGeom prst="rect">
            <a:avLst/>
          </a:prstGeom>
        </p:spPr>
        <p:txBody>
          <a:bodyPr>
            <a:normAutofit/>
          </a:bodyPr>
          <a:lst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90000"/>
              </a:lnSpc>
              <a:buNone/>
            </a:pPr>
            <a:r>
              <a:rPr lang="lt-LT" sz="2400" dirty="0" smtClean="0">
                <a:latin typeface="Montserrat Medium" pitchFamily="2" charset="0"/>
              </a:rPr>
              <a:t>	Kasmetinių </a:t>
            </a:r>
            <a:r>
              <a:rPr lang="lt-LT" sz="2400" dirty="0">
                <a:latin typeface="Montserrat Medium" pitchFamily="2" charset="0"/>
              </a:rPr>
              <a:t>vaikų profilaktinių patikrinimų duomenys reikalingi kryptingai planuoti ir įgyvendinti sveikatos priežiūrą įstaigoje, organizuoti tikslesnes sveikatos stiprinimo priemones, susijusias su ligų ir traumų profilaktika. </a:t>
            </a:r>
          </a:p>
          <a:p>
            <a:endParaRPr lang="en-US" sz="1400" dirty="0">
              <a:latin typeface="Montserrat Medium" pitchFamily="2" charset="0"/>
            </a:endParaRPr>
          </a:p>
        </p:txBody>
      </p:sp>
      <p:sp>
        <p:nvSpPr>
          <p:cNvPr id="13" name="Footer Placeholder 4">
            <a:extLst>
              <a:ext uri="{FF2B5EF4-FFF2-40B4-BE49-F238E27FC236}">
                <a16:creationId xmlns:a16="http://schemas.microsoft.com/office/drawing/2014/main" id="{794145B9-27D7-6D4C-9EF1-9139E5954136}"/>
              </a:ext>
            </a:extLst>
          </p:cNvPr>
          <p:cNvSpPr>
            <a:spLocks noGrp="1"/>
          </p:cNvSpPr>
          <p:nvPr>
            <p:ph type="ftr" sz="quarter" idx="11"/>
          </p:nvPr>
        </p:nvSpPr>
        <p:spPr>
          <a:xfrm>
            <a:off x="655320" y="6212182"/>
            <a:ext cx="6174688" cy="344932"/>
          </a:xfrm>
        </p:spPr>
        <p:txBody>
          <a:bodyPr/>
          <a:lstStyle/>
          <a:p>
            <a:r>
              <a:rPr lang="en-US" sz="1400" dirty="0" smtClean="0">
                <a:solidFill>
                  <a:srgbClr val="F0A334"/>
                </a:solidFill>
                <a:latin typeface="Montserrat Medium" pitchFamily="2" charset="0"/>
              </a:rPr>
              <a:t> </a:t>
            </a:r>
            <a:r>
              <a:rPr lang="lt-LT" sz="1400" dirty="0">
                <a:solidFill>
                  <a:srgbClr val="F0A334"/>
                </a:solidFill>
                <a:latin typeface="Montserrat Medium" pitchFamily="2" charset="0"/>
              </a:rPr>
              <a:t>Klaipėdos </a:t>
            </a:r>
            <a:r>
              <a:rPr lang="lt-LT" sz="1400" dirty="0" smtClean="0">
                <a:solidFill>
                  <a:srgbClr val="F0A334"/>
                </a:solidFill>
                <a:latin typeface="Montserrat Medium" pitchFamily="2" charset="0"/>
              </a:rPr>
              <a:t>Gedminų progimnazijos </a:t>
            </a:r>
            <a:r>
              <a:rPr lang="lt-LT" sz="1400" dirty="0">
                <a:solidFill>
                  <a:srgbClr val="F0A334"/>
                </a:solidFill>
                <a:latin typeface="Montserrat Medium" pitchFamily="2" charset="0"/>
              </a:rPr>
              <a:t>mokinių sveikatos analizė 2021-2022 m</a:t>
            </a:r>
            <a:r>
              <a:rPr lang="lt-LT" sz="1400" dirty="0" smtClean="0">
                <a:solidFill>
                  <a:srgbClr val="F0A334"/>
                </a:solidFill>
                <a:latin typeface="Montserrat Medium" pitchFamily="2" charset="0"/>
              </a:rPr>
              <a:t>.</a:t>
            </a:r>
            <a:endParaRPr lang="en-US" sz="1400" dirty="0">
              <a:solidFill>
                <a:srgbClr val="F0A334"/>
              </a:solidFill>
              <a:latin typeface="Montserrat Medium" pitchFamily="2" charset="0"/>
            </a:endParaRPr>
          </a:p>
        </p:txBody>
      </p:sp>
      <p:sp>
        <p:nvSpPr>
          <p:cNvPr id="14" name="Slide Number Placeholder 10">
            <a:extLst>
              <a:ext uri="{FF2B5EF4-FFF2-40B4-BE49-F238E27FC236}">
                <a16:creationId xmlns:a16="http://schemas.microsoft.com/office/drawing/2014/main" id="{50ED860B-69AA-A04B-B7AF-70501076FC6A}"/>
              </a:ext>
            </a:extLst>
          </p:cNvPr>
          <p:cNvSpPr txBox="1">
            <a:spLocks/>
          </p:cNvSpPr>
          <p:nvPr/>
        </p:nvSpPr>
        <p:spPr>
          <a:xfrm>
            <a:off x="11173968" y="6212182"/>
            <a:ext cx="4754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969381-6070-C14C-AC19-9F0CCB6EE0F1}" type="slidenum">
              <a:rPr lang="en-US" smtClean="0">
                <a:solidFill>
                  <a:srgbClr val="F0A334"/>
                </a:solidFill>
              </a:rPr>
              <a:pPr/>
              <a:t>4</a:t>
            </a:fld>
            <a:endParaRPr lang="en-US" dirty="0">
              <a:solidFill>
                <a:srgbClr val="F0A334"/>
              </a:solidFill>
            </a:endParaRPr>
          </a:p>
        </p:txBody>
      </p:sp>
    </p:spTree>
    <p:extLst>
      <p:ext uri="{BB962C8B-B14F-4D97-AF65-F5344CB8AC3E}">
        <p14:creationId xmlns:p14="http://schemas.microsoft.com/office/powerpoint/2010/main" val="1875588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5B1B6D8-1147-324E-BEDC-47015F0A8CBC}"/>
              </a:ext>
            </a:extLst>
          </p:cNvPr>
          <p:cNvSpPr>
            <a:spLocks noGrp="1"/>
          </p:cNvSpPr>
          <p:nvPr>
            <p:ph type="body" sz="quarter" idx="13"/>
          </p:nvPr>
        </p:nvSpPr>
        <p:spPr>
          <a:xfrm>
            <a:off x="738596" y="2327145"/>
            <a:ext cx="10364833" cy="3080659"/>
          </a:xfrm>
        </p:spPr>
        <p:txBody>
          <a:bodyPr>
            <a:noAutofit/>
          </a:bodyPr>
          <a:lstStyle/>
          <a:p>
            <a:pPr marL="342900" indent="-342900" algn="just">
              <a:buClr>
                <a:srgbClr val="2E34D1"/>
              </a:buClr>
              <a:buSzPct val="130000"/>
              <a:buFont typeface="Arial" panose="020B0604020202020204" pitchFamily="34" charset="0"/>
              <a:buChar char="•"/>
            </a:pPr>
            <a:r>
              <a:rPr lang="lt-LT" dirty="0">
                <a:solidFill>
                  <a:schemeClr val="tx1"/>
                </a:solidFill>
                <a:latin typeface="Montserrat Medium" pitchFamily="2" charset="0"/>
              </a:rPr>
              <a:t>N - absoliutus asmenų skaičius. </a:t>
            </a:r>
          </a:p>
          <a:p>
            <a:pPr marL="342900" indent="-342900" algn="just">
              <a:buClr>
                <a:srgbClr val="2E34D1"/>
              </a:buClr>
              <a:buSzPct val="130000"/>
              <a:buFont typeface="Arial" panose="020B0604020202020204" pitchFamily="34" charset="0"/>
              <a:buChar char="•"/>
            </a:pPr>
            <a:r>
              <a:rPr lang="lt-LT" dirty="0">
                <a:solidFill>
                  <a:schemeClr val="tx1"/>
                </a:solidFill>
                <a:latin typeface="Montserrat Medium" pitchFamily="2" charset="0"/>
              </a:rPr>
              <a:t>Rodiklio reikšmė - skaitinė rodiklio reikšmė ugdymo įstaigoje.</a:t>
            </a:r>
          </a:p>
          <a:p>
            <a:pPr marL="342900" indent="-342900" algn="just">
              <a:buClr>
                <a:srgbClr val="2E34D1"/>
              </a:buClr>
              <a:buSzPct val="130000"/>
              <a:buFont typeface="Arial" panose="020B0604020202020204" pitchFamily="34" charset="0"/>
              <a:buChar char="•"/>
            </a:pPr>
            <a:r>
              <a:rPr lang="lt-LT" dirty="0">
                <a:solidFill>
                  <a:schemeClr val="tx1"/>
                </a:solidFill>
                <a:latin typeface="Montserrat Medium" pitchFamily="2" charset="0"/>
              </a:rPr>
              <a:t> Rodiklio reikšmė savivaldybėje - skaitinė rodiklio reikšmė savivaldybėje. </a:t>
            </a:r>
          </a:p>
          <a:p>
            <a:pPr marL="342900" indent="-342900" algn="just">
              <a:buClr>
                <a:srgbClr val="2E34D1"/>
              </a:buClr>
              <a:buSzPct val="130000"/>
              <a:buFont typeface="Arial" panose="020B0604020202020204" pitchFamily="34" charset="0"/>
              <a:buChar char="•"/>
            </a:pPr>
            <a:r>
              <a:rPr lang="lt-LT" dirty="0">
                <a:solidFill>
                  <a:schemeClr val="tx1"/>
                </a:solidFill>
                <a:latin typeface="Montserrat Medium" pitchFamily="2" charset="0"/>
              </a:rPr>
              <a:t>Pokytis - pateikiama skaitinė ugdymo įstaigos rodiklio pokyčio reikšmė, kuri vaizduojama  su "+" ženklu, jei reikšmė padidėjo, palyginus su praėjusiais metais  ir "-", jei sumažėjo.</a:t>
            </a:r>
          </a:p>
          <a:p>
            <a:pPr marL="342900" indent="-342900" algn="just">
              <a:buClr>
                <a:srgbClr val="2E34D1"/>
              </a:buClr>
              <a:buSzPct val="130000"/>
              <a:buFont typeface="Arial" panose="020B0604020202020204" pitchFamily="34" charset="0"/>
              <a:buChar char="•"/>
            </a:pPr>
            <a:r>
              <a:rPr lang="lt-LT" dirty="0">
                <a:solidFill>
                  <a:schemeClr val="tx1"/>
                </a:solidFill>
                <a:latin typeface="Montserrat Medium" pitchFamily="2" charset="0"/>
              </a:rPr>
              <a:t>Rodiklio pokytis bus pateikiamas rausva spalva, jei tai reiškia statistiškai reikšmingą rodiklio pokytį, palyginti su praėjusių metų reikšme </a:t>
            </a:r>
          </a:p>
          <a:p>
            <a:pPr marL="342900" indent="-342900" algn="just">
              <a:buClr>
                <a:srgbClr val="2E34D1"/>
              </a:buClr>
              <a:buSzPct val="130000"/>
              <a:buFont typeface="Arial" panose="020B0604020202020204" pitchFamily="34" charset="0"/>
              <a:buChar char="•"/>
            </a:pPr>
            <a:r>
              <a:rPr lang="lt-LT" dirty="0">
                <a:solidFill>
                  <a:schemeClr val="tx1"/>
                </a:solidFill>
                <a:latin typeface="Montserrat Medium" pitchFamily="2" charset="0"/>
              </a:rPr>
              <a:t>Ir balta, jei pokytis nebuvo statistiškai reikšmingas, palyginus su praeitų metų rodiklio reikšme. </a:t>
            </a:r>
          </a:p>
        </p:txBody>
      </p:sp>
      <p:sp>
        <p:nvSpPr>
          <p:cNvPr id="5" name="Title 4">
            <a:extLst>
              <a:ext uri="{FF2B5EF4-FFF2-40B4-BE49-F238E27FC236}">
                <a16:creationId xmlns:a16="http://schemas.microsoft.com/office/drawing/2014/main" id="{0E31B9FF-9863-5C49-8E6A-EB977F53CA9E}"/>
              </a:ext>
            </a:extLst>
          </p:cNvPr>
          <p:cNvSpPr>
            <a:spLocks noGrp="1"/>
          </p:cNvSpPr>
          <p:nvPr>
            <p:ph type="title"/>
          </p:nvPr>
        </p:nvSpPr>
        <p:spPr>
          <a:xfrm>
            <a:off x="655320" y="352879"/>
            <a:ext cx="6832568" cy="1262507"/>
          </a:xfrm>
        </p:spPr>
        <p:txBody>
          <a:bodyPr/>
          <a:lstStyle/>
          <a:p>
            <a:r>
              <a:rPr lang="lt-LT" sz="4400" cap="all" dirty="0">
                <a:solidFill>
                  <a:srgbClr val="232461"/>
                </a:solidFill>
                <a:latin typeface="Montserrat Medium" pitchFamily="2" charset="0"/>
                <a:cs typeface="Rando" pitchFamily="2" charset="77"/>
              </a:rPr>
              <a:t>Reikšmių paaiškinimas</a:t>
            </a:r>
            <a:endParaRPr lang="en-US" sz="4400" cap="all" dirty="0">
              <a:solidFill>
                <a:srgbClr val="232461"/>
              </a:solidFill>
              <a:latin typeface="Montserrat Medium" pitchFamily="2" charset="0"/>
              <a:cs typeface="Rando" pitchFamily="2" charset="77"/>
            </a:endParaRPr>
          </a:p>
        </p:txBody>
      </p:sp>
      <p:sp>
        <p:nvSpPr>
          <p:cNvPr id="10" name="Footer Placeholder 9">
            <a:extLst>
              <a:ext uri="{FF2B5EF4-FFF2-40B4-BE49-F238E27FC236}">
                <a16:creationId xmlns:a16="http://schemas.microsoft.com/office/drawing/2014/main" id="{81F02D9C-4837-AB48-B493-5B1412DFEAA3}"/>
              </a:ext>
            </a:extLst>
          </p:cNvPr>
          <p:cNvSpPr>
            <a:spLocks noGrp="1"/>
          </p:cNvSpPr>
          <p:nvPr>
            <p:ph type="ftr" sz="quarter" idx="11"/>
          </p:nvPr>
        </p:nvSpPr>
        <p:spPr>
          <a:xfrm>
            <a:off x="655320" y="6323374"/>
            <a:ext cx="5760021" cy="344932"/>
          </a:xfrm>
        </p:spPr>
        <p:txBody>
          <a:bodyPr/>
          <a:lstStyle/>
          <a:p>
            <a:r>
              <a:rPr lang="lt-LT" dirty="0">
                <a:solidFill>
                  <a:srgbClr val="F0A334"/>
                </a:solidFill>
                <a:latin typeface="Montserrat Medium" pitchFamily="2" charset="0"/>
              </a:rPr>
              <a:t>Klaipėdos Gedminų progimnazijos mokinių sveikatos analizė 2021-2022 m</a:t>
            </a:r>
            <a:r>
              <a:rPr lang="lt-LT" dirty="0" smtClean="0">
                <a:solidFill>
                  <a:srgbClr val="F0A334"/>
                </a:solidFill>
                <a:latin typeface="Montserrat Medium" pitchFamily="2" charset="0"/>
              </a:rPr>
              <a:t>.</a:t>
            </a:r>
            <a:endParaRPr lang="lt-LT" dirty="0">
              <a:solidFill>
                <a:srgbClr val="F0A334"/>
              </a:solidFill>
              <a:latin typeface="Montserrat Medium" pitchFamily="2" charset="0"/>
            </a:endParaRPr>
          </a:p>
        </p:txBody>
      </p:sp>
      <p:sp>
        <p:nvSpPr>
          <p:cNvPr id="11" name="Slide Number Placeholder 10">
            <a:extLst>
              <a:ext uri="{FF2B5EF4-FFF2-40B4-BE49-F238E27FC236}">
                <a16:creationId xmlns:a16="http://schemas.microsoft.com/office/drawing/2014/main" id="{50ED860B-69AA-A04B-B7AF-70501076FC6A}"/>
              </a:ext>
            </a:extLst>
          </p:cNvPr>
          <p:cNvSpPr>
            <a:spLocks noGrp="1"/>
          </p:cNvSpPr>
          <p:nvPr>
            <p:ph type="sldNum" sz="quarter" idx="12"/>
          </p:nvPr>
        </p:nvSpPr>
        <p:spPr/>
        <p:txBody>
          <a:bodyPr/>
          <a:lstStyle/>
          <a:p>
            <a:fld id="{53969381-6070-C14C-AC19-9F0CCB6EE0F1}" type="slidenum">
              <a:rPr lang="en-US" smtClean="0">
                <a:solidFill>
                  <a:srgbClr val="F0A334"/>
                </a:solidFill>
              </a:rPr>
              <a:pPr/>
              <a:t>5</a:t>
            </a:fld>
            <a:endParaRPr lang="en-US" dirty="0">
              <a:solidFill>
                <a:srgbClr val="F0A334"/>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spTree>
    <p:extLst>
      <p:ext uri="{BB962C8B-B14F-4D97-AF65-F5344CB8AC3E}">
        <p14:creationId xmlns:p14="http://schemas.microsoft.com/office/powerpoint/2010/main" val="42414065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BE0D-4259-3445-9FF0-0D34AF059A09}"/>
              </a:ext>
            </a:extLst>
          </p:cNvPr>
          <p:cNvSpPr>
            <a:spLocks noGrp="1"/>
          </p:cNvSpPr>
          <p:nvPr>
            <p:ph type="title"/>
          </p:nvPr>
        </p:nvSpPr>
        <p:spPr/>
        <p:txBody>
          <a:bodyPr>
            <a:normAutofit/>
          </a:bodyPr>
          <a:lstStyle/>
          <a:p>
            <a:pPr algn="ctr"/>
            <a:r>
              <a:rPr lang="lt-LT" altLang="lt-LT" sz="4800" cap="all" dirty="0">
                <a:solidFill>
                  <a:srgbClr val="F0A334"/>
                </a:solidFill>
                <a:latin typeface="Montserrat Medium" pitchFamily="2" charset="0"/>
                <a:cs typeface="Rando" pitchFamily="2" charset="77"/>
              </a:rPr>
              <a:t>Pasitikrinę sveikatą vaikai</a:t>
            </a:r>
            <a:endParaRPr lang="en-US" sz="4800" cap="all" dirty="0">
              <a:solidFill>
                <a:srgbClr val="F0A334"/>
              </a:solidFill>
              <a:latin typeface="Montserrat Medium" pitchFamily="2" charset="0"/>
              <a:cs typeface="Rando" pitchFamily="2" charset="77"/>
            </a:endParaRPr>
          </a:p>
        </p:txBody>
      </p:sp>
      <p:sp>
        <p:nvSpPr>
          <p:cNvPr id="3" name="Footer Placeholder 2">
            <a:extLst>
              <a:ext uri="{FF2B5EF4-FFF2-40B4-BE49-F238E27FC236}">
                <a16:creationId xmlns:a16="http://schemas.microsoft.com/office/drawing/2014/main" id="{7464B524-AE1E-5B4B-8179-D4717A85E8C2}"/>
              </a:ext>
            </a:extLst>
          </p:cNvPr>
          <p:cNvSpPr>
            <a:spLocks noGrp="1"/>
          </p:cNvSpPr>
          <p:nvPr>
            <p:ph type="ftr" sz="quarter" idx="11"/>
          </p:nvPr>
        </p:nvSpPr>
        <p:spPr/>
        <p:txBody>
          <a:bodyPr anchor="t"/>
          <a:lstStyle/>
          <a:p>
            <a:r>
              <a:rPr lang="lt-LT" dirty="0">
                <a:latin typeface="Montserrat Medium" pitchFamily="2" charset="0"/>
              </a:rPr>
              <a:t>Klaipėdos Gedminų progimnazijos mokinių sveikatos analizė 2021-2022 m.</a:t>
            </a:r>
          </a:p>
          <a:p>
            <a:endParaRPr lang="en-US" dirty="0">
              <a:latin typeface="Montserrat Medium" pitchFamily="2" charset="0"/>
            </a:endParaRPr>
          </a:p>
        </p:txBody>
      </p:sp>
      <p:sp>
        <p:nvSpPr>
          <p:cNvPr id="4" name="Slide Number Placeholder 3">
            <a:extLst>
              <a:ext uri="{FF2B5EF4-FFF2-40B4-BE49-F238E27FC236}">
                <a16:creationId xmlns:a16="http://schemas.microsoft.com/office/drawing/2014/main" id="{684B0E95-D830-4549-A4D7-FD3590229D78}"/>
              </a:ext>
            </a:extLst>
          </p:cNvPr>
          <p:cNvSpPr>
            <a:spLocks noGrp="1"/>
          </p:cNvSpPr>
          <p:nvPr>
            <p:ph type="sldNum" sz="quarter" idx="12"/>
          </p:nvPr>
        </p:nvSpPr>
        <p:spPr/>
        <p:txBody>
          <a:bodyPr anchor="t"/>
          <a:lstStyle/>
          <a:p>
            <a:fld id="{53969381-6070-C14C-AC19-9F0CCB6EE0F1}" type="slidenum">
              <a:rPr lang="en-US" smtClean="0"/>
              <a:pPr/>
              <a:t>6</a:t>
            </a:fld>
            <a:endParaRPr lang="en-US" dirty="0"/>
          </a:p>
        </p:txBody>
      </p:sp>
    </p:spTree>
    <p:extLst>
      <p:ext uri="{BB962C8B-B14F-4D97-AF65-F5344CB8AC3E}">
        <p14:creationId xmlns:p14="http://schemas.microsoft.com/office/powerpoint/2010/main" val="2857883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1B9FF-9863-5C49-8E6A-EB977F53CA9E}"/>
              </a:ext>
            </a:extLst>
          </p:cNvPr>
          <p:cNvSpPr>
            <a:spLocks noGrp="1"/>
          </p:cNvSpPr>
          <p:nvPr>
            <p:ph type="title"/>
          </p:nvPr>
        </p:nvSpPr>
        <p:spPr>
          <a:xfrm>
            <a:off x="655319" y="352879"/>
            <a:ext cx="8451359" cy="1262507"/>
          </a:xfrm>
        </p:spPr>
        <p:txBody>
          <a:bodyPr>
            <a:noAutofit/>
          </a:bodyPr>
          <a:lstStyle/>
          <a:p>
            <a:pPr algn="just"/>
            <a:r>
              <a:rPr lang="lt-LT" sz="3200" cap="all" dirty="0">
                <a:solidFill>
                  <a:srgbClr val="232461"/>
                </a:solidFill>
                <a:latin typeface="Montserrat Medium" pitchFamily="2" charset="0"/>
                <a:cs typeface="Rando" pitchFamily="2" charset="77"/>
              </a:rPr>
              <a:t>Pasitikrinusiųjų ir nepasitikrinusiųjų sveikatą vaikų </a:t>
            </a:r>
            <a:r>
              <a:rPr lang="lt-LT" sz="3200" cap="all" dirty="0" smtClean="0">
                <a:solidFill>
                  <a:srgbClr val="232461"/>
                </a:solidFill>
                <a:latin typeface="Montserrat Medium" pitchFamily="2" charset="0"/>
                <a:cs typeface="Rando" pitchFamily="2" charset="77"/>
              </a:rPr>
              <a:t>dalis proc. </a:t>
            </a:r>
            <a:endParaRPr lang="en-US" sz="3200" cap="all" dirty="0">
              <a:solidFill>
                <a:srgbClr val="232461"/>
              </a:solidFill>
              <a:latin typeface="Montserrat Medium" pitchFamily="2" charset="0"/>
              <a:cs typeface="Rando" pitchFamily="2" charset="77"/>
            </a:endParaRPr>
          </a:p>
        </p:txBody>
      </p:sp>
      <p:sp>
        <p:nvSpPr>
          <p:cNvPr id="10" name="Footer Placeholder 9">
            <a:extLst>
              <a:ext uri="{FF2B5EF4-FFF2-40B4-BE49-F238E27FC236}">
                <a16:creationId xmlns:a16="http://schemas.microsoft.com/office/drawing/2014/main" id="{81F02D9C-4837-AB48-B493-5B1412DFEAA3}"/>
              </a:ext>
            </a:extLst>
          </p:cNvPr>
          <p:cNvSpPr>
            <a:spLocks noGrp="1"/>
          </p:cNvSpPr>
          <p:nvPr>
            <p:ph type="ftr" sz="quarter" idx="11"/>
          </p:nvPr>
        </p:nvSpPr>
        <p:spPr/>
        <p:txBody>
          <a:bodyPr/>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mokinių </a:t>
            </a:r>
            <a:r>
              <a:rPr lang="lt-LT" dirty="0">
                <a:solidFill>
                  <a:srgbClr val="F0A334"/>
                </a:solidFill>
                <a:latin typeface="Montserrat Medium" pitchFamily="2" charset="0"/>
              </a:rPr>
              <a:t>sveikatos analizė 2021-2022 m.</a:t>
            </a:r>
            <a:endParaRPr lang="en-US" dirty="0">
              <a:solidFill>
                <a:srgbClr val="F0A334"/>
              </a:solidFill>
              <a:latin typeface="Montserrat Medium" pitchFamily="2" charset="0"/>
            </a:endParaRPr>
          </a:p>
        </p:txBody>
      </p:sp>
      <p:sp>
        <p:nvSpPr>
          <p:cNvPr id="11" name="Slide Number Placeholder 10">
            <a:extLst>
              <a:ext uri="{FF2B5EF4-FFF2-40B4-BE49-F238E27FC236}">
                <a16:creationId xmlns:a16="http://schemas.microsoft.com/office/drawing/2014/main" id="{50ED860B-69AA-A04B-B7AF-70501076FC6A}"/>
              </a:ext>
            </a:extLst>
          </p:cNvPr>
          <p:cNvSpPr>
            <a:spLocks noGrp="1"/>
          </p:cNvSpPr>
          <p:nvPr>
            <p:ph type="sldNum" sz="quarter" idx="12"/>
          </p:nvPr>
        </p:nvSpPr>
        <p:spPr/>
        <p:txBody>
          <a:bodyPr/>
          <a:lstStyle/>
          <a:p>
            <a:fld id="{53969381-6070-C14C-AC19-9F0CCB6EE0F1}" type="slidenum">
              <a:rPr lang="en-US" smtClean="0">
                <a:solidFill>
                  <a:srgbClr val="F0A334"/>
                </a:solidFill>
              </a:rPr>
              <a:pPr/>
              <a:t>7</a:t>
            </a:fld>
            <a:endParaRPr lang="en-US" dirty="0">
              <a:solidFill>
                <a:srgbClr val="F0A33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graphicFrame>
        <p:nvGraphicFramePr>
          <p:cNvPr id="12" name="Diagrama 11"/>
          <p:cNvGraphicFramePr/>
          <p:nvPr>
            <p:extLst>
              <p:ext uri="{D42A27DB-BD31-4B8C-83A1-F6EECF244321}">
                <p14:modId xmlns:p14="http://schemas.microsoft.com/office/powerpoint/2010/main" val="3223205375"/>
              </p:ext>
            </p:extLst>
          </p:nvPr>
        </p:nvGraphicFramePr>
        <p:xfrm>
          <a:off x="2573175" y="2127380"/>
          <a:ext cx="5787053" cy="3777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1784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36AD-2917-4845-994D-AE3560E575E9}"/>
              </a:ext>
            </a:extLst>
          </p:cNvPr>
          <p:cNvSpPr>
            <a:spLocks noGrp="1"/>
          </p:cNvSpPr>
          <p:nvPr>
            <p:ph type="title"/>
          </p:nvPr>
        </p:nvSpPr>
        <p:spPr>
          <a:xfrm>
            <a:off x="655320" y="361524"/>
            <a:ext cx="6267994" cy="1262507"/>
          </a:xfrm>
        </p:spPr>
        <p:txBody>
          <a:bodyPr>
            <a:noAutofit/>
          </a:bodyPr>
          <a:lstStyle/>
          <a:p>
            <a:pPr algn="just"/>
            <a:r>
              <a:rPr lang="pt-BR" sz="3200" cap="all" dirty="0" err="1">
                <a:solidFill>
                  <a:srgbClr val="232461"/>
                </a:solidFill>
                <a:latin typeface="Montserrat Medium" pitchFamily="2" charset="0"/>
                <a:cs typeface="Rando" pitchFamily="2" charset="77"/>
              </a:rPr>
              <a:t>Bendrosios</a:t>
            </a:r>
            <a:r>
              <a:rPr lang="pt-BR" sz="3200" cap="all" dirty="0">
                <a:solidFill>
                  <a:srgbClr val="232461"/>
                </a:solidFill>
                <a:latin typeface="Montserrat Medium" pitchFamily="2" charset="0"/>
                <a:cs typeface="Rando" pitchFamily="2" charset="77"/>
              </a:rPr>
              <a:t> ir </a:t>
            </a:r>
            <a:r>
              <a:rPr lang="pt-BR" sz="3200" cap="all" dirty="0" err="1">
                <a:solidFill>
                  <a:srgbClr val="232461"/>
                </a:solidFill>
                <a:latin typeface="Montserrat Medium" pitchFamily="2" charset="0"/>
                <a:cs typeface="Rando" pitchFamily="2" charset="77"/>
              </a:rPr>
              <a:t>specialiosios</a:t>
            </a:r>
            <a:r>
              <a:rPr lang="pt-BR" sz="3200" cap="all" dirty="0">
                <a:solidFill>
                  <a:srgbClr val="232461"/>
                </a:solidFill>
                <a:latin typeface="Montserrat Medium" pitchFamily="2" charset="0"/>
                <a:cs typeface="Rando" pitchFamily="2" charset="77"/>
              </a:rPr>
              <a:t> </a:t>
            </a:r>
            <a:r>
              <a:rPr lang="pt-BR" sz="3200" cap="all" dirty="0" err="1">
                <a:solidFill>
                  <a:srgbClr val="232461"/>
                </a:solidFill>
                <a:latin typeface="Montserrat Medium" pitchFamily="2" charset="0"/>
                <a:cs typeface="Rando" pitchFamily="2" charset="77"/>
              </a:rPr>
              <a:t>rekomendacijos</a:t>
            </a:r>
            <a:r>
              <a:rPr lang="pt-BR" sz="3200" cap="all" dirty="0">
                <a:solidFill>
                  <a:srgbClr val="232461"/>
                </a:solidFill>
                <a:latin typeface="Montserrat Medium" pitchFamily="2" charset="0"/>
                <a:cs typeface="Rando" pitchFamily="2" charset="77"/>
              </a:rPr>
              <a:t>, </a:t>
            </a:r>
            <a:r>
              <a:rPr lang="pt-BR" sz="3200" cap="all" dirty="0" err="1">
                <a:solidFill>
                  <a:srgbClr val="232461"/>
                </a:solidFill>
                <a:latin typeface="Montserrat Medium" pitchFamily="2" charset="0"/>
                <a:cs typeface="Rando" pitchFamily="2" charset="77"/>
              </a:rPr>
              <a:t>pritaikytas</a:t>
            </a:r>
            <a:r>
              <a:rPr lang="pt-BR" sz="3200" cap="all" dirty="0">
                <a:solidFill>
                  <a:srgbClr val="232461"/>
                </a:solidFill>
                <a:latin typeface="Montserrat Medium" pitchFamily="2" charset="0"/>
                <a:cs typeface="Rando" pitchFamily="2" charset="77"/>
              </a:rPr>
              <a:t> </a:t>
            </a:r>
            <a:r>
              <a:rPr lang="pt-BR" sz="3200" cap="all" dirty="0" err="1">
                <a:solidFill>
                  <a:srgbClr val="232461"/>
                </a:solidFill>
                <a:latin typeface="Montserrat Medium" pitchFamily="2" charset="0"/>
                <a:cs typeface="Rando" pitchFamily="2" charset="77"/>
              </a:rPr>
              <a:t>maitinimas</a:t>
            </a:r>
            <a:endParaRPr lang="en-US" sz="3200" cap="all" dirty="0">
              <a:solidFill>
                <a:srgbClr val="232461"/>
              </a:solidFill>
              <a:latin typeface="Montserrat Medium" pitchFamily="2" charset="0"/>
              <a:cs typeface="Rando" pitchFamily="2" charset="77"/>
            </a:endParaRPr>
          </a:p>
        </p:txBody>
      </p:sp>
      <p:sp>
        <p:nvSpPr>
          <p:cNvPr id="9" name="Footer Placeholder 8">
            <a:extLst>
              <a:ext uri="{FF2B5EF4-FFF2-40B4-BE49-F238E27FC236}">
                <a16:creationId xmlns:a16="http://schemas.microsoft.com/office/drawing/2014/main" id="{845E5FA2-B695-F945-BDAF-082829D57DEF}"/>
              </a:ext>
            </a:extLst>
          </p:cNvPr>
          <p:cNvSpPr>
            <a:spLocks noGrp="1"/>
          </p:cNvSpPr>
          <p:nvPr>
            <p:ph type="ftr" sz="quarter" idx="11"/>
          </p:nvPr>
        </p:nvSpPr>
        <p:spPr/>
        <p:txBody>
          <a:bodyPr/>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a:t>
            </a:r>
            <a:r>
              <a:rPr lang="lt-LT" dirty="0">
                <a:solidFill>
                  <a:srgbClr val="F0A334"/>
                </a:solidFill>
                <a:latin typeface="Montserrat Medium" pitchFamily="2" charset="0"/>
              </a:rPr>
              <a:t>mokinių sveikatos analizė 2021-2022 m.</a:t>
            </a:r>
            <a:endParaRPr lang="en-US" dirty="0">
              <a:solidFill>
                <a:srgbClr val="F0A334"/>
              </a:solidFill>
              <a:latin typeface="Montserrat Medium" pitchFamily="2" charset="0"/>
            </a:endParaRPr>
          </a:p>
        </p:txBody>
      </p:sp>
      <p:sp>
        <p:nvSpPr>
          <p:cNvPr id="10" name="Slide Number Placeholder 9">
            <a:extLst>
              <a:ext uri="{FF2B5EF4-FFF2-40B4-BE49-F238E27FC236}">
                <a16:creationId xmlns:a16="http://schemas.microsoft.com/office/drawing/2014/main" id="{E2DEB79F-6588-B946-9DAB-7C27E041412B}"/>
              </a:ext>
            </a:extLst>
          </p:cNvPr>
          <p:cNvSpPr>
            <a:spLocks noGrp="1"/>
          </p:cNvSpPr>
          <p:nvPr>
            <p:ph type="sldNum" sz="quarter" idx="12"/>
          </p:nvPr>
        </p:nvSpPr>
        <p:spPr/>
        <p:txBody>
          <a:bodyPr/>
          <a:lstStyle/>
          <a:p>
            <a:fld id="{53969381-6070-C14C-AC19-9F0CCB6EE0F1}" type="slidenum">
              <a:rPr lang="en-US" smtClean="0">
                <a:solidFill>
                  <a:srgbClr val="F0A334"/>
                </a:solidFill>
              </a:rPr>
              <a:pPr/>
              <a:t>8</a:t>
            </a:fld>
            <a:endParaRPr lang="en-US">
              <a:solidFill>
                <a:srgbClr val="F0A334"/>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 y="1615386"/>
            <a:ext cx="11959093" cy="445889"/>
          </a:xfrm>
          <a:prstGeom prst="rect">
            <a:avLst/>
          </a:prstGeom>
        </p:spPr>
      </p:pic>
      <p:graphicFrame>
        <p:nvGraphicFramePr>
          <p:cNvPr id="8" name="Diagrama 7"/>
          <p:cNvGraphicFramePr/>
          <p:nvPr>
            <p:extLst>
              <p:ext uri="{D42A27DB-BD31-4B8C-83A1-F6EECF244321}">
                <p14:modId xmlns:p14="http://schemas.microsoft.com/office/powerpoint/2010/main" val="3487188010"/>
              </p:ext>
            </p:extLst>
          </p:nvPr>
        </p:nvGraphicFramePr>
        <p:xfrm>
          <a:off x="2032000" y="1959429"/>
          <a:ext cx="7121331" cy="41789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2100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BE0D-4259-3445-9FF0-0D34AF059A09}"/>
              </a:ext>
            </a:extLst>
          </p:cNvPr>
          <p:cNvSpPr>
            <a:spLocks noGrp="1"/>
          </p:cNvSpPr>
          <p:nvPr>
            <p:ph type="title"/>
          </p:nvPr>
        </p:nvSpPr>
        <p:spPr/>
        <p:txBody>
          <a:bodyPr>
            <a:normAutofit/>
          </a:bodyPr>
          <a:lstStyle/>
          <a:p>
            <a:pPr algn="ctr"/>
            <a:r>
              <a:rPr lang="lt-LT" altLang="lt-LT" sz="4800" cap="all" dirty="0">
                <a:solidFill>
                  <a:srgbClr val="F0A334"/>
                </a:solidFill>
                <a:latin typeface="Montserrat Medium" pitchFamily="2" charset="0"/>
                <a:cs typeface="Rando" pitchFamily="2" charset="77"/>
              </a:rPr>
              <a:t>Kūno masės indeksas </a:t>
            </a:r>
            <a:br>
              <a:rPr lang="lt-LT" altLang="lt-LT" sz="4800" cap="all" dirty="0">
                <a:solidFill>
                  <a:srgbClr val="F0A334"/>
                </a:solidFill>
                <a:latin typeface="Montserrat Medium" pitchFamily="2" charset="0"/>
                <a:cs typeface="Rando" pitchFamily="2" charset="77"/>
              </a:rPr>
            </a:br>
            <a:r>
              <a:rPr lang="lt-LT" altLang="lt-LT" sz="4800" cap="all" dirty="0">
                <a:solidFill>
                  <a:srgbClr val="F0A334"/>
                </a:solidFill>
                <a:latin typeface="Montserrat Medium" pitchFamily="2" charset="0"/>
                <a:cs typeface="Rando" pitchFamily="2" charset="77"/>
              </a:rPr>
              <a:t>(toliau – KMI)</a:t>
            </a:r>
            <a:endParaRPr lang="en-US" sz="4800" cap="all" dirty="0">
              <a:solidFill>
                <a:srgbClr val="F0A334"/>
              </a:solidFill>
              <a:latin typeface="Montserrat Medium" pitchFamily="2" charset="0"/>
              <a:cs typeface="Rando" pitchFamily="2" charset="77"/>
            </a:endParaRPr>
          </a:p>
        </p:txBody>
      </p:sp>
      <p:sp>
        <p:nvSpPr>
          <p:cNvPr id="3" name="Footer Placeholder 2">
            <a:extLst>
              <a:ext uri="{FF2B5EF4-FFF2-40B4-BE49-F238E27FC236}">
                <a16:creationId xmlns:a16="http://schemas.microsoft.com/office/drawing/2014/main" id="{7464B524-AE1E-5B4B-8179-D4717A85E8C2}"/>
              </a:ext>
            </a:extLst>
          </p:cNvPr>
          <p:cNvSpPr>
            <a:spLocks noGrp="1"/>
          </p:cNvSpPr>
          <p:nvPr>
            <p:ph type="ftr" sz="quarter" idx="11"/>
          </p:nvPr>
        </p:nvSpPr>
        <p:spPr/>
        <p:txBody>
          <a:bodyPr anchor="t"/>
          <a:lstStyle/>
          <a:p>
            <a:r>
              <a:rPr lang="lt-LT" dirty="0">
                <a:solidFill>
                  <a:srgbClr val="F0A334"/>
                </a:solidFill>
                <a:latin typeface="Montserrat Medium" pitchFamily="2" charset="0"/>
              </a:rPr>
              <a:t>Klaipėdos </a:t>
            </a:r>
            <a:r>
              <a:rPr lang="lt-LT" dirty="0" smtClean="0">
                <a:solidFill>
                  <a:srgbClr val="F0A334"/>
                </a:solidFill>
                <a:latin typeface="Montserrat Medium" pitchFamily="2" charset="0"/>
              </a:rPr>
              <a:t>Gedminų progimnazijos mokinių </a:t>
            </a:r>
            <a:r>
              <a:rPr lang="lt-LT" dirty="0">
                <a:solidFill>
                  <a:srgbClr val="F0A334"/>
                </a:solidFill>
                <a:latin typeface="Montserrat Medium" pitchFamily="2" charset="0"/>
              </a:rPr>
              <a:t>sveikatos analizė 2021-2022 m.</a:t>
            </a:r>
            <a:endParaRPr lang="en-US" dirty="0">
              <a:solidFill>
                <a:srgbClr val="F0A334"/>
              </a:solidFill>
              <a:latin typeface="Montserrat Medium" pitchFamily="2" charset="0"/>
            </a:endParaRPr>
          </a:p>
        </p:txBody>
      </p:sp>
      <p:sp>
        <p:nvSpPr>
          <p:cNvPr id="4" name="Slide Number Placeholder 3">
            <a:extLst>
              <a:ext uri="{FF2B5EF4-FFF2-40B4-BE49-F238E27FC236}">
                <a16:creationId xmlns:a16="http://schemas.microsoft.com/office/drawing/2014/main" id="{684B0E95-D830-4549-A4D7-FD3590229D78}"/>
              </a:ext>
            </a:extLst>
          </p:cNvPr>
          <p:cNvSpPr>
            <a:spLocks noGrp="1"/>
          </p:cNvSpPr>
          <p:nvPr>
            <p:ph type="sldNum" sz="quarter" idx="12"/>
          </p:nvPr>
        </p:nvSpPr>
        <p:spPr/>
        <p:txBody>
          <a:bodyPr anchor="t"/>
          <a:lstStyle/>
          <a:p>
            <a:fld id="{53969381-6070-C14C-AC19-9F0CCB6EE0F1}" type="slidenum">
              <a:rPr lang="en-US" smtClean="0"/>
              <a:pPr/>
              <a:t>9</a:t>
            </a:fld>
            <a:endParaRPr lang="en-US" dirty="0"/>
          </a:p>
        </p:txBody>
      </p:sp>
    </p:spTree>
    <p:extLst>
      <p:ext uri="{BB962C8B-B14F-4D97-AF65-F5344CB8AC3E}">
        <p14:creationId xmlns:p14="http://schemas.microsoft.com/office/powerpoint/2010/main" val="2647787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476</TotalTime>
  <Words>1031</Words>
  <Application>Microsoft Office PowerPoint</Application>
  <PresentationFormat>Plačiaekranė</PresentationFormat>
  <Paragraphs>105</Paragraphs>
  <Slides>22</Slides>
  <Notes>0</Notes>
  <HiddenSlides>0</HiddenSlides>
  <MMClips>0</MMClips>
  <ScaleCrop>false</ScaleCrop>
  <HeadingPairs>
    <vt:vector size="6" baseType="variant">
      <vt:variant>
        <vt:lpstr>Naudojami šriftai</vt:lpstr>
      </vt:variant>
      <vt:variant>
        <vt:i4>10</vt:i4>
      </vt:variant>
      <vt:variant>
        <vt:lpstr>Tema</vt:lpstr>
      </vt:variant>
      <vt:variant>
        <vt:i4>1</vt:i4>
      </vt:variant>
      <vt:variant>
        <vt:lpstr>Skaidrių pavadinimai</vt:lpstr>
      </vt:variant>
      <vt:variant>
        <vt:i4>22</vt:i4>
      </vt:variant>
    </vt:vector>
  </HeadingPairs>
  <TitlesOfParts>
    <vt:vector size="33" baseType="lpstr">
      <vt:lpstr>Arial</vt:lpstr>
      <vt:lpstr>Calibri</vt:lpstr>
      <vt:lpstr>Calibri Light</vt:lpstr>
      <vt:lpstr>Montserrat Light</vt:lpstr>
      <vt:lpstr>Montserrat Medium</vt:lpstr>
      <vt:lpstr>Montserrat SemiBold</vt:lpstr>
      <vt:lpstr>Rando</vt:lpstr>
      <vt:lpstr>System Font Regular</vt:lpstr>
      <vt:lpstr>Space Grotesk</vt:lpstr>
      <vt:lpstr>Space Grotesk Medium</vt:lpstr>
      <vt:lpstr>Office Theme</vt:lpstr>
      <vt:lpstr>„PowerPoint“ pateiktis</vt:lpstr>
      <vt:lpstr>„PowerPoint“ pateiktis</vt:lpstr>
      <vt:lpstr>„PowerPoint“ pateiktis</vt:lpstr>
      <vt:lpstr>„PowerPoint“ pateiktis</vt:lpstr>
      <vt:lpstr>Reikšmių paaiškinimas</vt:lpstr>
      <vt:lpstr>Pasitikrinę sveikatą vaikai</vt:lpstr>
      <vt:lpstr>Pasitikrinusiųjų ir nepasitikrinusiųjų sveikatą vaikų dalis proc. </vt:lpstr>
      <vt:lpstr>Bendrosios ir specialiosios rekomendacijos, pritaikytas maitinimas</vt:lpstr>
      <vt:lpstr>Kūno masės indeksas  (toliau – KMI)</vt:lpstr>
      <vt:lpstr>Vaikų pasiskirstymas pagal KMI (proc.)</vt:lpstr>
      <vt:lpstr>Fizinio lavinimo grupės</vt:lpstr>
      <vt:lpstr>Vaikų pasiskirstymas pagal fizinio ugdymo grupes   (proc.)</vt:lpstr>
      <vt:lpstr>Dantų būklė</vt:lpstr>
      <vt:lpstr>Dantų ėduonies intensyvumo (kpi+KPI) indeksas (proc.)</vt:lpstr>
      <vt:lpstr>Apibendrinimas</vt:lpstr>
      <vt:lpstr>Apibendrinimas (1) </vt:lpstr>
      <vt:lpstr>Apibendrinimas (2) </vt:lpstr>
      <vt:lpstr>Apibendrinimas (3) </vt:lpstr>
      <vt:lpstr>Apibendrinimas (4) </vt:lpstr>
      <vt:lpstr>Rekomendacijos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Darbuotojas</cp:lastModifiedBy>
  <cp:revision>48</cp:revision>
  <dcterms:created xsi:type="dcterms:W3CDTF">2019-07-24T07:24:43Z</dcterms:created>
  <dcterms:modified xsi:type="dcterms:W3CDTF">2021-12-10T10:50:56Z</dcterms:modified>
</cp:coreProperties>
</file>