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8" r:id="rId5"/>
    <p:sldId id="259" r:id="rId6"/>
    <p:sldId id="260" r:id="rId7"/>
    <p:sldId id="261" r:id="rId8"/>
    <p:sldId id="269" r:id="rId9"/>
    <p:sldId id="266" r:id="rId10"/>
    <p:sldId id="270" r:id="rId11"/>
  </p:sldIdLst>
  <p:sldSz cx="9144000" cy="6858000" type="screen4x3"/>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71" autoAdjust="0"/>
  </p:normalViewPr>
  <p:slideViewPr>
    <p:cSldViewPr>
      <p:cViewPr>
        <p:scale>
          <a:sx n="75" d="100"/>
          <a:sy n="75" d="100"/>
        </p:scale>
        <p:origin x="510" y="5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vert="horz" wrap="square" anchor="ctr" anchorCtr="1"/>
        <a:lstStyle/>
        <a:p>
          <a:pPr>
            <a:defRPr sz="2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Iš mokykloje besimokiusių 922 mokinių</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Mokinių pristačiusių formą Nr. E027-1, dalis (proc.)</c:v>
                </c:pt>
                <c:pt idx="1">
                  <c:v>Mokinių, kurių formos  Nr. E027-1 formos I dalis "Fizinės būklės įvertinimas" užpildyta, dalis (proc.)</c:v>
                </c:pt>
                <c:pt idx="2">
                  <c:v>Mokinių, kurių formos  Nr. E027-1 formos II dalis "Dantų ir žandikaulių būklės įvertinimas" užpildyta, dalis (proc.)</c:v>
                </c:pt>
              </c:strCache>
            </c:strRef>
          </c:cat>
          <c:val>
            <c:numRef>
              <c:f>Sheet1!$B$2:$B$4</c:f>
              <c:numCache>
                <c:formatCode>General</c:formatCode>
                <c:ptCount val="3"/>
                <c:pt idx="0">
                  <c:v>57.4</c:v>
                </c:pt>
                <c:pt idx="1">
                  <c:v>82.2</c:v>
                </c:pt>
                <c:pt idx="2">
                  <c:v>61.6</c:v>
                </c:pt>
              </c:numCache>
            </c:numRef>
          </c:val>
          <c:extLst>
            <c:ext xmlns:c16="http://schemas.microsoft.com/office/drawing/2014/chart" uri="{C3380CC4-5D6E-409C-BE32-E72D297353CC}">
              <c16:uniqueId val="{00000000-FE37-422D-BA1C-A8AD2F870E05}"/>
            </c:ext>
          </c:extLst>
        </c:ser>
        <c:dLbls>
          <c:showLegendKey val="0"/>
          <c:showVal val="0"/>
          <c:showCatName val="0"/>
          <c:showSerName val="0"/>
          <c:showPercent val="0"/>
          <c:showBubbleSize val="0"/>
        </c:dLbls>
        <c:gapWidth val="182"/>
        <c:axId val="1388415167"/>
        <c:axId val="1388409759"/>
      </c:barChart>
      <c:catAx>
        <c:axId val="1388415167"/>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388409759"/>
        <c:crosses val="autoZero"/>
        <c:auto val="1"/>
        <c:lblAlgn val="ctr"/>
        <c:lblOffset val="100"/>
        <c:noMultiLvlLbl val="0"/>
      </c:catAx>
      <c:valAx>
        <c:axId val="1388409759"/>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388415167"/>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75"/>
      <c:rotY val="0"/>
      <c:rAngAx val="0"/>
    </c:view3D>
    <c:floor>
      <c:thickness val="0"/>
    </c:floor>
    <c:sideWall>
      <c:thickness val="0"/>
    </c:sideWall>
    <c:backWall>
      <c:thickness val="0"/>
    </c:backWall>
    <c:plotArea>
      <c:layout>
        <c:manualLayout>
          <c:layoutTarget val="inner"/>
          <c:xMode val="edge"/>
          <c:yMode val="edge"/>
          <c:x val="1.4109017298891506E-3"/>
          <c:y val="0"/>
          <c:w val="0.71360305601053509"/>
          <c:h val="1"/>
        </c:manualLayout>
      </c:layout>
      <c:pie3DChart>
        <c:varyColors val="1"/>
        <c:ser>
          <c:idx val="0"/>
          <c:order val="0"/>
          <c:tx>
            <c:strRef>
              <c:f>Lapas1!$B$1</c:f>
              <c:strCache>
                <c:ptCount val="1"/>
                <c:pt idx="0">
                  <c:v>Pardavimas</c:v>
                </c:pt>
              </c:strCache>
            </c:strRef>
          </c:tx>
          <c:explosion val="25"/>
          <c:dLbls>
            <c:dLbl>
              <c:idx val="1"/>
              <c:layout/>
              <c:tx>
                <c:rich>
                  <a:bodyPr/>
                  <a:lstStyle/>
                  <a:p>
                    <a:r>
                      <a:rPr lang="en-US" sz="3200" b="1" dirty="0" smtClean="0">
                        <a:solidFill>
                          <a:srgbClr val="C00000"/>
                        </a:solidFill>
                      </a:rPr>
                      <a:t>85,2</a:t>
                    </a:r>
                    <a:endParaRPr lang="en-US" dirty="0">
                      <a:solidFill>
                        <a:srgbClr val="C00000"/>
                      </a:solidFill>
                    </a:endParaRPr>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AE24-4906-8B26-8F777BF638A6}"/>
                </c:ext>
              </c:extLst>
            </c:dLbl>
            <c:spPr>
              <a:noFill/>
              <a:ln>
                <a:noFill/>
              </a:ln>
              <a:effectLst/>
            </c:spPr>
            <c:txPr>
              <a:bodyPr/>
              <a:lstStyle/>
              <a:p>
                <a:pPr>
                  <a:defRPr sz="3200" b="1"/>
                </a:pPr>
                <a:endParaRPr lang="en-US"/>
              </a:p>
            </c:txPr>
            <c:showLegendKey val="0"/>
            <c:showVal val="0"/>
            <c:showCatName val="0"/>
            <c:showSerName val="0"/>
            <c:showPercent val="0"/>
            <c:showBubbleSize val="0"/>
            <c:extLst>
              <c:ext xmlns:c15="http://schemas.microsoft.com/office/drawing/2012/chart" uri="{CE6537A1-D6FC-4f65-9D91-7224C49458BB}"/>
            </c:extLst>
          </c:dLbls>
          <c:cat>
            <c:strRef>
              <c:f>Lapas1!$A$2:$A$3</c:f>
              <c:strCache>
                <c:ptCount val="2"/>
                <c:pt idx="0">
                  <c:v>Turi tam tikrų apribojimų</c:v>
                </c:pt>
                <c:pt idx="1">
                  <c:v>Gali dalyvauti be apribojimų</c:v>
                </c:pt>
              </c:strCache>
            </c:strRef>
          </c:cat>
          <c:val>
            <c:numRef>
              <c:f>Lapas1!$B$2:$B$3</c:f>
              <c:numCache>
                <c:formatCode>General</c:formatCode>
                <c:ptCount val="2"/>
                <c:pt idx="0">
                  <c:v>14.8</c:v>
                </c:pt>
                <c:pt idx="1">
                  <c:v>85.2</c:v>
                </c:pt>
              </c:numCache>
            </c:numRef>
          </c:val>
          <c:extLst>
            <c:ext xmlns:c16="http://schemas.microsoft.com/office/drawing/2014/chart" uri="{C3380CC4-5D6E-409C-BE32-E72D297353CC}">
              <c16:uniqueId val="{00000001-AE24-4906-8B26-8F777BF638A6}"/>
            </c:ext>
          </c:extLst>
        </c:ser>
        <c:dLbls>
          <c:showLegendKey val="0"/>
          <c:showVal val="0"/>
          <c:showCatName val="0"/>
          <c:showSerName val="0"/>
          <c:showPercent val="0"/>
          <c:showBubbleSize val="0"/>
          <c:showLeaderLines val="1"/>
        </c:dLbls>
      </c:pie3DChart>
    </c:plotArea>
    <c:legend>
      <c:legendPos val="r"/>
      <c:layout>
        <c:manualLayout>
          <c:xMode val="edge"/>
          <c:yMode val="edge"/>
          <c:x val="0.59319123464784596"/>
          <c:y val="0.46551901600535234"/>
          <c:w val="0.38997371700341188"/>
          <c:h val="0.29392928825073344"/>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view3D>
    <c:floor>
      <c:thickness val="0"/>
    </c:floor>
    <c:sideWall>
      <c:thickness val="0"/>
    </c:sideWall>
    <c:backWall>
      <c:thickness val="0"/>
    </c:backWall>
    <c:plotArea>
      <c:layout>
        <c:manualLayout>
          <c:layoutTarget val="inner"/>
          <c:xMode val="edge"/>
          <c:yMode val="edge"/>
          <c:x val="0"/>
          <c:y val="0"/>
          <c:w val="0.75248621911203739"/>
          <c:h val="1"/>
        </c:manualLayout>
      </c:layout>
      <c:pie3DChart>
        <c:varyColors val="1"/>
        <c:ser>
          <c:idx val="0"/>
          <c:order val="0"/>
          <c:tx>
            <c:strRef>
              <c:f>Lapas1!$B$1</c:f>
              <c:strCache>
                <c:ptCount val="1"/>
                <c:pt idx="0">
                  <c:v>Stulelis1</c:v>
                </c:pt>
              </c:strCache>
            </c:strRef>
          </c:tx>
          <c:dLbls>
            <c:spPr>
              <a:noFill/>
            </c:spPr>
            <c:txPr>
              <a:bodyPr/>
              <a:lstStyle/>
              <a:p>
                <a:pPr>
                  <a:defRPr sz="2800" b="1">
                    <a:solidFill>
                      <a:schemeClr val="tx1"/>
                    </a:solidFill>
                  </a:defRPr>
                </a:pPr>
                <a:endParaRPr lang="en-US"/>
              </a:p>
            </c:txPr>
            <c:showLegendKey val="0"/>
            <c:showVal val="1"/>
            <c:showCatName val="0"/>
            <c:showSerName val="0"/>
            <c:showPercent val="0"/>
            <c:showBubbleSize val="0"/>
            <c:showLeaderLines val="1"/>
            <c:extLst>
              <c:ext xmlns:c15="http://schemas.microsoft.com/office/drawing/2012/chart" uri="{CE6537A1-D6FC-4f65-9D91-7224C49458BB}">
                <c15:layout/>
              </c:ext>
            </c:extLst>
          </c:dLbls>
          <c:cat>
            <c:strRef>
              <c:f>Lapas1!$A$2:$A$5</c:f>
              <c:strCache>
                <c:ptCount val="4"/>
                <c:pt idx="0">
                  <c:v>Per mažas KMI</c:v>
                </c:pt>
                <c:pt idx="1">
                  <c:v>Normalus KMI</c:v>
                </c:pt>
                <c:pt idx="2">
                  <c:v>Per didelis KMI</c:v>
                </c:pt>
                <c:pt idx="3">
                  <c:v>Nutukimas</c:v>
                </c:pt>
              </c:strCache>
            </c:strRef>
          </c:cat>
          <c:val>
            <c:numRef>
              <c:f>Lapas1!$B$2:$B$5</c:f>
              <c:numCache>
                <c:formatCode>General</c:formatCode>
                <c:ptCount val="4"/>
                <c:pt idx="0">
                  <c:v>12.3</c:v>
                </c:pt>
                <c:pt idx="1">
                  <c:v>64.099999999999994</c:v>
                </c:pt>
                <c:pt idx="2">
                  <c:v>17.3</c:v>
                </c:pt>
                <c:pt idx="3">
                  <c:v>6.3</c:v>
                </c:pt>
              </c:numCache>
            </c:numRef>
          </c:val>
          <c:extLst>
            <c:ext xmlns:c16="http://schemas.microsoft.com/office/drawing/2014/chart" uri="{C3380CC4-5D6E-409C-BE32-E72D297353CC}">
              <c16:uniqueId val="{00000000-BBFF-444B-8789-E8582B05F803}"/>
            </c:ext>
          </c:extLst>
        </c:ser>
        <c:dLbls>
          <c:showLegendKey val="0"/>
          <c:showVal val="0"/>
          <c:showCatName val="0"/>
          <c:showSerName val="0"/>
          <c:showPercent val="0"/>
          <c:showBubbleSize val="0"/>
          <c:showLeaderLines val="1"/>
        </c:dLbls>
      </c:pie3DChart>
    </c:plotArea>
    <c:legend>
      <c:legendPos val="r"/>
      <c:layout>
        <c:manualLayout>
          <c:xMode val="edge"/>
          <c:yMode val="edge"/>
          <c:x val="0.64501052394482805"/>
          <c:y val="0.68064450277048705"/>
          <c:w val="0.33807735213591183"/>
          <c:h val="0.31772334013803832"/>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view3D>
    <c:floor>
      <c:thickness val="0"/>
    </c:floor>
    <c:sideWall>
      <c:thickness val="0"/>
    </c:sideWall>
    <c:backWall>
      <c:thickness val="0"/>
    </c:backWall>
    <c:plotArea>
      <c:layout>
        <c:manualLayout>
          <c:layoutTarget val="inner"/>
          <c:xMode val="edge"/>
          <c:yMode val="edge"/>
          <c:x val="0"/>
          <c:y val="0"/>
          <c:w val="0.79196916368858339"/>
          <c:h val="1"/>
        </c:manualLayout>
      </c:layout>
      <c:pie3DChart>
        <c:varyColors val="1"/>
        <c:ser>
          <c:idx val="0"/>
          <c:order val="0"/>
          <c:tx>
            <c:strRef>
              <c:f>Lapas1!$B$1</c:f>
              <c:strCache>
                <c:ptCount val="1"/>
                <c:pt idx="0">
                  <c:v>Pardavimas</c:v>
                </c:pt>
              </c:strCache>
            </c:strRef>
          </c:tx>
          <c:dLbls>
            <c:dLbl>
              <c:idx val="0"/>
              <c:layout/>
              <c:tx>
                <c:rich>
                  <a:bodyPr/>
                  <a:lstStyle/>
                  <a:p>
                    <a:pPr>
                      <a:defRPr sz="3200"/>
                    </a:pPr>
                    <a:r>
                      <a:rPr lang="en-US" b="1" dirty="0" smtClean="0"/>
                      <a:t>95,7</a:t>
                    </a:r>
                    <a:endParaRPr lang="en-US" b="1" dirty="0"/>
                  </a:p>
                </c:rich>
              </c:tx>
              <c:spP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D3F6-4B1D-A8EF-BD968AF3433E}"/>
                </c:ext>
              </c:extLst>
            </c:dLbl>
            <c:dLbl>
              <c:idx val="1"/>
              <c:layout/>
              <c:spPr/>
              <c:txPr>
                <a:bodyPr/>
                <a:lstStyle/>
                <a:p>
                  <a:pPr>
                    <a:defRPr sz="2800" b="1"/>
                  </a:pPr>
                  <a:endParaRPr lang="en-US"/>
                </a:p>
              </c:txPr>
              <c:dLblPos val="in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D3F6-4B1D-A8EF-BD968AF3433E}"/>
                </c:ext>
              </c:extLst>
            </c:dLbl>
            <c:dLbl>
              <c:idx val="2"/>
              <c:layout>
                <c:manualLayout>
                  <c:x val="-5.4362390307272197E-2"/>
                  <c:y val="-5.0826257011991151E-2"/>
                </c:manualLayout>
              </c:layout>
              <c:spPr/>
              <c:txPr>
                <a:bodyPr/>
                <a:lstStyle/>
                <a:p>
                  <a:pPr>
                    <a:defRPr sz="2400" b="1"/>
                  </a:pPr>
                  <a:endParaRPr lang="en-US"/>
                </a:p>
              </c:txP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D3F6-4B1D-A8EF-BD968AF3433E}"/>
                </c:ext>
              </c:extLst>
            </c:dLbl>
            <c:dLbl>
              <c:idx val="3"/>
              <c:layout>
                <c:manualLayout>
                  <c:x val="1.3468013468013407E-2"/>
                  <c:y val="-6.5359477124183024E-2"/>
                </c:manualLayout>
              </c:layout>
              <c:spPr/>
              <c:txPr>
                <a:bodyPr/>
                <a:lstStyle/>
                <a:p>
                  <a:pPr>
                    <a:defRPr sz="2000" b="1"/>
                  </a:pPr>
                  <a:endParaRPr lang="en-US"/>
                </a:p>
              </c:txPr>
              <c:dLblPos val="bestFi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D3F6-4B1D-A8EF-BD968AF3433E}"/>
                </c:ext>
              </c:extLst>
            </c:dLbl>
            <c:spPr>
              <a:noFill/>
              <a:ln>
                <a:noFill/>
              </a:ln>
              <a:effectLst/>
            </c:spPr>
            <c:showLegendKey val="0"/>
            <c:showVal val="1"/>
            <c:showCatName val="0"/>
            <c:showSerName val="0"/>
            <c:showPercent val="0"/>
            <c:showBubbleSize val="0"/>
            <c:showLeaderLines val="1"/>
            <c:extLst>
              <c:ext xmlns:c15="http://schemas.microsoft.com/office/drawing/2012/chart" uri="{CE6537A1-D6FC-4f65-9D91-7224C49458BB}"/>
            </c:extLst>
          </c:dLbls>
          <c:cat>
            <c:strRef>
              <c:f>Lapas1!$A$2:$A$5</c:f>
              <c:strCache>
                <c:ptCount val="4"/>
                <c:pt idx="0">
                  <c:v>Pagrindinė</c:v>
                </c:pt>
                <c:pt idx="1">
                  <c:v>Parengiamoji</c:v>
                </c:pt>
                <c:pt idx="2">
                  <c:v>Specialioji</c:v>
                </c:pt>
                <c:pt idx="3">
                  <c:v>Atleisti nuo kūno kultūros</c:v>
                </c:pt>
              </c:strCache>
            </c:strRef>
          </c:cat>
          <c:val>
            <c:numRef>
              <c:f>Lapas1!$B$2:$B$5</c:f>
              <c:numCache>
                <c:formatCode>General</c:formatCode>
                <c:ptCount val="4"/>
                <c:pt idx="0">
                  <c:v>95.7</c:v>
                </c:pt>
                <c:pt idx="1">
                  <c:v>3.1</c:v>
                </c:pt>
                <c:pt idx="2">
                  <c:v>1</c:v>
                </c:pt>
                <c:pt idx="3">
                  <c:v>0.2</c:v>
                </c:pt>
              </c:numCache>
            </c:numRef>
          </c:val>
          <c:extLst>
            <c:ext xmlns:c16="http://schemas.microsoft.com/office/drawing/2014/chart" uri="{C3380CC4-5D6E-409C-BE32-E72D297353CC}">
              <c16:uniqueId val="{00000004-D3F6-4B1D-A8EF-BD968AF3433E}"/>
            </c:ext>
          </c:extLst>
        </c:ser>
        <c:dLbls>
          <c:showLegendKey val="0"/>
          <c:showVal val="0"/>
          <c:showCatName val="0"/>
          <c:showSerName val="0"/>
          <c:showPercent val="0"/>
          <c:showBubbleSize val="0"/>
          <c:showLeaderLines val="1"/>
        </c:dLbls>
      </c:pie3DChart>
    </c:plotArea>
    <c:legend>
      <c:legendPos val="r"/>
      <c:layout>
        <c:manualLayout>
          <c:xMode val="edge"/>
          <c:yMode val="edge"/>
          <c:x val="0.6925039158216566"/>
          <c:y val="0.61973258839784628"/>
          <c:w val="0.30259346581340518"/>
          <c:h val="0.3802673931265716"/>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3761111609681004E-2"/>
          <c:y val="3.0763828132594536E-2"/>
          <c:w val="0.95176342847947037"/>
          <c:h val="0.87851924759405076"/>
        </c:manualLayout>
      </c:layout>
      <c:barChart>
        <c:barDir val="col"/>
        <c:grouping val="clustered"/>
        <c:varyColors val="0"/>
        <c:ser>
          <c:idx val="0"/>
          <c:order val="0"/>
          <c:tx>
            <c:strRef>
              <c:f>Sheet1!$B$1</c:f>
              <c:strCache>
                <c:ptCount val="1"/>
                <c:pt idx="0">
                  <c:v>Mokiniai, turintys sąkandžio problemų, proc.</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Sheet1!$A$2:$A$5</c:f>
              <c:strCache>
                <c:ptCount val="2"/>
                <c:pt idx="0">
                  <c:v>2019 m.</c:v>
                </c:pt>
                <c:pt idx="1">
                  <c:v>2020 m.</c:v>
                </c:pt>
              </c:strCache>
            </c:strRef>
          </c:cat>
          <c:val>
            <c:numRef>
              <c:f>Sheet1!$B$2:$B$5</c:f>
              <c:numCache>
                <c:formatCode>General</c:formatCode>
                <c:ptCount val="4"/>
                <c:pt idx="0">
                  <c:v>36.4</c:v>
                </c:pt>
                <c:pt idx="1">
                  <c:v>40.299999999999997</c:v>
                </c:pt>
              </c:numCache>
            </c:numRef>
          </c:val>
          <c:extLst>
            <c:ext xmlns:c16="http://schemas.microsoft.com/office/drawing/2014/chart" uri="{C3380CC4-5D6E-409C-BE32-E72D297353CC}">
              <c16:uniqueId val="{00000000-96D1-4A41-A107-BF208FFDC7DA}"/>
            </c:ext>
          </c:extLst>
        </c:ser>
        <c:ser>
          <c:idx val="1"/>
          <c:order val="1"/>
          <c:tx>
            <c:strRef>
              <c:f>Sheet1!$C$1</c:f>
              <c:strCache>
                <c:ptCount val="1"/>
                <c:pt idx="0">
                  <c:v>Mokiniai turintys žandikaulio patologijų, proc.</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Sheet1!$A$2:$A$5</c:f>
              <c:strCache>
                <c:ptCount val="2"/>
                <c:pt idx="0">
                  <c:v>2019 m.</c:v>
                </c:pt>
                <c:pt idx="1">
                  <c:v>2020 m.</c:v>
                </c:pt>
              </c:strCache>
            </c:strRef>
          </c:cat>
          <c:val>
            <c:numRef>
              <c:f>Sheet1!$C$2:$C$5</c:f>
              <c:numCache>
                <c:formatCode>General</c:formatCode>
                <c:ptCount val="4"/>
                <c:pt idx="0">
                  <c:v>14.5</c:v>
                </c:pt>
                <c:pt idx="1">
                  <c:v>19.2</c:v>
                </c:pt>
              </c:numCache>
            </c:numRef>
          </c:val>
          <c:extLst>
            <c:ext xmlns:c16="http://schemas.microsoft.com/office/drawing/2014/chart" uri="{C3380CC4-5D6E-409C-BE32-E72D297353CC}">
              <c16:uniqueId val="{00000001-96D1-4A41-A107-BF208FFDC7DA}"/>
            </c:ext>
          </c:extLst>
        </c:ser>
        <c:ser>
          <c:idx val="2"/>
          <c:order val="2"/>
          <c:tx>
            <c:strRef>
              <c:f>Sheet1!$D$1</c:f>
              <c:strCache>
                <c:ptCount val="1"/>
                <c:pt idx="0">
                  <c:v>Mokiniai turintys ėduonies pažeistų, plombuotų ir išrautų dantų, proc.</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Sheet1!$A$2:$A$5</c:f>
              <c:strCache>
                <c:ptCount val="2"/>
                <c:pt idx="0">
                  <c:v>2019 m.</c:v>
                </c:pt>
                <c:pt idx="1">
                  <c:v>2020 m.</c:v>
                </c:pt>
              </c:strCache>
            </c:strRef>
          </c:cat>
          <c:val>
            <c:numRef>
              <c:f>Sheet1!$D$2:$D$5</c:f>
              <c:numCache>
                <c:formatCode>General</c:formatCode>
                <c:ptCount val="4"/>
                <c:pt idx="0">
                  <c:v>80.5</c:v>
                </c:pt>
                <c:pt idx="1">
                  <c:v>82.6</c:v>
                </c:pt>
              </c:numCache>
            </c:numRef>
          </c:val>
          <c:extLst>
            <c:ext xmlns:c16="http://schemas.microsoft.com/office/drawing/2014/chart" uri="{C3380CC4-5D6E-409C-BE32-E72D297353CC}">
              <c16:uniqueId val="{00000002-96D1-4A41-A107-BF208FFDC7DA}"/>
            </c:ext>
          </c:extLst>
        </c:ser>
        <c:dLbls>
          <c:showLegendKey val="0"/>
          <c:showVal val="0"/>
          <c:showCatName val="0"/>
          <c:showSerName val="0"/>
          <c:showPercent val="0"/>
          <c:showBubbleSize val="0"/>
        </c:dLbls>
        <c:gapWidth val="221"/>
        <c:overlap val="-6"/>
        <c:axId val="1387428671"/>
        <c:axId val="1387429087"/>
      </c:barChart>
      <c:catAx>
        <c:axId val="13874286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387429087"/>
        <c:crosses val="autoZero"/>
        <c:auto val="1"/>
        <c:lblAlgn val="ctr"/>
        <c:lblOffset val="100"/>
        <c:noMultiLvlLbl val="0"/>
      </c:catAx>
      <c:valAx>
        <c:axId val="138742908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387428671"/>
        <c:crosses val="autoZero"/>
        <c:crossBetween val="between"/>
      </c:valAx>
      <c:spPr>
        <a:noFill/>
        <a:ln>
          <a:noFill/>
        </a:ln>
        <a:effectLst/>
      </c:spPr>
    </c:plotArea>
    <c:legend>
      <c:legendPos val="b"/>
      <c:layout>
        <c:manualLayout>
          <c:xMode val="edge"/>
          <c:yMode val="edge"/>
          <c:x val="0.637418229197252"/>
          <c:y val="7.7569991251093637E-2"/>
          <c:w val="0.31607257828582125"/>
          <c:h val="0.83601025566248666"/>
        </c:manualLayout>
      </c:layout>
      <c:overlay val="0"/>
      <c:spPr>
        <a:noFill/>
        <a:ln>
          <a:solidFill>
            <a:schemeClr val="accent1"/>
          </a:solid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8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Pavadinimo skaidrė">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lt-LT" smtClean="0"/>
              <a:t>Spustelėję redag. ruoš. pavad. stilių</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lt-LT" smtClean="0"/>
              <a:t>Spustelėję redag. ruoš. paantrš. stilių</a:t>
            </a:r>
            <a:endParaRPr lang="en-US" dirty="0"/>
          </a:p>
        </p:txBody>
      </p:sp>
      <p:sp>
        <p:nvSpPr>
          <p:cNvPr id="4" name="Date Placeholder 3"/>
          <p:cNvSpPr>
            <a:spLocks noGrp="1"/>
          </p:cNvSpPr>
          <p:nvPr>
            <p:ph type="dt" sz="half" idx="10"/>
          </p:nvPr>
        </p:nvSpPr>
        <p:spPr/>
        <p:txBody>
          <a:bodyPr/>
          <a:lstStyle/>
          <a:p>
            <a:fld id="{90E7C63D-763A-4D71-8BC2-DB9513D8E9ED}" type="datetimeFigureOut">
              <a:rPr lang="lt-LT" smtClean="0"/>
              <a:t>2021-03-14</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DCCD9C84-2ED5-4A16-A37D-BB4ED0843A8F}" type="slidenum">
              <a:rPr lang="lt-LT" smtClean="0"/>
              <a:t>‹#›</a:t>
            </a:fld>
            <a:endParaRPr lang="lt-LT"/>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a:p>
        </p:txBody>
      </p:sp>
      <p:sp>
        <p:nvSpPr>
          <p:cNvPr id="4" name="Date Placeholder 3"/>
          <p:cNvSpPr>
            <a:spLocks noGrp="1"/>
          </p:cNvSpPr>
          <p:nvPr>
            <p:ph type="dt" sz="half" idx="10"/>
          </p:nvPr>
        </p:nvSpPr>
        <p:spPr/>
        <p:txBody>
          <a:bodyPr/>
          <a:lstStyle/>
          <a:p>
            <a:fld id="{90E7C63D-763A-4D71-8BC2-DB9513D8E9ED}" type="datetimeFigureOut">
              <a:rPr lang="lt-LT" smtClean="0"/>
              <a:t>2021-03-14</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DCCD9C84-2ED5-4A16-A37D-BB4ED0843A8F}" type="slidenum">
              <a:rPr lang="lt-LT" smtClean="0"/>
              <a:t>‹#›</a:t>
            </a:fld>
            <a:endParaRPr lang="lt-L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lt-LT" smtClean="0"/>
              <a:t>Spustelėję redag. ruoš. pavad. stilių</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a:p>
        </p:txBody>
      </p:sp>
      <p:sp>
        <p:nvSpPr>
          <p:cNvPr id="4" name="Date Placeholder 3"/>
          <p:cNvSpPr>
            <a:spLocks noGrp="1"/>
          </p:cNvSpPr>
          <p:nvPr>
            <p:ph type="dt" sz="half" idx="10"/>
          </p:nvPr>
        </p:nvSpPr>
        <p:spPr/>
        <p:txBody>
          <a:bodyPr/>
          <a:lstStyle/>
          <a:p>
            <a:fld id="{90E7C63D-763A-4D71-8BC2-DB9513D8E9ED}" type="datetimeFigureOut">
              <a:rPr lang="lt-LT" smtClean="0"/>
              <a:t>2021-03-14</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DCCD9C84-2ED5-4A16-A37D-BB4ED0843A8F}" type="slidenum">
              <a:rPr lang="lt-LT" smtClean="0"/>
              <a:t>‹#›</a:t>
            </a:fld>
            <a:endParaRPr lang="lt-L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lang="en-US"/>
          </a:p>
        </p:txBody>
      </p:sp>
      <p:sp>
        <p:nvSpPr>
          <p:cNvPr id="3" name="Content Placeholder 2"/>
          <p:cNvSpPr>
            <a:spLocks noGrp="1"/>
          </p:cNvSpPr>
          <p:nvPr>
            <p:ph idx="1"/>
          </p:nvPr>
        </p:nvSpPr>
        <p:spPr/>
        <p:txBody>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a:p>
        </p:txBody>
      </p:sp>
      <p:sp>
        <p:nvSpPr>
          <p:cNvPr id="4" name="Date Placeholder 3"/>
          <p:cNvSpPr>
            <a:spLocks noGrp="1"/>
          </p:cNvSpPr>
          <p:nvPr>
            <p:ph type="dt" sz="half" idx="10"/>
          </p:nvPr>
        </p:nvSpPr>
        <p:spPr/>
        <p:txBody>
          <a:bodyPr/>
          <a:lstStyle/>
          <a:p>
            <a:fld id="{90E7C63D-763A-4D71-8BC2-DB9513D8E9ED}" type="datetimeFigureOut">
              <a:rPr lang="lt-LT" smtClean="0"/>
              <a:t>2021-03-14</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DCCD9C84-2ED5-4A16-A37D-BB4ED0843A8F}" type="slidenum">
              <a:rPr lang="lt-LT" smtClean="0"/>
              <a:t>‹#›</a:t>
            </a:fld>
            <a:endParaRPr lang="lt-L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kcijos antraštė">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lt-LT" smtClean="0"/>
              <a:t>Spustelėję redag. ruoš. pavad. stilių</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Spustelėję redag. ruoš. teksto stilių</a:t>
            </a:r>
          </a:p>
        </p:txBody>
      </p:sp>
      <p:sp>
        <p:nvSpPr>
          <p:cNvPr id="4" name="Date Placeholder 3"/>
          <p:cNvSpPr>
            <a:spLocks noGrp="1"/>
          </p:cNvSpPr>
          <p:nvPr>
            <p:ph type="dt" sz="half" idx="10"/>
          </p:nvPr>
        </p:nvSpPr>
        <p:spPr/>
        <p:txBody>
          <a:bodyPr/>
          <a:lstStyle/>
          <a:p>
            <a:fld id="{90E7C63D-763A-4D71-8BC2-DB9513D8E9ED}" type="datetimeFigureOut">
              <a:rPr lang="lt-LT" smtClean="0"/>
              <a:t>2021-03-14</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DCCD9C84-2ED5-4A16-A37D-BB4ED0843A8F}" type="slidenum">
              <a:rPr lang="lt-LT" smtClean="0"/>
              <a:t>‹#›</a:t>
            </a:fld>
            <a:endParaRPr lang="lt-LT"/>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a:p>
        </p:txBody>
      </p:sp>
      <p:sp>
        <p:nvSpPr>
          <p:cNvPr id="5" name="Date Placeholder 4"/>
          <p:cNvSpPr>
            <a:spLocks noGrp="1"/>
          </p:cNvSpPr>
          <p:nvPr>
            <p:ph type="dt" sz="half" idx="10"/>
          </p:nvPr>
        </p:nvSpPr>
        <p:spPr/>
        <p:txBody>
          <a:bodyPr/>
          <a:lstStyle/>
          <a:p>
            <a:fld id="{90E7C63D-763A-4D71-8BC2-DB9513D8E9ED}" type="datetimeFigureOut">
              <a:rPr lang="lt-LT" smtClean="0"/>
              <a:t>2021-03-14</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DCCD9C84-2ED5-4A16-A37D-BB4ED0843A8F}" type="slidenum">
              <a:rPr lang="lt-LT" smtClean="0"/>
              <a:t>‹#›</a:t>
            </a:fld>
            <a:endParaRPr lang="lt-L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lt-LT" smtClean="0"/>
              <a:t>Spustelėję redag. ruoš. pavad. stilių</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Spustelėję redag. ruoš. teksto stilių</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Spustelėję redag. ruoš. teksto stilių</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a:p>
        </p:txBody>
      </p:sp>
      <p:sp>
        <p:nvSpPr>
          <p:cNvPr id="7" name="Date Placeholder 6"/>
          <p:cNvSpPr>
            <a:spLocks noGrp="1"/>
          </p:cNvSpPr>
          <p:nvPr>
            <p:ph type="dt" sz="half" idx="10"/>
          </p:nvPr>
        </p:nvSpPr>
        <p:spPr/>
        <p:txBody>
          <a:bodyPr/>
          <a:lstStyle/>
          <a:p>
            <a:fld id="{90E7C63D-763A-4D71-8BC2-DB9513D8E9ED}" type="datetimeFigureOut">
              <a:rPr lang="lt-LT" smtClean="0"/>
              <a:t>2021-03-14</a:t>
            </a:fld>
            <a:endParaRPr lang="lt-LT"/>
          </a:p>
        </p:txBody>
      </p:sp>
      <p:sp>
        <p:nvSpPr>
          <p:cNvPr id="8" name="Footer Placeholder 7"/>
          <p:cNvSpPr>
            <a:spLocks noGrp="1"/>
          </p:cNvSpPr>
          <p:nvPr>
            <p:ph type="ftr" sz="quarter" idx="11"/>
          </p:nvPr>
        </p:nvSpPr>
        <p:spPr/>
        <p:txBody>
          <a:bodyPr/>
          <a:lstStyle/>
          <a:p>
            <a:endParaRPr lang="lt-LT"/>
          </a:p>
        </p:txBody>
      </p:sp>
      <p:sp>
        <p:nvSpPr>
          <p:cNvPr id="9" name="Slide Number Placeholder 8"/>
          <p:cNvSpPr>
            <a:spLocks noGrp="1"/>
          </p:cNvSpPr>
          <p:nvPr>
            <p:ph type="sldNum" sz="quarter" idx="12"/>
          </p:nvPr>
        </p:nvSpPr>
        <p:spPr/>
        <p:txBody>
          <a:bodyPr/>
          <a:lstStyle/>
          <a:p>
            <a:fld id="{DCCD9C84-2ED5-4A16-A37D-BB4ED0843A8F}" type="slidenum">
              <a:rPr lang="lt-LT" smtClean="0"/>
              <a:t>‹#›</a:t>
            </a:fld>
            <a:endParaRPr lang="lt-LT"/>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lang="en-US" dirty="0"/>
          </a:p>
        </p:txBody>
      </p:sp>
      <p:sp>
        <p:nvSpPr>
          <p:cNvPr id="3" name="Date Placeholder 2"/>
          <p:cNvSpPr>
            <a:spLocks noGrp="1"/>
          </p:cNvSpPr>
          <p:nvPr>
            <p:ph type="dt" sz="half" idx="10"/>
          </p:nvPr>
        </p:nvSpPr>
        <p:spPr/>
        <p:txBody>
          <a:bodyPr/>
          <a:lstStyle/>
          <a:p>
            <a:fld id="{90E7C63D-763A-4D71-8BC2-DB9513D8E9ED}" type="datetimeFigureOut">
              <a:rPr lang="lt-LT" smtClean="0"/>
              <a:t>2021-03-14</a:t>
            </a:fld>
            <a:endParaRPr lang="lt-LT"/>
          </a:p>
        </p:txBody>
      </p:sp>
      <p:sp>
        <p:nvSpPr>
          <p:cNvPr id="4" name="Footer Placeholder 3"/>
          <p:cNvSpPr>
            <a:spLocks noGrp="1"/>
          </p:cNvSpPr>
          <p:nvPr>
            <p:ph type="ftr" sz="quarter" idx="11"/>
          </p:nvPr>
        </p:nvSpPr>
        <p:spPr/>
        <p:txBody>
          <a:bodyPr/>
          <a:lstStyle/>
          <a:p>
            <a:endParaRPr lang="lt-LT"/>
          </a:p>
        </p:txBody>
      </p:sp>
      <p:sp>
        <p:nvSpPr>
          <p:cNvPr id="5" name="Slide Number Placeholder 4"/>
          <p:cNvSpPr>
            <a:spLocks noGrp="1"/>
          </p:cNvSpPr>
          <p:nvPr>
            <p:ph type="sldNum" sz="quarter" idx="12"/>
          </p:nvPr>
        </p:nvSpPr>
        <p:spPr/>
        <p:txBody>
          <a:bodyPr/>
          <a:lstStyle/>
          <a:p>
            <a:fld id="{DCCD9C84-2ED5-4A16-A37D-BB4ED0843A8F}" type="slidenum">
              <a:rPr lang="lt-LT" smtClean="0"/>
              <a:t>‹#›</a:t>
            </a:fld>
            <a:endParaRPr lang="lt-L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E7C63D-763A-4D71-8BC2-DB9513D8E9ED}" type="datetimeFigureOut">
              <a:rPr lang="lt-LT" smtClean="0"/>
              <a:t>2021-03-14</a:t>
            </a:fld>
            <a:endParaRPr lang="lt-LT"/>
          </a:p>
        </p:txBody>
      </p:sp>
      <p:sp>
        <p:nvSpPr>
          <p:cNvPr id="3" name="Footer Placeholder 2"/>
          <p:cNvSpPr>
            <a:spLocks noGrp="1"/>
          </p:cNvSpPr>
          <p:nvPr>
            <p:ph type="ftr" sz="quarter" idx="11"/>
          </p:nvPr>
        </p:nvSpPr>
        <p:spPr/>
        <p:txBody>
          <a:bodyPr/>
          <a:lstStyle/>
          <a:p>
            <a:endParaRPr lang="lt-LT"/>
          </a:p>
        </p:txBody>
      </p:sp>
      <p:sp>
        <p:nvSpPr>
          <p:cNvPr id="4" name="Slide Number Placeholder 3"/>
          <p:cNvSpPr>
            <a:spLocks noGrp="1"/>
          </p:cNvSpPr>
          <p:nvPr>
            <p:ph type="sldNum" sz="quarter" idx="12"/>
          </p:nvPr>
        </p:nvSpPr>
        <p:spPr/>
        <p:txBody>
          <a:bodyPr/>
          <a:lstStyle/>
          <a:p>
            <a:fld id="{DCCD9C84-2ED5-4A16-A37D-BB4ED0843A8F}" type="slidenum">
              <a:rPr lang="lt-LT" smtClean="0"/>
              <a:t>‹#›</a:t>
            </a:fld>
            <a:endParaRPr lang="lt-L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lt-LT" smtClean="0"/>
              <a:t>Spustelėję redag. ruoš. pavad. stilių</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smtClean="0"/>
              <a:t>Spustelėję redag. ruoš. teksto stilių</a:t>
            </a:r>
          </a:p>
        </p:txBody>
      </p:sp>
      <p:sp>
        <p:nvSpPr>
          <p:cNvPr id="5" name="Date Placeholder 4"/>
          <p:cNvSpPr>
            <a:spLocks noGrp="1"/>
          </p:cNvSpPr>
          <p:nvPr>
            <p:ph type="dt" sz="half" idx="10"/>
          </p:nvPr>
        </p:nvSpPr>
        <p:spPr/>
        <p:txBody>
          <a:bodyPr/>
          <a:lstStyle/>
          <a:p>
            <a:fld id="{90E7C63D-763A-4D71-8BC2-DB9513D8E9ED}" type="datetimeFigureOut">
              <a:rPr lang="lt-LT" smtClean="0"/>
              <a:t>2021-03-14</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DCCD9C84-2ED5-4A16-A37D-BB4ED0843A8F}" type="slidenum">
              <a:rPr lang="lt-LT" smtClean="0"/>
              <a:t>‹#›</a:t>
            </a:fld>
            <a:endParaRPr lang="lt-LT"/>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lt-LT" smtClean="0"/>
              <a:t>Spustelėję redag. ruoš. pavad. stilių</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lt-LT" smtClean="0"/>
              <a:t>Spustelėkite piktogr. norėdami įtraukti pav.</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smtClean="0"/>
              <a:t>Spustelėję redag. ruoš. teksto stilių</a:t>
            </a:r>
          </a:p>
        </p:txBody>
      </p:sp>
      <p:sp>
        <p:nvSpPr>
          <p:cNvPr id="5" name="Date Placeholder 4"/>
          <p:cNvSpPr>
            <a:spLocks noGrp="1"/>
          </p:cNvSpPr>
          <p:nvPr>
            <p:ph type="dt" sz="half" idx="10"/>
          </p:nvPr>
        </p:nvSpPr>
        <p:spPr/>
        <p:txBody>
          <a:bodyPr/>
          <a:lstStyle/>
          <a:p>
            <a:fld id="{90E7C63D-763A-4D71-8BC2-DB9513D8E9ED}" type="datetimeFigureOut">
              <a:rPr lang="lt-LT" smtClean="0"/>
              <a:t>2021-03-14</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DCCD9C84-2ED5-4A16-A37D-BB4ED0843A8F}" type="slidenum">
              <a:rPr lang="lt-LT" smtClean="0"/>
              <a:t>‹#›</a:t>
            </a:fld>
            <a:endParaRPr lang="lt-L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lt-LT" smtClean="0"/>
              <a:t>Spustelėję redag. ruoš. pavad. stilių</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90E7C63D-763A-4D71-8BC2-DB9513D8E9ED}" type="datetimeFigureOut">
              <a:rPr lang="lt-LT" smtClean="0"/>
              <a:t>2021-03-14</a:t>
            </a:fld>
            <a:endParaRPr lang="lt-LT"/>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lt-LT"/>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DCCD9C84-2ED5-4A16-A37D-BB4ED0843A8F}" type="slidenum">
              <a:rPr lang="lt-LT" smtClean="0"/>
              <a:t>‹#›</a:t>
            </a:fld>
            <a:endParaRPr lang="lt-LT"/>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e-tar.lt/portal/legalAct.html?documentId=15b37cb0789711e9b81587fcbd5a76f6"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ctrTitle"/>
          </p:nvPr>
        </p:nvSpPr>
        <p:spPr>
          <a:xfrm>
            <a:off x="467544" y="3501008"/>
            <a:ext cx="8280920" cy="1524000"/>
          </a:xfrm>
        </p:spPr>
        <p:txBody>
          <a:bodyPr/>
          <a:lstStyle/>
          <a:p>
            <a:pPr algn="ctr"/>
            <a:r>
              <a:rPr lang="lt-LT" sz="2800" dirty="0">
                <a:cs typeface="Times New Roman" panose="02020603050405020304" pitchFamily="18" charset="0"/>
              </a:rPr>
              <a:t>Klaipėdos </a:t>
            </a:r>
            <a:r>
              <a:rPr lang="lt-LT" sz="2800" dirty="0" smtClean="0">
                <a:cs typeface="Times New Roman" panose="02020603050405020304" pitchFamily="18" charset="0"/>
              </a:rPr>
              <a:t>Gedminų </a:t>
            </a:r>
            <a:r>
              <a:rPr lang="lt-LT" sz="2800" dirty="0">
                <a:cs typeface="Times New Roman" panose="02020603050405020304" pitchFamily="18" charset="0"/>
              </a:rPr>
              <a:t>progimnazijos mokinių profilaktinių sveikatos patikrinimų </a:t>
            </a:r>
            <a:r>
              <a:rPr lang="lt-LT" sz="2800" dirty="0" smtClean="0">
                <a:solidFill>
                  <a:schemeClr val="tx1"/>
                </a:solidFill>
                <a:cs typeface="Times New Roman" panose="02020603050405020304" pitchFamily="18" charset="0"/>
              </a:rPr>
              <a:t>2020 </a:t>
            </a:r>
            <a:r>
              <a:rPr lang="lt-LT" sz="2800" dirty="0">
                <a:solidFill>
                  <a:schemeClr val="tx1"/>
                </a:solidFill>
                <a:cs typeface="Times New Roman" panose="02020603050405020304" pitchFamily="18" charset="0"/>
              </a:rPr>
              <a:t>m</a:t>
            </a:r>
            <a:r>
              <a:rPr lang="lt-LT" sz="2800" dirty="0" smtClean="0">
                <a:solidFill>
                  <a:schemeClr val="tx1"/>
                </a:solidFill>
                <a:cs typeface="Times New Roman" panose="02020603050405020304" pitchFamily="18" charset="0"/>
              </a:rPr>
              <a:t>. </a:t>
            </a:r>
            <a:r>
              <a:rPr lang="lt-LT" sz="2800" dirty="0" smtClean="0">
                <a:cs typeface="Times New Roman" panose="02020603050405020304" pitchFamily="18" charset="0"/>
              </a:rPr>
              <a:t>duomenų </a:t>
            </a:r>
            <a:r>
              <a:rPr lang="lt-LT" sz="2800" dirty="0" smtClean="0">
                <a:solidFill>
                  <a:schemeClr val="tx1"/>
                </a:solidFill>
                <a:cs typeface="Times New Roman" panose="02020603050405020304" pitchFamily="18" charset="0"/>
              </a:rPr>
              <a:t>analizė</a:t>
            </a:r>
            <a:endParaRPr lang="lt-LT" sz="2800" dirty="0">
              <a:solidFill>
                <a:schemeClr val="tx1"/>
              </a:solidFill>
            </a:endParaRPr>
          </a:p>
        </p:txBody>
      </p:sp>
      <p:sp>
        <p:nvSpPr>
          <p:cNvPr id="3" name="Antrinis pavadinimas 2"/>
          <p:cNvSpPr>
            <a:spLocks noGrp="1"/>
          </p:cNvSpPr>
          <p:nvPr>
            <p:ph type="subTitle" idx="1"/>
          </p:nvPr>
        </p:nvSpPr>
        <p:spPr>
          <a:xfrm>
            <a:off x="755576" y="5157192"/>
            <a:ext cx="6858000" cy="990600"/>
          </a:xfrm>
        </p:spPr>
        <p:txBody>
          <a:bodyPr/>
          <a:lstStyle/>
          <a:p>
            <a:pPr algn="ctr"/>
            <a:r>
              <a:rPr lang="lt-LT" sz="2000" dirty="0" smtClean="0">
                <a:latin typeface="+mj-lt"/>
              </a:rPr>
              <a:t>Parengė: </a:t>
            </a:r>
            <a:r>
              <a:rPr lang="lt-LT" sz="2000" dirty="0">
                <a:latin typeface="+mj-lt"/>
              </a:rPr>
              <a:t>sveikatos specialistė Indrė Kuodienė</a:t>
            </a:r>
          </a:p>
          <a:p>
            <a:endParaRPr lang="lt-LT" dirty="0"/>
          </a:p>
        </p:txBody>
      </p:sp>
    </p:spTree>
    <p:extLst>
      <p:ext uri="{BB962C8B-B14F-4D97-AF65-F5344CB8AC3E}">
        <p14:creationId xmlns:p14="http://schemas.microsoft.com/office/powerpoint/2010/main" val="7649195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t-LT" sz="3200" dirty="0" smtClean="0"/>
              <a:t>Rekomendacijos tėvams</a:t>
            </a:r>
            <a:endParaRPr lang="en-GB" sz="3200" dirty="0"/>
          </a:p>
        </p:txBody>
      </p:sp>
      <p:sp>
        <p:nvSpPr>
          <p:cNvPr id="3" name="Content Placeholder 2"/>
          <p:cNvSpPr>
            <a:spLocks noGrp="1"/>
          </p:cNvSpPr>
          <p:nvPr>
            <p:ph idx="1"/>
          </p:nvPr>
        </p:nvSpPr>
        <p:spPr>
          <a:xfrm>
            <a:off x="740296" y="404664"/>
            <a:ext cx="7543800" cy="5191472"/>
          </a:xfrm>
        </p:spPr>
        <p:txBody>
          <a:bodyPr>
            <a:normAutofit fontScale="92500" lnSpcReduction="20000"/>
          </a:bodyPr>
          <a:lstStyle/>
          <a:p>
            <a:pPr algn="just"/>
            <a:r>
              <a:rPr lang="lt-LT" sz="1800" dirty="0">
                <a:cs typeface="Times New Roman" panose="02020603050405020304" pitchFamily="18" charset="0"/>
              </a:rPr>
              <a:t>Atsižvelgiant į tai, kad visuomenės sveikatos specialistas, dirbantis mokykloje negali pildyti mokinių sveikatos pažymėjimų į ESPBIIS, rekomenduojama, lankantis pas odontologą (ypač privačiose klinikose) </a:t>
            </a:r>
            <a:r>
              <a:rPr lang="lt-LT" sz="1800" dirty="0"/>
              <a:t>pasiteirauti, ar jis atlikęs profilaktinį vaiko dantų ir burnos higienos būklės patikrinimą galės išduoti elektroninį pažymėjimą. Jeigu įstaiga tokių galimybių neturi, rekomenduojama tėvams kreiptis į kitą odontologijos paslaugas teikiančią asmens sveikatos priežiūros įstaigą, turinčią galimybę išduoti elektroninį pažymėjimą. Taip pat pabrėžtina, kad norint nemokamai atlikti profilaktinį vaiko dantų ir burnos higienos būklės patikrinimą ir gauti elektroninį pažymėjimą, galima kreiptis į gydymo įstaigą, prie kurios vaikas yra prisirašęs. Jeigu pati gydymo įstaiga gydytojo odontologo neturi, ji privalo informuoti, kur teikiamos nemokamos odontologinės paslaugos joje prirašytiems pacientams</a:t>
            </a:r>
            <a:r>
              <a:rPr lang="lt-LT" dirty="0" smtClean="0"/>
              <a:t>.</a:t>
            </a:r>
          </a:p>
          <a:p>
            <a:pPr algn="just"/>
            <a:r>
              <a:rPr lang="lt-LT" sz="1900" dirty="0"/>
              <a:t>2020 m. pasikeitė mokinių profilaktinių sveikatos pažymėjimų forma, tapo labai sunku vertinti mokinių sveikatos būklę, </a:t>
            </a:r>
            <a:r>
              <a:rPr lang="lt-LT" sz="1900" dirty="0" smtClean="0"/>
              <a:t>tad rekomenduojama atkreipti dėmesį į savo vaikų sveikatos pažymėjimų kokybę. </a:t>
            </a:r>
            <a:r>
              <a:rPr lang="lt-LT" sz="1900" dirty="0"/>
              <a:t>Prisijungę prie elektroninės sveikatos sistemos https://www.esveikata.lt/ </a:t>
            </a:r>
            <a:r>
              <a:rPr lang="lt-LT" sz="1900" dirty="0" smtClean="0"/>
              <a:t> tėvai gali matyti, kokias pažymas yra išdavę gydytojai jų vaikams. Ypatingą dėmesį rekomenduojama atkreipti į vaikų, turinčių lėtinių neinfekcinių ligų, sveikatos pažymėjimų pildymą. </a:t>
            </a:r>
            <a:r>
              <a:rPr lang="lt-LT" sz="1900" dirty="0"/>
              <a:t>Tėveliai turėtų reikalauti, kad būtų </a:t>
            </a:r>
            <a:r>
              <a:rPr lang="lt-LT" sz="1900" dirty="0" smtClean="0"/>
              <a:t>užpildytos bendrosios ir/ar specialiosios rekomendacijos, kad mokykloje mokiniams būtų užtikrinama visa reikalinga pagalba.</a:t>
            </a:r>
            <a:endParaRPr lang="en-GB" dirty="0"/>
          </a:p>
        </p:txBody>
      </p:sp>
    </p:spTree>
    <p:extLst>
      <p:ext uri="{BB962C8B-B14F-4D97-AF65-F5344CB8AC3E}">
        <p14:creationId xmlns:p14="http://schemas.microsoft.com/office/powerpoint/2010/main" val="20732747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endParaRPr lang="lt-LT"/>
          </a:p>
        </p:txBody>
      </p:sp>
      <p:sp>
        <p:nvSpPr>
          <p:cNvPr id="3" name="Turinio vietos rezervavimo ženklas 2"/>
          <p:cNvSpPr>
            <a:spLocks noGrp="1"/>
          </p:cNvSpPr>
          <p:nvPr>
            <p:ph idx="1"/>
          </p:nvPr>
        </p:nvSpPr>
        <p:spPr/>
        <p:txBody>
          <a:bodyPr>
            <a:normAutofit lnSpcReduction="10000"/>
          </a:bodyPr>
          <a:lstStyle/>
          <a:p>
            <a:pPr algn="just"/>
            <a:r>
              <a:rPr lang="lt-LT" dirty="0">
                <a:latin typeface="Times New Roman" panose="02020603050405020304" pitchFamily="18" charset="0"/>
                <a:cs typeface="Times New Roman" panose="02020603050405020304" pitchFamily="18" charset="0"/>
              </a:rPr>
              <a:t>Kasmetiniai profilaktiniai mokinių sveikatos patikrinimai atliekami vadovaujantis Lietuvos Respublikos sveikatos apsaugos ministro 2000 m. gegužės 31 d. įsakymu Nr. 301“Dėl profilaktinių sveikatos patikrinimų sveikatos priežiūros įstaigose“ (</a:t>
            </a:r>
            <a:r>
              <a:rPr lang="lt-LT" dirty="0" err="1">
                <a:latin typeface="Times New Roman" panose="02020603050405020304" pitchFamily="18" charset="0"/>
                <a:cs typeface="Times New Roman" panose="02020603050405020304" pitchFamily="18" charset="0"/>
              </a:rPr>
              <a:t>Žin</a:t>
            </a:r>
            <a:r>
              <a:rPr lang="lt-LT" dirty="0">
                <a:latin typeface="Times New Roman" panose="02020603050405020304" pitchFamily="18" charset="0"/>
                <a:cs typeface="Times New Roman" panose="02020603050405020304" pitchFamily="18" charset="0"/>
              </a:rPr>
              <a:t>., 47-1365). Duomenys apie mokinių sveikatos būklę gaunami iš  </a:t>
            </a:r>
            <a:r>
              <a:rPr lang="lt-LT" dirty="0" smtClean="0">
                <a:latin typeface="Times New Roman" panose="02020603050405020304" pitchFamily="18" charset="0"/>
                <a:cs typeface="Times New Roman" panose="02020603050405020304" pitchFamily="18" charset="0"/>
              </a:rPr>
              <a:t>elektroninės </a:t>
            </a:r>
            <a:r>
              <a:rPr lang="lt-LT" dirty="0" smtClean="0">
                <a:solidFill>
                  <a:schemeClr val="tx1"/>
                </a:solidFill>
                <a:latin typeface="Times New Roman" panose="02020603050405020304" pitchFamily="18" charset="0"/>
                <a:cs typeface="Times New Roman" panose="02020603050405020304" pitchFamily="18" charset="0"/>
              </a:rPr>
              <a:t>statistinės</a:t>
            </a:r>
            <a:r>
              <a:rPr lang="lt-LT" dirty="0" smtClean="0">
                <a:latin typeface="Times New Roman" panose="02020603050405020304" pitchFamily="18" charset="0"/>
                <a:cs typeface="Times New Roman" panose="02020603050405020304" pitchFamily="18" charset="0"/>
              </a:rPr>
              <a:t> </a:t>
            </a:r>
            <a:r>
              <a:rPr lang="lt-LT" dirty="0">
                <a:latin typeface="Times New Roman" panose="02020603050405020304" pitchFamily="18" charset="0"/>
                <a:cs typeface="Times New Roman" panose="02020603050405020304" pitchFamily="18" charset="0"/>
              </a:rPr>
              <a:t>apskaitos formos</a:t>
            </a:r>
            <a:r>
              <a:rPr lang="lt-LT" dirty="0">
                <a:cs typeface="Times New Roman" panose="02020603050405020304" pitchFamily="18" charset="0"/>
              </a:rPr>
              <a:t> </a:t>
            </a:r>
            <a:r>
              <a:rPr lang="lt-LT" b="1" dirty="0"/>
              <a:t>NR. E027-1 „MOKINIO SVEIKATOS </a:t>
            </a:r>
            <a:r>
              <a:rPr lang="lt-LT" b="1" dirty="0" smtClean="0"/>
              <a:t>PAŽYMĖJIMAS“ </a:t>
            </a:r>
            <a:r>
              <a:rPr lang="lt-LT" dirty="0" smtClean="0">
                <a:latin typeface="Times New Roman" panose="02020603050405020304" pitchFamily="18" charset="0"/>
                <a:cs typeface="Times New Roman" panose="02020603050405020304" pitchFamily="18" charset="0"/>
              </a:rPr>
              <a:t>patvirtintos </a:t>
            </a:r>
            <a:r>
              <a:rPr lang="lt-LT" dirty="0">
                <a:latin typeface="Times New Roman" panose="02020603050405020304" pitchFamily="18" charset="0"/>
                <a:cs typeface="Times New Roman" panose="02020603050405020304" pitchFamily="18" charset="0"/>
              </a:rPr>
              <a:t>Lietuvos respublikos sveikatos apsaugos ministro 2004 m. gruodžio 24 d. įsakymu Nr. V-951(Žin., 2005, Nr. 3-38</a:t>
            </a:r>
            <a:r>
              <a:rPr lang="lt-LT" dirty="0" smtClean="0">
                <a:latin typeface="Times New Roman" panose="02020603050405020304" pitchFamily="18" charset="0"/>
                <a:cs typeface="Times New Roman" panose="02020603050405020304" pitchFamily="18" charset="0"/>
              </a:rPr>
              <a:t>) (nauja redakcija nuo 2020-05-01 </a:t>
            </a:r>
            <a:r>
              <a:rPr lang="lt-LT" i="1" dirty="0" smtClean="0"/>
              <a:t>Nr</a:t>
            </a:r>
            <a:r>
              <a:rPr lang="lt-LT" i="1" dirty="0"/>
              <a:t>. </a:t>
            </a:r>
            <a:r>
              <a:rPr lang="lt-LT" i="1" dirty="0">
                <a:hlinkClick r:id="rId2"/>
              </a:rPr>
              <a:t>V-565</a:t>
            </a:r>
            <a:r>
              <a:rPr lang="lt-LT" i="1" dirty="0"/>
              <a:t>, 2019-05-14</a:t>
            </a:r>
            <a:r>
              <a:rPr lang="lt-LT" dirty="0" smtClean="0">
                <a:latin typeface="Times New Roman" panose="02020603050405020304" pitchFamily="18" charset="0"/>
                <a:cs typeface="Times New Roman" panose="02020603050405020304" pitchFamily="18" charset="0"/>
              </a:rPr>
              <a:t>.</a:t>
            </a:r>
            <a:r>
              <a:rPr lang="lt-LT" dirty="0" smtClean="0"/>
              <a:t>)</a:t>
            </a:r>
            <a:endParaRPr lang="lt-LT" dirty="0"/>
          </a:p>
        </p:txBody>
      </p:sp>
    </p:spTree>
    <p:extLst>
      <p:ext uri="{BB962C8B-B14F-4D97-AF65-F5344CB8AC3E}">
        <p14:creationId xmlns:p14="http://schemas.microsoft.com/office/powerpoint/2010/main" val="40333589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1187624" y="2348880"/>
            <a:ext cx="6781800" cy="1600200"/>
          </a:xfrm>
        </p:spPr>
        <p:txBody>
          <a:bodyPr>
            <a:noAutofit/>
          </a:bodyPr>
          <a:lstStyle/>
          <a:p>
            <a:r>
              <a:rPr lang="lt-LT" sz="4000" dirty="0">
                <a:cs typeface="Times New Roman" panose="02020603050405020304" pitchFamily="18" charset="0"/>
              </a:rPr>
              <a:t>Profilaktinių mokinių sveikatos patikrinimų rezultatai</a:t>
            </a:r>
            <a:endParaRPr lang="lt-LT" sz="4000" dirty="0"/>
          </a:p>
        </p:txBody>
      </p:sp>
      <p:sp>
        <p:nvSpPr>
          <p:cNvPr id="3" name="Turinio vietos rezervavimo ženklas 2"/>
          <p:cNvSpPr>
            <a:spLocks noGrp="1"/>
          </p:cNvSpPr>
          <p:nvPr>
            <p:ph idx="1"/>
          </p:nvPr>
        </p:nvSpPr>
        <p:spPr/>
        <p:txBody>
          <a:bodyPr/>
          <a:lstStyle/>
          <a:p>
            <a:endParaRPr lang="lt-LT"/>
          </a:p>
        </p:txBody>
      </p:sp>
    </p:spTree>
    <p:extLst>
      <p:ext uri="{BB962C8B-B14F-4D97-AF65-F5344CB8AC3E}">
        <p14:creationId xmlns:p14="http://schemas.microsoft.com/office/powerpoint/2010/main" val="16325958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7626424" cy="1600200"/>
          </a:xfrm>
        </p:spPr>
        <p:txBody>
          <a:bodyPr>
            <a:noAutofit/>
          </a:bodyPr>
          <a:lstStyle/>
          <a:p>
            <a:pPr algn="just"/>
            <a:r>
              <a:rPr lang="lt-LT" sz="3200" dirty="0" smtClean="0"/>
              <a:t>Mokinių, kurie pasitikrino sveikatą, dalis (proc.)</a:t>
            </a:r>
            <a:endParaRPr lang="en-GB" sz="32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90885425"/>
              </p:ext>
            </p:extLst>
          </p:nvPr>
        </p:nvGraphicFramePr>
        <p:xfrm>
          <a:off x="762000" y="476672"/>
          <a:ext cx="7543800" cy="4464496"/>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179512" y="6525344"/>
            <a:ext cx="8712968" cy="369332"/>
          </a:xfrm>
          <a:prstGeom prst="rect">
            <a:avLst/>
          </a:prstGeom>
          <a:noFill/>
        </p:spPr>
        <p:txBody>
          <a:bodyPr wrap="square" rtlCol="0">
            <a:spAutoFit/>
          </a:bodyPr>
          <a:lstStyle/>
          <a:p>
            <a:r>
              <a:rPr lang="lt-LT" dirty="0" smtClean="0"/>
              <a:t>Mažas pasitikrinusių sveikatą mokinių procentas siejamas su epidemiologine situacija šalyje.</a:t>
            </a:r>
            <a:endParaRPr lang="en-GB" dirty="0"/>
          </a:p>
        </p:txBody>
      </p:sp>
    </p:spTree>
    <p:extLst>
      <p:ext uri="{BB962C8B-B14F-4D97-AF65-F5344CB8AC3E}">
        <p14:creationId xmlns:p14="http://schemas.microsoft.com/office/powerpoint/2010/main" val="13514736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Autofit/>
          </a:bodyPr>
          <a:lstStyle/>
          <a:p>
            <a:r>
              <a:rPr lang="lt-LT" sz="3200" dirty="0" smtClean="0"/>
              <a:t>Mokinių, galinčių dalyvauti ugdymo veikloje be jokių apribojimų, dalis, proc.</a:t>
            </a:r>
            <a:endParaRPr lang="lt-LT" sz="3200" dirty="0"/>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2832378752"/>
              </p:ext>
            </p:extLst>
          </p:nvPr>
        </p:nvGraphicFramePr>
        <p:xfrm>
          <a:off x="3711575" y="457200"/>
          <a:ext cx="4594225" cy="41148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ksto vietos rezervavimo ženklas 4"/>
          <p:cNvSpPr>
            <a:spLocks noGrp="1"/>
          </p:cNvSpPr>
          <p:nvPr>
            <p:ph type="body" sz="half" idx="2"/>
          </p:nvPr>
        </p:nvSpPr>
        <p:spPr/>
        <p:txBody>
          <a:bodyPr/>
          <a:lstStyle/>
          <a:p>
            <a:pPr algn="just"/>
            <a:r>
              <a:rPr lang="lt-LT" dirty="0" smtClean="0"/>
              <a:t>Mokinių, </a:t>
            </a:r>
            <a:r>
              <a:rPr lang="lt-LT" dirty="0"/>
              <a:t>galinčių be jokių apribojimų dalyvauti ugdymo </a:t>
            </a:r>
            <a:r>
              <a:rPr lang="lt-LT" dirty="0" smtClean="0"/>
              <a:t>veikloje, </a:t>
            </a:r>
            <a:r>
              <a:rPr lang="lt-LT" dirty="0"/>
              <a:t>procentas </a:t>
            </a:r>
            <a:r>
              <a:rPr lang="lt-LT" dirty="0" smtClean="0"/>
              <a:t>sumažėjo, </a:t>
            </a:r>
            <a:r>
              <a:rPr lang="lt-LT" dirty="0"/>
              <a:t>lyginant su </a:t>
            </a:r>
            <a:r>
              <a:rPr lang="lt-LT" dirty="0" smtClean="0"/>
              <a:t>2019 </a:t>
            </a:r>
            <a:r>
              <a:rPr lang="lt-LT" dirty="0"/>
              <a:t>m. </a:t>
            </a:r>
            <a:r>
              <a:rPr lang="lt-LT" dirty="0" smtClean="0"/>
              <a:t>(91,5 </a:t>
            </a:r>
            <a:r>
              <a:rPr lang="lt-LT" dirty="0"/>
              <a:t>proc.).  </a:t>
            </a:r>
          </a:p>
          <a:p>
            <a:endParaRPr lang="lt-LT" dirty="0"/>
          </a:p>
        </p:txBody>
      </p:sp>
    </p:spTree>
    <p:extLst>
      <p:ext uri="{BB962C8B-B14F-4D97-AF65-F5344CB8AC3E}">
        <p14:creationId xmlns:p14="http://schemas.microsoft.com/office/powerpoint/2010/main" val="25300402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a:bodyPr>
          <a:lstStyle/>
          <a:p>
            <a:r>
              <a:rPr lang="lt-LT" sz="3200" dirty="0">
                <a:cs typeface="Times New Roman" panose="02020603050405020304" pitchFamily="18" charset="0"/>
              </a:rPr>
              <a:t>Kūno masės indekso </a:t>
            </a:r>
            <a:r>
              <a:rPr lang="lt-LT" sz="3200" dirty="0" smtClean="0">
                <a:cs typeface="Times New Roman" panose="02020603050405020304" pitchFamily="18" charset="0"/>
              </a:rPr>
              <a:t>įvertinimas, proc.</a:t>
            </a:r>
            <a:endParaRPr lang="lt-LT" sz="3200" dirty="0"/>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534854188"/>
              </p:ext>
            </p:extLst>
          </p:nvPr>
        </p:nvGraphicFramePr>
        <p:xfrm>
          <a:off x="3635896" y="1124744"/>
          <a:ext cx="5256584" cy="41148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ksto vietos rezervavimo ženklas 4"/>
          <p:cNvSpPr>
            <a:spLocks noGrp="1"/>
          </p:cNvSpPr>
          <p:nvPr>
            <p:ph type="body" sz="half" idx="2"/>
          </p:nvPr>
        </p:nvSpPr>
        <p:spPr/>
        <p:txBody>
          <a:bodyPr/>
          <a:lstStyle/>
          <a:p>
            <a:pPr algn="just"/>
            <a:r>
              <a:rPr lang="lt-LT" dirty="0" smtClean="0"/>
              <a:t>Mokinių, </a:t>
            </a:r>
            <a:r>
              <a:rPr lang="lt-LT" dirty="0"/>
              <a:t>turinčių normalų kūno masės </a:t>
            </a:r>
            <a:r>
              <a:rPr lang="lt-LT" dirty="0" smtClean="0"/>
              <a:t>indeksą, yra šiek </a:t>
            </a:r>
            <a:r>
              <a:rPr lang="lt-LT" dirty="0"/>
              <a:t>tiek mažiau nei </a:t>
            </a:r>
            <a:r>
              <a:rPr lang="lt-LT" dirty="0" smtClean="0"/>
              <a:t>2019 </a:t>
            </a:r>
            <a:r>
              <a:rPr lang="lt-LT" dirty="0"/>
              <a:t>m. (</a:t>
            </a:r>
            <a:r>
              <a:rPr lang="lt-LT" dirty="0" smtClean="0"/>
              <a:t>64,7 proc).</a:t>
            </a:r>
            <a:endParaRPr lang="lt-LT" dirty="0"/>
          </a:p>
          <a:p>
            <a:endParaRPr lang="lt-LT" dirty="0"/>
          </a:p>
        </p:txBody>
      </p:sp>
    </p:spTree>
    <p:extLst>
      <p:ext uri="{BB962C8B-B14F-4D97-AF65-F5344CB8AC3E}">
        <p14:creationId xmlns:p14="http://schemas.microsoft.com/office/powerpoint/2010/main" val="16429245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a:bodyPr>
          <a:lstStyle/>
          <a:p>
            <a:r>
              <a:rPr lang="lt-LT" sz="3200" dirty="0">
                <a:cs typeface="Times New Roman" panose="02020603050405020304" pitchFamily="18" charset="0"/>
              </a:rPr>
              <a:t>Fizinio ugdymo </a:t>
            </a:r>
            <a:r>
              <a:rPr lang="lt-LT" sz="3200" dirty="0" smtClean="0">
                <a:cs typeface="Times New Roman" panose="02020603050405020304" pitchFamily="18" charset="0"/>
              </a:rPr>
              <a:t>grupė, proc.</a:t>
            </a:r>
            <a:endParaRPr lang="lt-LT" sz="3200" dirty="0"/>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2329349040"/>
              </p:ext>
            </p:extLst>
          </p:nvPr>
        </p:nvGraphicFramePr>
        <p:xfrm>
          <a:off x="3347864" y="548680"/>
          <a:ext cx="5180905" cy="5112568"/>
        </p:xfrm>
        <a:graphic>
          <a:graphicData uri="http://schemas.openxmlformats.org/drawingml/2006/chart">
            <c:chart xmlns:c="http://schemas.openxmlformats.org/drawingml/2006/chart" xmlns:r="http://schemas.openxmlformats.org/officeDocument/2006/relationships" r:id="rId2"/>
          </a:graphicData>
        </a:graphic>
      </p:graphicFrame>
      <p:sp>
        <p:nvSpPr>
          <p:cNvPr id="5" name="Teksto vietos rezervavimo ženklas 4"/>
          <p:cNvSpPr>
            <a:spLocks noGrp="1"/>
          </p:cNvSpPr>
          <p:nvPr>
            <p:ph type="body" sz="half" idx="2"/>
          </p:nvPr>
        </p:nvSpPr>
        <p:spPr>
          <a:xfrm>
            <a:off x="611560" y="692696"/>
            <a:ext cx="2673657" cy="4114800"/>
          </a:xfrm>
        </p:spPr>
        <p:txBody>
          <a:bodyPr/>
          <a:lstStyle/>
          <a:p>
            <a:pPr algn="just"/>
            <a:r>
              <a:rPr lang="lt-LT" dirty="0" smtClean="0"/>
              <a:t>Lyginant su 2019 m. </a:t>
            </a:r>
            <a:r>
              <a:rPr lang="lt-LT" dirty="0" smtClean="0"/>
              <a:t>rodikliais, nematyti ryškaus pokyčio (svyravimas siekia vos 0,1-0,3 proc.). Ženkliau pakito tik atleistų nuo kūno kultūros mokinių procentas – jis sumažėjo (2019 m. tokių mokinių buvo 1,2 proc.).</a:t>
            </a:r>
            <a:endParaRPr lang="lt-LT" dirty="0"/>
          </a:p>
        </p:txBody>
      </p:sp>
    </p:spTree>
    <p:extLst>
      <p:ext uri="{BB962C8B-B14F-4D97-AF65-F5344CB8AC3E}">
        <p14:creationId xmlns:p14="http://schemas.microsoft.com/office/powerpoint/2010/main" val="28715187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04392" y="4653136"/>
            <a:ext cx="7543800" cy="1600200"/>
          </a:xfrm>
        </p:spPr>
        <p:txBody>
          <a:bodyPr>
            <a:noAutofit/>
          </a:bodyPr>
          <a:lstStyle/>
          <a:p>
            <a:r>
              <a:rPr lang="lt-LT" sz="3200" dirty="0"/>
              <a:t>Mokinių dantų ir žandikaulio būklės pokytis </a:t>
            </a:r>
            <a:r>
              <a:rPr lang="lt-LT" sz="3200" dirty="0" smtClean="0"/>
              <a:t>2019-2020 </a:t>
            </a:r>
            <a:r>
              <a:rPr lang="lt-LT" sz="3200" dirty="0"/>
              <a:t>m.</a:t>
            </a:r>
            <a:endParaRPr lang="en-GB" sz="3200" dirty="0"/>
          </a:p>
        </p:txBody>
      </p:sp>
      <p:graphicFrame>
        <p:nvGraphicFramePr>
          <p:cNvPr id="7" name="Content Placeholder 6"/>
          <p:cNvGraphicFramePr>
            <a:graphicFrameLocks noGrp="1"/>
          </p:cNvGraphicFramePr>
          <p:nvPr>
            <p:ph idx="4294967295"/>
            <p:extLst>
              <p:ext uri="{D42A27DB-BD31-4B8C-83A1-F6EECF244321}">
                <p14:modId xmlns:p14="http://schemas.microsoft.com/office/powerpoint/2010/main" val="2436817241"/>
              </p:ext>
            </p:extLst>
          </p:nvPr>
        </p:nvGraphicFramePr>
        <p:xfrm>
          <a:off x="827584" y="692696"/>
          <a:ext cx="7543800" cy="41148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257876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urinio vietos rezervavimo ženklas 7"/>
          <p:cNvSpPr>
            <a:spLocks noGrp="1"/>
          </p:cNvSpPr>
          <p:nvPr>
            <p:ph idx="1"/>
          </p:nvPr>
        </p:nvSpPr>
        <p:spPr>
          <a:xfrm>
            <a:off x="0" y="548680"/>
            <a:ext cx="8892480" cy="5760640"/>
          </a:xfrm>
        </p:spPr>
        <p:txBody>
          <a:bodyPr>
            <a:noAutofit/>
          </a:bodyPr>
          <a:lstStyle/>
          <a:p>
            <a:pPr algn="just">
              <a:buFont typeface="Wingdings" panose="05000000000000000000" pitchFamily="2" charset="2"/>
              <a:buChar char="Ø"/>
            </a:pPr>
            <a:r>
              <a:rPr lang="lt-LT" sz="1800" dirty="0" smtClean="0"/>
              <a:t>Mokinio sveikatos pažymėjimą sudaro I dalis „Sveikatos būklės įvertinimas“ ir II dalis „Dantų ir žandikaulių būklės įvertinimas“. Užpildytos pažymėjimo I ir II dalys nesusijusios ir į Elektroninę sveikatos paslaugų ir bendradarbiavimo infrastruktūros informacinę sistemą (toliau – ESPBIIS) pateikiamos atskirai. Pirmą pažymėjimo dalį turi teisę pildyti šeimos gydytojas (vaikų ligų ir vidaus ligų gydytojai) arba slaugytojas, antrą dalį – gydytojas odontologas arba gydytojas odontologas specialistas, arba burnos higienistas. Elektroniniu būdu užpildytas ir pasirašytas vaiko sveikatos pažymėjimas patenka į ESPBIIS, iš kurios yra perduodamas į Higienos instituto Vaikų sveikatos stebėsenos informacinę sistemą (VSSIS). Su šia sistema dirba visuomenės sveikatos specialistai, vykdantys visuomenės sveikatos priežiūrą mokykloje. </a:t>
            </a:r>
          </a:p>
          <a:p>
            <a:pPr algn="just">
              <a:buFont typeface="Wingdings" panose="05000000000000000000" pitchFamily="2" charset="2"/>
              <a:buChar char="Ø"/>
            </a:pPr>
            <a:endParaRPr lang="lt-LT" sz="1800" dirty="0">
              <a:cs typeface="Times New Roman" panose="02020603050405020304" pitchFamily="18" charset="0"/>
            </a:endParaRPr>
          </a:p>
        </p:txBody>
      </p:sp>
    </p:spTree>
    <p:extLst>
      <p:ext uri="{BB962C8B-B14F-4D97-AF65-F5344CB8AC3E}">
        <p14:creationId xmlns:p14="http://schemas.microsoft.com/office/powerpoint/2010/main" val="294047659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421</TotalTime>
  <Words>595</Words>
  <Application>Microsoft Office PowerPoint</Application>
  <PresentationFormat>On-screen Show (4:3)</PresentationFormat>
  <Paragraphs>23</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Impact</vt:lpstr>
      <vt:lpstr>Times New Roman</vt:lpstr>
      <vt:lpstr>Wingdings</vt:lpstr>
      <vt:lpstr>NewsPrint</vt:lpstr>
      <vt:lpstr>Klaipėdos Gedminų progimnazijos mokinių profilaktinių sveikatos patikrinimų 2020 m. duomenų analizė</vt:lpstr>
      <vt:lpstr>PowerPoint Presentation</vt:lpstr>
      <vt:lpstr>Profilaktinių mokinių sveikatos patikrinimų rezultatai</vt:lpstr>
      <vt:lpstr>Mokinių, kurie pasitikrino sveikatą, dalis (proc.)</vt:lpstr>
      <vt:lpstr>Mokinių, galinčių dalyvauti ugdymo veikloje be jokių apribojimų, dalis, proc.</vt:lpstr>
      <vt:lpstr>Kūno masės indekso įvertinimas, proc.</vt:lpstr>
      <vt:lpstr>Fizinio ugdymo grupė, proc.</vt:lpstr>
      <vt:lpstr>Mokinių dantų ir žandikaulio būklės pokytis 2019-2020 m.</vt:lpstr>
      <vt:lpstr>PowerPoint Presentation</vt:lpstr>
      <vt:lpstr>Rekomendacijos tėvams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Klaipėdos miesto Gedminų progimnazijos mokinių profilaktinių sveikatos patikrinimų duomenų analizė 2019 m.</dc:title>
  <dc:creator>Indre</dc:creator>
  <cp:lastModifiedBy>Kuodžiai</cp:lastModifiedBy>
  <cp:revision>27</cp:revision>
  <dcterms:created xsi:type="dcterms:W3CDTF">2020-06-16T07:03:02Z</dcterms:created>
  <dcterms:modified xsi:type="dcterms:W3CDTF">2021-03-14T12:20:22Z</dcterms:modified>
</cp:coreProperties>
</file>