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10.xml.rels><?xml version="1.0" encoding="UTF-8" standalone="yes"?>
<Relationships xmlns="http://schemas.openxmlformats.org/package/2006/relationships"><Relationship Id="rId1" Type="http://schemas.openxmlformats.org/officeDocument/2006/relationships/package" Target="../embeddings/_____Microsoft_Excel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_____Microsoft_Excel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view3D>
    <c:floor>
      <c:thickness val="0"/>
    </c:floor>
    <c:sideWall>
      <c:thickness val="0"/>
    </c:sideWall>
    <c:backWall>
      <c:thickness val="0"/>
    </c:backWall>
    <c:plotArea>
      <c:layout>
        <c:manualLayout>
          <c:layoutTarget val="inner"/>
          <c:xMode val="edge"/>
          <c:yMode val="edge"/>
          <c:x val="1.4109017298891506E-3"/>
          <c:y val="0"/>
          <c:w val="0.71360305601053509"/>
          <c:h val="1"/>
        </c:manualLayout>
      </c:layout>
      <c:pie3DChart>
        <c:varyColors val="1"/>
        <c:ser>
          <c:idx val="0"/>
          <c:order val="0"/>
          <c:tx>
            <c:strRef>
              <c:f>Lapas1!$B$1</c:f>
              <c:strCache>
                <c:ptCount val="1"/>
                <c:pt idx="0">
                  <c:v>Pardavimas</c:v>
                </c:pt>
              </c:strCache>
            </c:strRef>
          </c:tx>
          <c:explosion val="25"/>
          <c:dLbls>
            <c:dLbl>
              <c:idx val="1"/>
              <c:tx>
                <c:rich>
                  <a:bodyPr/>
                  <a:lstStyle/>
                  <a:p>
                    <a:r>
                      <a:rPr lang="en-US" sz="3200" b="1" dirty="0">
                        <a:solidFill>
                          <a:srgbClr val="C00000"/>
                        </a:solidFill>
                      </a:rPr>
                      <a:t>91,3</a:t>
                    </a:r>
                    <a:endParaRPr lang="en-US" dirty="0">
                      <a:solidFill>
                        <a:srgbClr val="C00000"/>
                      </a:solidFill>
                    </a:endParaRP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E24-4906-8B26-8F777BF638A6}"/>
                </c:ext>
              </c:extLst>
            </c:dLbl>
            <c:spPr>
              <a:noFill/>
              <a:ln>
                <a:noFill/>
              </a:ln>
              <a:effectLst/>
            </c:spPr>
            <c:txPr>
              <a:bodyPr/>
              <a:lstStyle/>
              <a:p>
                <a:pPr>
                  <a:defRPr sz="3200" b="1"/>
                </a:pPr>
                <a:endParaRPr lang="lt-LT"/>
              </a:p>
            </c:txPr>
            <c:showLegendKey val="0"/>
            <c:showVal val="0"/>
            <c:showCatName val="0"/>
            <c:showSerName val="0"/>
            <c:showPercent val="0"/>
            <c:showBubbleSize val="0"/>
            <c:extLst>
              <c:ext xmlns:c15="http://schemas.microsoft.com/office/drawing/2012/chart" uri="{CE6537A1-D6FC-4f65-9D91-7224C49458BB}"/>
            </c:extLst>
          </c:dLbls>
          <c:cat>
            <c:strRef>
              <c:f>Lapas1!$A$2:$A$3</c:f>
              <c:strCache>
                <c:ptCount val="2"/>
                <c:pt idx="0">
                  <c:v>Turi tam tikrų apribojimų</c:v>
                </c:pt>
                <c:pt idx="1">
                  <c:v>Gali dalyvauti be apribojimų</c:v>
                </c:pt>
              </c:strCache>
            </c:strRef>
          </c:cat>
          <c:val>
            <c:numRef>
              <c:f>Lapas1!$B$2:$B$3</c:f>
              <c:numCache>
                <c:formatCode>General</c:formatCode>
                <c:ptCount val="2"/>
                <c:pt idx="0">
                  <c:v>8.6999999999999993</c:v>
                </c:pt>
                <c:pt idx="1">
                  <c:v>91.3</c:v>
                </c:pt>
              </c:numCache>
            </c:numRef>
          </c:val>
          <c:extLst>
            <c:ext xmlns:c16="http://schemas.microsoft.com/office/drawing/2014/chart" uri="{C3380CC4-5D6E-409C-BE32-E72D297353CC}">
              <c16:uniqueId val="{00000001-AE24-4906-8B26-8F777BF638A6}"/>
            </c:ext>
          </c:extLst>
        </c:ser>
        <c:dLbls>
          <c:showLegendKey val="0"/>
          <c:showVal val="0"/>
          <c:showCatName val="0"/>
          <c:showSerName val="0"/>
          <c:showPercent val="0"/>
          <c:showBubbleSize val="0"/>
          <c:showLeaderLines val="1"/>
        </c:dLbls>
      </c:pie3DChart>
    </c:plotArea>
    <c:legend>
      <c:legendPos val="r"/>
      <c:layout>
        <c:manualLayout>
          <c:xMode val="edge"/>
          <c:yMode val="edge"/>
          <c:x val="0.59319123464784596"/>
          <c:y val="0.46551901600535234"/>
          <c:w val="0.38997371700341188"/>
          <c:h val="0.29392928825073344"/>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9048673733059113E-2"/>
          <c:y val="4.057026242357803E-2"/>
          <c:w val="0.84859476027128555"/>
          <c:h val="0.95942973757642191"/>
        </c:manualLayout>
      </c:layout>
      <c:pie3DChart>
        <c:varyColors val="1"/>
        <c:ser>
          <c:idx val="0"/>
          <c:order val="0"/>
          <c:tx>
            <c:strRef>
              <c:f>Lapas1!$B$1</c:f>
              <c:strCache>
                <c:ptCount val="1"/>
                <c:pt idx="0">
                  <c:v>Pardavimas</c:v>
                </c:pt>
              </c:strCache>
            </c:strRef>
          </c:tx>
          <c:dLbls>
            <c:spPr>
              <a:noFill/>
              <a:ln>
                <a:noFill/>
              </a:ln>
              <a:effectLst/>
            </c:spPr>
            <c:txPr>
              <a:bodyPr/>
              <a:lstStyle/>
              <a:p>
                <a:pPr>
                  <a:defRPr sz="2000" b="1"/>
                </a:pPr>
                <a:endParaRPr lang="lt-LT"/>
              </a:p>
            </c:txPr>
            <c:showLegendKey val="0"/>
            <c:showVal val="1"/>
            <c:showCatName val="0"/>
            <c:showSerName val="0"/>
            <c:showPercent val="0"/>
            <c:showBubbleSize val="0"/>
            <c:showLeaderLines val="1"/>
            <c:extLst>
              <c:ext xmlns:c15="http://schemas.microsoft.com/office/drawing/2012/chart" uri="{CE6537A1-D6FC-4f65-9D91-7224C49458BB}"/>
            </c:extLst>
          </c:dLbls>
          <c:cat>
            <c:strRef>
              <c:f>Lapas1!$A$2:$A$3</c:f>
              <c:strCache>
                <c:ptCount val="2"/>
                <c:pt idx="0">
                  <c:v>Normali</c:v>
                </c:pt>
                <c:pt idx="1">
                  <c:v>Sutrikusi</c:v>
                </c:pt>
              </c:strCache>
            </c:strRef>
          </c:cat>
          <c:val>
            <c:numRef>
              <c:f>Lapas1!$B$2:$B$3</c:f>
              <c:numCache>
                <c:formatCode>General</c:formatCode>
                <c:ptCount val="2"/>
                <c:pt idx="0">
                  <c:v>79.400000000000006</c:v>
                </c:pt>
                <c:pt idx="1">
                  <c:v>21.6</c:v>
                </c:pt>
              </c:numCache>
            </c:numRef>
          </c:val>
          <c:extLst>
            <c:ext xmlns:c16="http://schemas.microsoft.com/office/drawing/2014/chart" uri="{C3380CC4-5D6E-409C-BE32-E72D297353CC}">
              <c16:uniqueId val="{00000000-C508-420A-95F2-DA5F99583471}"/>
            </c:ext>
          </c:extLst>
        </c:ser>
        <c:dLbls>
          <c:showLegendKey val="0"/>
          <c:showVal val="0"/>
          <c:showCatName val="0"/>
          <c:showSerName val="0"/>
          <c:showPercent val="0"/>
          <c:showBubbleSize val="0"/>
          <c:showLeaderLines val="1"/>
        </c:dLbls>
      </c:pie3DChart>
    </c:plotArea>
    <c:legend>
      <c:legendPos val="r"/>
      <c:layout>
        <c:manualLayout>
          <c:xMode val="edge"/>
          <c:yMode val="edge"/>
          <c:x val="0.70286552889259313"/>
          <c:y val="0.74769635980392102"/>
          <c:w val="0.29060056618601304"/>
          <c:h val="0.17401661038119542"/>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4380430183703789E-2"/>
          <c:y val="2.6597126038781164E-2"/>
          <c:w val="0.57559713571646443"/>
          <c:h val="0.86098822042331169"/>
        </c:manualLayout>
      </c:layout>
      <c:barChart>
        <c:barDir val="col"/>
        <c:grouping val="clustered"/>
        <c:varyColors val="0"/>
        <c:ser>
          <c:idx val="0"/>
          <c:order val="0"/>
          <c:tx>
            <c:strRef>
              <c:f>Lapas1!$B$1</c:f>
              <c:strCache>
                <c:ptCount val="1"/>
                <c:pt idx="0">
                  <c:v>Mokiniai, turintys sąkandžio problemų, proc.</c:v>
                </c:pt>
              </c:strCache>
            </c:strRef>
          </c:tx>
          <c:invertIfNegative val="0"/>
          <c:dLbls>
            <c:spPr>
              <a:noFill/>
              <a:ln>
                <a:noFill/>
              </a:ln>
              <a:effectLst/>
            </c:spPr>
            <c:txPr>
              <a:bodyPr/>
              <a:lstStyle/>
              <a:p>
                <a:pPr>
                  <a:defRPr sz="2000" b="1"/>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Lapas1!$A$2:$A$3</c:f>
              <c:strCache>
                <c:ptCount val="2"/>
                <c:pt idx="0">
                  <c:v>2018 m.</c:v>
                </c:pt>
                <c:pt idx="1">
                  <c:v>2019 m.</c:v>
                </c:pt>
              </c:strCache>
            </c:strRef>
          </c:cat>
          <c:val>
            <c:numRef>
              <c:f>Lapas1!$B$2:$B$3</c:f>
              <c:numCache>
                <c:formatCode>General</c:formatCode>
                <c:ptCount val="2"/>
                <c:pt idx="0">
                  <c:v>40.200000000000003</c:v>
                </c:pt>
                <c:pt idx="1">
                  <c:v>36.4</c:v>
                </c:pt>
              </c:numCache>
            </c:numRef>
          </c:val>
          <c:extLst>
            <c:ext xmlns:c16="http://schemas.microsoft.com/office/drawing/2014/chart" uri="{C3380CC4-5D6E-409C-BE32-E72D297353CC}">
              <c16:uniqueId val="{00000000-727F-4368-A930-0D008816309A}"/>
            </c:ext>
          </c:extLst>
        </c:ser>
        <c:ser>
          <c:idx val="1"/>
          <c:order val="1"/>
          <c:tx>
            <c:strRef>
              <c:f>Lapas1!$C$1</c:f>
              <c:strCache>
                <c:ptCount val="1"/>
                <c:pt idx="0">
                  <c:v>Mokiniai turintys žandikaulio patologijų, proc.</c:v>
                </c:pt>
              </c:strCache>
            </c:strRef>
          </c:tx>
          <c:invertIfNegative val="0"/>
          <c:dLbls>
            <c:spPr>
              <a:noFill/>
              <a:ln>
                <a:noFill/>
              </a:ln>
              <a:effectLst/>
            </c:spPr>
            <c:txPr>
              <a:bodyPr/>
              <a:lstStyle/>
              <a:p>
                <a:pPr>
                  <a:defRPr sz="2000" b="1"/>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Lapas1!$A$2:$A$3</c:f>
              <c:strCache>
                <c:ptCount val="2"/>
                <c:pt idx="0">
                  <c:v>2018 m.</c:v>
                </c:pt>
                <c:pt idx="1">
                  <c:v>2019 m.</c:v>
                </c:pt>
              </c:strCache>
            </c:strRef>
          </c:cat>
          <c:val>
            <c:numRef>
              <c:f>Lapas1!$C$2:$C$3</c:f>
              <c:numCache>
                <c:formatCode>General</c:formatCode>
                <c:ptCount val="2"/>
                <c:pt idx="0">
                  <c:v>16.600000000000001</c:v>
                </c:pt>
                <c:pt idx="1">
                  <c:v>14.5</c:v>
                </c:pt>
              </c:numCache>
            </c:numRef>
          </c:val>
          <c:extLst>
            <c:ext xmlns:c16="http://schemas.microsoft.com/office/drawing/2014/chart" uri="{C3380CC4-5D6E-409C-BE32-E72D297353CC}">
              <c16:uniqueId val="{00000001-727F-4368-A930-0D008816309A}"/>
            </c:ext>
          </c:extLst>
        </c:ser>
        <c:ser>
          <c:idx val="2"/>
          <c:order val="2"/>
          <c:tx>
            <c:strRef>
              <c:f>Lapas1!$D$1</c:f>
              <c:strCache>
                <c:ptCount val="1"/>
                <c:pt idx="0">
                  <c:v>Mokiniai turintys ėduonies pažeistų, plombuotų ir išrautų dantų, proc.</c:v>
                </c:pt>
              </c:strCache>
            </c:strRef>
          </c:tx>
          <c:invertIfNegative val="0"/>
          <c:dLbls>
            <c:spPr>
              <a:noFill/>
              <a:ln>
                <a:noFill/>
              </a:ln>
              <a:effectLst/>
            </c:spPr>
            <c:txPr>
              <a:bodyPr/>
              <a:lstStyle/>
              <a:p>
                <a:pPr>
                  <a:defRPr sz="2000" b="1"/>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Lapas1!$A$2:$A$3</c:f>
              <c:strCache>
                <c:ptCount val="2"/>
                <c:pt idx="0">
                  <c:v>2018 m.</c:v>
                </c:pt>
                <c:pt idx="1">
                  <c:v>2019 m.</c:v>
                </c:pt>
              </c:strCache>
            </c:strRef>
          </c:cat>
          <c:val>
            <c:numRef>
              <c:f>Lapas1!$D$2:$D$3</c:f>
              <c:numCache>
                <c:formatCode>General</c:formatCode>
                <c:ptCount val="2"/>
                <c:pt idx="0">
                  <c:v>79</c:v>
                </c:pt>
                <c:pt idx="1">
                  <c:v>80.5</c:v>
                </c:pt>
              </c:numCache>
            </c:numRef>
          </c:val>
          <c:extLst>
            <c:ext xmlns:c16="http://schemas.microsoft.com/office/drawing/2014/chart" uri="{C3380CC4-5D6E-409C-BE32-E72D297353CC}">
              <c16:uniqueId val="{00000002-727F-4368-A930-0D008816309A}"/>
            </c:ext>
          </c:extLst>
        </c:ser>
        <c:dLbls>
          <c:showLegendKey val="0"/>
          <c:showVal val="0"/>
          <c:showCatName val="0"/>
          <c:showSerName val="0"/>
          <c:showPercent val="0"/>
          <c:showBubbleSize val="0"/>
        </c:dLbls>
        <c:gapWidth val="150"/>
        <c:axId val="72025088"/>
        <c:axId val="78141632"/>
      </c:barChart>
      <c:catAx>
        <c:axId val="72025088"/>
        <c:scaling>
          <c:orientation val="minMax"/>
        </c:scaling>
        <c:delete val="0"/>
        <c:axPos val="b"/>
        <c:numFmt formatCode="General" sourceLinked="0"/>
        <c:majorTickMark val="out"/>
        <c:minorTickMark val="none"/>
        <c:tickLblPos val="nextTo"/>
        <c:txPr>
          <a:bodyPr/>
          <a:lstStyle/>
          <a:p>
            <a:pPr>
              <a:defRPr sz="2000" b="1"/>
            </a:pPr>
            <a:endParaRPr lang="lt-LT"/>
          </a:p>
        </c:txPr>
        <c:crossAx val="78141632"/>
        <c:crosses val="autoZero"/>
        <c:auto val="1"/>
        <c:lblAlgn val="ctr"/>
        <c:lblOffset val="100"/>
        <c:noMultiLvlLbl val="0"/>
      </c:catAx>
      <c:valAx>
        <c:axId val="78141632"/>
        <c:scaling>
          <c:orientation val="minMax"/>
        </c:scaling>
        <c:delete val="0"/>
        <c:axPos val="l"/>
        <c:majorGridlines/>
        <c:numFmt formatCode="General" sourceLinked="1"/>
        <c:majorTickMark val="out"/>
        <c:minorTickMark val="none"/>
        <c:tickLblPos val="nextTo"/>
        <c:crossAx val="72025088"/>
        <c:crosses val="autoZero"/>
        <c:crossBetween val="between"/>
      </c:valAx>
    </c:plotArea>
    <c:legend>
      <c:legendPos val="r"/>
      <c:overlay val="0"/>
    </c:legend>
    <c:plotVisOnly val="1"/>
    <c:dispBlanksAs val="gap"/>
    <c:showDLblsOverMax val="0"/>
  </c:chart>
  <c:txPr>
    <a:bodyPr/>
    <a:lstStyle/>
    <a:p>
      <a:pPr>
        <a:defRPr sz="1800"/>
      </a:pPr>
      <a:endParaRPr lang="lt-L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
          <c:y val="0"/>
          <c:w val="0.75248621911203739"/>
          <c:h val="1"/>
        </c:manualLayout>
      </c:layout>
      <c:pie3DChart>
        <c:varyColors val="1"/>
        <c:ser>
          <c:idx val="0"/>
          <c:order val="0"/>
          <c:tx>
            <c:strRef>
              <c:f>Lapas1!$B$1</c:f>
              <c:strCache>
                <c:ptCount val="1"/>
                <c:pt idx="0">
                  <c:v>Stulpelis1</c:v>
                </c:pt>
              </c:strCache>
            </c:strRef>
          </c:tx>
          <c:dLbls>
            <c:spPr>
              <a:noFill/>
            </c:spPr>
            <c:txPr>
              <a:bodyPr/>
              <a:lstStyle/>
              <a:p>
                <a:pPr>
                  <a:defRPr sz="2800" b="1">
                    <a:solidFill>
                      <a:schemeClr val="tx1"/>
                    </a:solidFill>
                  </a:defRPr>
                </a:pPr>
                <a:endParaRPr lang="lt-LT"/>
              </a:p>
            </c:txPr>
            <c:showLegendKey val="0"/>
            <c:showVal val="1"/>
            <c:showCatName val="0"/>
            <c:showSerName val="0"/>
            <c:showPercent val="0"/>
            <c:showBubbleSize val="0"/>
            <c:showLeaderLines val="1"/>
            <c:extLst>
              <c:ext xmlns:c15="http://schemas.microsoft.com/office/drawing/2012/chart" uri="{CE6537A1-D6FC-4f65-9D91-7224C49458BB}"/>
            </c:extLst>
          </c:dLbls>
          <c:cat>
            <c:strRef>
              <c:f>Lapas1!$A$2:$A$5</c:f>
              <c:strCache>
                <c:ptCount val="4"/>
                <c:pt idx="0">
                  <c:v>Per mažas KMI</c:v>
                </c:pt>
                <c:pt idx="1">
                  <c:v>Normalus KMI</c:v>
                </c:pt>
                <c:pt idx="2">
                  <c:v>Per didelis KMI</c:v>
                </c:pt>
                <c:pt idx="3">
                  <c:v>Nutukimas</c:v>
                </c:pt>
              </c:strCache>
            </c:strRef>
          </c:cat>
          <c:val>
            <c:numRef>
              <c:f>Lapas1!$B$2:$B$5</c:f>
              <c:numCache>
                <c:formatCode>General</c:formatCode>
                <c:ptCount val="4"/>
                <c:pt idx="0">
                  <c:v>11.4</c:v>
                </c:pt>
                <c:pt idx="1">
                  <c:v>64.7</c:v>
                </c:pt>
                <c:pt idx="2">
                  <c:v>16.5</c:v>
                </c:pt>
                <c:pt idx="3">
                  <c:v>6.4</c:v>
                </c:pt>
              </c:numCache>
            </c:numRef>
          </c:val>
          <c:extLst>
            <c:ext xmlns:c16="http://schemas.microsoft.com/office/drawing/2014/chart" uri="{C3380CC4-5D6E-409C-BE32-E72D297353CC}">
              <c16:uniqueId val="{00000000-BBFF-444B-8789-E8582B05F803}"/>
            </c:ext>
          </c:extLst>
        </c:ser>
        <c:dLbls>
          <c:showLegendKey val="0"/>
          <c:showVal val="0"/>
          <c:showCatName val="0"/>
          <c:showSerName val="0"/>
          <c:showPercent val="0"/>
          <c:showBubbleSize val="0"/>
          <c:showLeaderLines val="1"/>
        </c:dLbls>
      </c:pie3DChart>
    </c:plotArea>
    <c:legend>
      <c:legendPos val="r"/>
      <c:layout>
        <c:manualLayout>
          <c:xMode val="edge"/>
          <c:yMode val="edge"/>
          <c:x val="0.64501052394482805"/>
          <c:y val="0.68064450277048705"/>
          <c:w val="0.33807735213591183"/>
          <c:h val="0.31772334013803832"/>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
          <c:y val="0"/>
          <c:w val="0.79196916368858339"/>
          <c:h val="1"/>
        </c:manualLayout>
      </c:layout>
      <c:pie3DChart>
        <c:varyColors val="1"/>
        <c:ser>
          <c:idx val="0"/>
          <c:order val="0"/>
          <c:tx>
            <c:strRef>
              <c:f>Lapas1!$B$1</c:f>
              <c:strCache>
                <c:ptCount val="1"/>
                <c:pt idx="0">
                  <c:v>Pardavimas</c:v>
                </c:pt>
              </c:strCache>
            </c:strRef>
          </c:tx>
          <c:dLbls>
            <c:dLbl>
              <c:idx val="0"/>
              <c:tx>
                <c:rich>
                  <a:bodyPr/>
                  <a:lstStyle/>
                  <a:p>
                    <a:pPr>
                      <a:defRPr sz="3200"/>
                    </a:pPr>
                    <a:r>
                      <a:rPr lang="en-US" b="1" dirty="0"/>
                      <a:t>96</a:t>
                    </a:r>
                  </a:p>
                </c:rich>
              </c:tx>
              <c:sp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3F6-4B1D-A8EF-BD968AF3433E}"/>
                </c:ext>
              </c:extLst>
            </c:dLbl>
            <c:dLbl>
              <c:idx val="1"/>
              <c:spPr/>
              <c:txPr>
                <a:bodyPr/>
                <a:lstStyle/>
                <a:p>
                  <a:pPr>
                    <a:defRPr sz="2800" b="1"/>
                  </a:pPr>
                  <a:endParaRPr lang="lt-LT"/>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3F6-4B1D-A8EF-BD968AF3433E}"/>
                </c:ext>
              </c:extLst>
            </c:dLbl>
            <c:dLbl>
              <c:idx val="2"/>
              <c:layout>
                <c:manualLayout>
                  <c:x val="-5.4362390307272197E-2"/>
                  <c:y val="-5.0826257011991151E-2"/>
                </c:manualLayout>
              </c:layout>
              <c:spPr/>
              <c:txPr>
                <a:bodyPr/>
                <a:lstStyle/>
                <a:p>
                  <a:pPr>
                    <a:defRPr sz="2400" b="1"/>
                  </a:pPr>
                  <a:endParaRPr lang="lt-LT"/>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3F6-4B1D-A8EF-BD968AF3433E}"/>
                </c:ext>
              </c:extLst>
            </c:dLbl>
            <c:dLbl>
              <c:idx val="3"/>
              <c:layout>
                <c:manualLayout>
                  <c:x val="1.3468013468013407E-2"/>
                  <c:y val="-6.5359477124183024E-2"/>
                </c:manualLayout>
              </c:layout>
              <c:spPr/>
              <c:txPr>
                <a:bodyPr/>
                <a:lstStyle/>
                <a:p>
                  <a:pPr>
                    <a:defRPr sz="2000" b="1"/>
                  </a:pPr>
                  <a:endParaRPr lang="lt-LT"/>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3F6-4B1D-A8EF-BD968AF3433E}"/>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Lapas1!$A$2:$A$5</c:f>
              <c:strCache>
                <c:ptCount val="4"/>
                <c:pt idx="0">
                  <c:v>Pagrindinė</c:v>
                </c:pt>
                <c:pt idx="1">
                  <c:v>Parengiamoji</c:v>
                </c:pt>
                <c:pt idx="2">
                  <c:v>Specialioji</c:v>
                </c:pt>
                <c:pt idx="3">
                  <c:v>Atleisti nuo kūno kultūros</c:v>
                </c:pt>
              </c:strCache>
            </c:strRef>
          </c:cat>
          <c:val>
            <c:numRef>
              <c:f>Lapas1!$B$2:$B$5</c:f>
              <c:numCache>
                <c:formatCode>General</c:formatCode>
                <c:ptCount val="4"/>
                <c:pt idx="0">
                  <c:v>96</c:v>
                </c:pt>
                <c:pt idx="1">
                  <c:v>3</c:v>
                </c:pt>
                <c:pt idx="2">
                  <c:v>0.9</c:v>
                </c:pt>
                <c:pt idx="3">
                  <c:v>1.2</c:v>
                </c:pt>
              </c:numCache>
            </c:numRef>
          </c:val>
          <c:extLst>
            <c:ext xmlns:c16="http://schemas.microsoft.com/office/drawing/2014/chart" uri="{C3380CC4-5D6E-409C-BE32-E72D297353CC}">
              <c16:uniqueId val="{00000004-D3F6-4B1D-A8EF-BD968AF3433E}"/>
            </c:ext>
          </c:extLst>
        </c:ser>
        <c:dLbls>
          <c:showLegendKey val="0"/>
          <c:showVal val="0"/>
          <c:showCatName val="0"/>
          <c:showSerName val="0"/>
          <c:showPercent val="0"/>
          <c:showBubbleSize val="0"/>
          <c:showLeaderLines val="1"/>
        </c:dLbls>
      </c:pie3DChart>
    </c:plotArea>
    <c:legend>
      <c:legendPos val="r"/>
      <c:layout>
        <c:manualLayout>
          <c:xMode val="edge"/>
          <c:yMode val="edge"/>
          <c:x val="0.6925039158216566"/>
          <c:y val="0.61973258839784628"/>
          <c:w val="0.30259346581340518"/>
          <c:h val="0.3802673931265716"/>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564798841089887E-2"/>
          <c:y val="0"/>
          <c:w val="0.82027798391660689"/>
          <c:h val="1"/>
        </c:manualLayout>
      </c:layout>
      <c:pie3DChart>
        <c:varyColors val="1"/>
        <c:ser>
          <c:idx val="0"/>
          <c:order val="0"/>
          <c:tx>
            <c:strRef>
              <c:f>Lapas1!$B$1</c:f>
              <c:strCache>
                <c:ptCount val="1"/>
                <c:pt idx="0">
                  <c:v>■Regos būklės įvertinimas</c:v>
                </c:pt>
              </c:strCache>
            </c:strRef>
          </c:tx>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C08-4883-8059-8EA0FD7CDE54}"/>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C08-4883-8059-8EA0FD7CDE54}"/>
                </c:ext>
              </c:extLst>
            </c:dLbl>
            <c:spPr>
              <a:noFill/>
              <a:ln>
                <a:noFill/>
              </a:ln>
              <a:effectLst/>
            </c:spPr>
            <c:txPr>
              <a:bodyPr/>
              <a:lstStyle/>
              <a:p>
                <a:pPr>
                  <a:defRPr sz="2400" b="1"/>
                </a:pPr>
                <a:endParaRPr lang="lt-LT"/>
              </a:p>
            </c:txPr>
            <c:showLegendKey val="0"/>
            <c:showVal val="0"/>
            <c:showCatName val="0"/>
            <c:showSerName val="0"/>
            <c:showPercent val="0"/>
            <c:showBubbleSize val="0"/>
            <c:extLst>
              <c:ext xmlns:c15="http://schemas.microsoft.com/office/drawing/2012/chart" uri="{CE6537A1-D6FC-4f65-9D91-7224C49458BB}"/>
            </c:extLst>
          </c:dLbls>
          <c:cat>
            <c:strRef>
              <c:f>Lapas1!$A$2:$A$3</c:f>
              <c:strCache>
                <c:ptCount val="2"/>
                <c:pt idx="0">
                  <c:v>Normali</c:v>
                </c:pt>
                <c:pt idx="1">
                  <c:v>Sutrikusi</c:v>
                </c:pt>
              </c:strCache>
            </c:strRef>
          </c:cat>
          <c:val>
            <c:numRef>
              <c:f>Lapas1!$B$2:$B$3</c:f>
              <c:numCache>
                <c:formatCode>General</c:formatCode>
                <c:ptCount val="2"/>
                <c:pt idx="0">
                  <c:v>53.5</c:v>
                </c:pt>
                <c:pt idx="1">
                  <c:v>46.5</c:v>
                </c:pt>
              </c:numCache>
            </c:numRef>
          </c:val>
          <c:extLst>
            <c:ext xmlns:c16="http://schemas.microsoft.com/office/drawing/2014/chart" uri="{C3380CC4-5D6E-409C-BE32-E72D297353CC}">
              <c16:uniqueId val="{00000002-3C08-4883-8059-8EA0FD7CDE54}"/>
            </c:ext>
          </c:extLst>
        </c:ser>
        <c:dLbls>
          <c:showLegendKey val="0"/>
          <c:showVal val="0"/>
          <c:showCatName val="0"/>
          <c:showSerName val="0"/>
          <c:showPercent val="0"/>
          <c:showBubbleSize val="0"/>
          <c:showLeaderLines val="1"/>
        </c:dLbls>
      </c:pie3DChart>
    </c:plotArea>
    <c:legend>
      <c:legendPos val="r"/>
      <c:layout>
        <c:manualLayout>
          <c:xMode val="edge"/>
          <c:yMode val="edge"/>
          <c:x val="0.69124786194123577"/>
          <c:y val="0.75619404861693207"/>
          <c:w val="0.2308837772817729"/>
          <c:h val="0.13698323554065381"/>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8.0088582677165357E-2"/>
          <c:y val="0"/>
          <c:w val="0.88512986657917758"/>
          <c:h val="1"/>
        </c:manualLayout>
      </c:layout>
      <c:pie3DChart>
        <c:varyColors val="1"/>
        <c:ser>
          <c:idx val="0"/>
          <c:order val="0"/>
          <c:tx>
            <c:strRef>
              <c:f>Lapas1!$B$1</c:f>
              <c:strCache>
                <c:ptCount val="1"/>
                <c:pt idx="0">
                  <c:v>Pardavimas</c:v>
                </c:pt>
              </c:strCache>
            </c:strRef>
          </c:tx>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AF1-44D6-8940-419D7A0480F3}"/>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AF1-44D6-8940-419D7A0480F3}"/>
                </c:ext>
              </c:extLst>
            </c:dLbl>
            <c:spPr>
              <a:noFill/>
              <a:ln>
                <a:noFill/>
              </a:ln>
              <a:effectLst/>
            </c:spPr>
            <c:txPr>
              <a:bodyPr/>
              <a:lstStyle/>
              <a:p>
                <a:pPr>
                  <a:defRPr sz="2000" b="1"/>
                </a:pPr>
                <a:endParaRPr lang="lt-LT"/>
              </a:p>
            </c:txPr>
            <c:showLegendKey val="0"/>
            <c:showVal val="0"/>
            <c:showCatName val="0"/>
            <c:showSerName val="0"/>
            <c:showPercent val="0"/>
            <c:showBubbleSize val="0"/>
            <c:extLst>
              <c:ext xmlns:c15="http://schemas.microsoft.com/office/drawing/2012/chart" uri="{CE6537A1-D6FC-4f65-9D91-7224C49458BB}"/>
            </c:extLst>
          </c:dLbls>
          <c:cat>
            <c:strRef>
              <c:f>Lapas1!$A$2:$A$3</c:f>
              <c:strCache>
                <c:ptCount val="2"/>
                <c:pt idx="0">
                  <c:v>Normali</c:v>
                </c:pt>
                <c:pt idx="1">
                  <c:v>Sutrikusi</c:v>
                </c:pt>
              </c:strCache>
            </c:strRef>
          </c:cat>
          <c:val>
            <c:numRef>
              <c:f>Lapas1!$B$2:$B$3</c:f>
              <c:numCache>
                <c:formatCode>General</c:formatCode>
                <c:ptCount val="2"/>
                <c:pt idx="0">
                  <c:v>93.9</c:v>
                </c:pt>
                <c:pt idx="1">
                  <c:v>6.1</c:v>
                </c:pt>
              </c:numCache>
            </c:numRef>
          </c:val>
          <c:extLst>
            <c:ext xmlns:c16="http://schemas.microsoft.com/office/drawing/2014/chart" uri="{C3380CC4-5D6E-409C-BE32-E72D297353CC}">
              <c16:uniqueId val="{00000002-1AF1-44D6-8940-419D7A0480F3}"/>
            </c:ext>
          </c:extLst>
        </c:ser>
        <c:dLbls>
          <c:showLegendKey val="0"/>
          <c:showVal val="0"/>
          <c:showCatName val="0"/>
          <c:showSerName val="0"/>
          <c:showPercent val="0"/>
          <c:showBubbleSize val="0"/>
          <c:showLeaderLines val="1"/>
        </c:dLbls>
      </c:pie3DChart>
    </c:plotArea>
    <c:legend>
      <c:legendPos val="r"/>
      <c:layout>
        <c:manualLayout>
          <c:xMode val="edge"/>
          <c:yMode val="edge"/>
          <c:x val="0.1390570319335083"/>
          <c:y val="0.75943503937007872"/>
          <c:w val="0.30885963473315836"/>
          <c:h val="0.21446325459317586"/>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5.7225894653680463E-2"/>
          <c:y val="4.6480202596536895E-2"/>
          <c:w val="0.84693542213473316"/>
          <c:h val="0.95351987693887708"/>
        </c:manualLayout>
      </c:layout>
      <c:pie3DChart>
        <c:varyColors val="1"/>
        <c:ser>
          <c:idx val="0"/>
          <c:order val="0"/>
          <c:tx>
            <c:strRef>
              <c:f>Lapas1!$B$1</c:f>
              <c:strCache>
                <c:ptCount val="1"/>
                <c:pt idx="0">
                  <c:v>Stulpelis1</c:v>
                </c:pt>
              </c:strCache>
            </c:strRef>
          </c:tx>
          <c:dLbls>
            <c:dLbl>
              <c:idx val="1"/>
              <c:layout>
                <c:manualLayout>
                  <c:x val="-6.0295002187226596E-2"/>
                  <c:y val="-7.27260498687664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C7E-4B84-8776-2F828F771CFB}"/>
                </c:ext>
              </c:extLst>
            </c:dLbl>
            <c:spPr>
              <a:noFill/>
              <a:ln>
                <a:noFill/>
              </a:ln>
              <a:effectLst/>
            </c:spPr>
            <c:txPr>
              <a:bodyPr/>
              <a:lstStyle/>
              <a:p>
                <a:pPr>
                  <a:defRPr sz="2400" b="1"/>
                </a:pPr>
                <a:endParaRPr lang="lt-LT"/>
              </a:p>
            </c:txPr>
            <c:showLegendKey val="0"/>
            <c:showVal val="1"/>
            <c:showCatName val="0"/>
            <c:showSerName val="0"/>
            <c:showPercent val="0"/>
            <c:showBubbleSize val="0"/>
            <c:showLeaderLines val="1"/>
            <c:extLst>
              <c:ext xmlns:c15="http://schemas.microsoft.com/office/drawing/2012/chart" uri="{CE6537A1-D6FC-4f65-9D91-7224C49458BB}"/>
            </c:extLst>
          </c:dLbls>
          <c:cat>
            <c:strRef>
              <c:f>Lapas1!$A$2:$A$3</c:f>
              <c:strCache>
                <c:ptCount val="2"/>
                <c:pt idx="0">
                  <c:v>Normali</c:v>
                </c:pt>
                <c:pt idx="1">
                  <c:v>Sutrikusi</c:v>
                </c:pt>
              </c:strCache>
            </c:strRef>
          </c:cat>
          <c:val>
            <c:numRef>
              <c:f>Lapas1!$B$2:$B$3</c:f>
              <c:numCache>
                <c:formatCode>General</c:formatCode>
                <c:ptCount val="2"/>
                <c:pt idx="0">
                  <c:v>99.2</c:v>
                </c:pt>
                <c:pt idx="1">
                  <c:v>0.8</c:v>
                </c:pt>
              </c:numCache>
            </c:numRef>
          </c:val>
          <c:extLst>
            <c:ext xmlns:c16="http://schemas.microsoft.com/office/drawing/2014/chart" uri="{C3380CC4-5D6E-409C-BE32-E72D297353CC}">
              <c16:uniqueId val="{00000001-3C7E-4B84-8776-2F828F771CFB}"/>
            </c:ext>
          </c:extLst>
        </c:ser>
        <c:dLbls>
          <c:showLegendKey val="0"/>
          <c:showVal val="0"/>
          <c:showCatName val="0"/>
          <c:showSerName val="0"/>
          <c:showPercent val="0"/>
          <c:showBubbleSize val="0"/>
          <c:showLeaderLines val="1"/>
        </c:dLbls>
      </c:pie3DChart>
    </c:plotArea>
    <c:legend>
      <c:legendPos val="r"/>
      <c:layout>
        <c:manualLayout>
          <c:xMode val="edge"/>
          <c:yMode val="edge"/>
          <c:x val="0.1390570319335083"/>
          <c:y val="0.78026837270341209"/>
          <c:w val="0.30885963473315836"/>
          <c:h val="0.21446325459317586"/>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
          <c:y val="0"/>
          <c:w val="0.90596319991251084"/>
          <c:h val="1"/>
        </c:manualLayout>
      </c:layout>
      <c:pie3DChart>
        <c:varyColors val="1"/>
        <c:ser>
          <c:idx val="0"/>
          <c:order val="0"/>
          <c:tx>
            <c:strRef>
              <c:f>Lapas1!$B$1</c:f>
              <c:strCache>
                <c:ptCount val="1"/>
                <c:pt idx="0">
                  <c:v>Stulpelis1</c:v>
                </c:pt>
              </c:strCache>
            </c:strRef>
          </c:tx>
          <c:dLbls>
            <c:spPr>
              <a:noFill/>
              <a:ln>
                <a:noFill/>
              </a:ln>
              <a:effectLst/>
            </c:spPr>
            <c:txPr>
              <a:bodyPr/>
              <a:lstStyle/>
              <a:p>
                <a:pPr>
                  <a:defRPr sz="2000" b="1"/>
                </a:pPr>
                <a:endParaRPr lang="lt-LT"/>
              </a:p>
            </c:txPr>
            <c:showLegendKey val="0"/>
            <c:showVal val="1"/>
            <c:showCatName val="0"/>
            <c:showSerName val="0"/>
            <c:showPercent val="0"/>
            <c:showBubbleSize val="0"/>
            <c:showLeaderLines val="1"/>
            <c:extLst>
              <c:ext xmlns:c15="http://schemas.microsoft.com/office/drawing/2012/chart" uri="{CE6537A1-D6FC-4f65-9D91-7224C49458BB}"/>
            </c:extLst>
          </c:dLbls>
          <c:cat>
            <c:strRef>
              <c:f>Lapas1!$A$2:$A$5</c:f>
              <c:strCache>
                <c:ptCount val="2"/>
                <c:pt idx="0">
                  <c:v>Sutrikusi</c:v>
                </c:pt>
                <c:pt idx="1">
                  <c:v>Normali</c:v>
                </c:pt>
              </c:strCache>
            </c:strRef>
          </c:cat>
          <c:val>
            <c:numRef>
              <c:f>Lapas1!$B$2:$B$5</c:f>
              <c:numCache>
                <c:formatCode>General</c:formatCode>
                <c:ptCount val="4"/>
                <c:pt idx="0">
                  <c:v>14.8</c:v>
                </c:pt>
                <c:pt idx="1">
                  <c:v>85.2</c:v>
                </c:pt>
              </c:numCache>
            </c:numRef>
          </c:val>
          <c:extLst>
            <c:ext xmlns:c16="http://schemas.microsoft.com/office/drawing/2014/chart" uri="{C3380CC4-5D6E-409C-BE32-E72D297353CC}">
              <c16:uniqueId val="{00000000-5903-4566-B6E6-2C9BF3250ADD}"/>
            </c:ext>
          </c:extLst>
        </c:ser>
        <c:dLbls>
          <c:showLegendKey val="0"/>
          <c:showVal val="0"/>
          <c:showCatName val="0"/>
          <c:showSerName val="0"/>
          <c:showPercent val="0"/>
          <c:showBubbleSize val="0"/>
          <c:showLeaderLines val="1"/>
        </c:dLbls>
      </c:pie3DChart>
    </c:plotArea>
    <c:legend>
      <c:legendPos val="r"/>
      <c:layout>
        <c:manualLayout>
          <c:xMode val="edge"/>
          <c:yMode val="edge"/>
          <c:x val="0.64600147637795258"/>
          <c:y val="0.75603674540682431"/>
          <c:w val="0.30885963473315836"/>
          <c:h val="0.21642650918635167"/>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5.9255249343832021E-2"/>
          <c:y val="0.05"/>
          <c:w val="0.89213363954505687"/>
          <c:h val="0.95"/>
        </c:manualLayout>
      </c:layout>
      <c:pie3DChart>
        <c:varyColors val="1"/>
        <c:ser>
          <c:idx val="0"/>
          <c:order val="0"/>
          <c:tx>
            <c:strRef>
              <c:f>Lapas1!$B$1</c:f>
              <c:strCache>
                <c:ptCount val="1"/>
                <c:pt idx="0">
                  <c:v>Pardavimas</c:v>
                </c:pt>
              </c:strCache>
            </c:strRef>
          </c:tx>
          <c:dLbls>
            <c:spPr>
              <a:noFill/>
              <a:ln>
                <a:noFill/>
              </a:ln>
              <a:effectLst/>
            </c:spPr>
            <c:txPr>
              <a:bodyPr/>
              <a:lstStyle/>
              <a:p>
                <a:pPr>
                  <a:defRPr sz="2000" b="1"/>
                </a:pPr>
                <a:endParaRPr lang="lt-LT"/>
              </a:p>
            </c:txPr>
            <c:showLegendKey val="0"/>
            <c:showVal val="1"/>
            <c:showCatName val="0"/>
            <c:showSerName val="0"/>
            <c:showPercent val="0"/>
            <c:showBubbleSize val="0"/>
            <c:showLeaderLines val="1"/>
            <c:extLst>
              <c:ext xmlns:c15="http://schemas.microsoft.com/office/drawing/2012/chart" uri="{CE6537A1-D6FC-4f65-9D91-7224C49458BB}"/>
            </c:extLst>
          </c:dLbls>
          <c:cat>
            <c:strRef>
              <c:f>Lapas1!$A$2:$A$5</c:f>
              <c:strCache>
                <c:ptCount val="2"/>
                <c:pt idx="0">
                  <c:v>Sutrikusi</c:v>
                </c:pt>
                <c:pt idx="1">
                  <c:v>Normali</c:v>
                </c:pt>
              </c:strCache>
            </c:strRef>
          </c:cat>
          <c:val>
            <c:numRef>
              <c:f>Lapas1!$B$2:$B$5</c:f>
              <c:numCache>
                <c:formatCode>General</c:formatCode>
                <c:ptCount val="4"/>
                <c:pt idx="0">
                  <c:v>53.1</c:v>
                </c:pt>
                <c:pt idx="1">
                  <c:v>46.9</c:v>
                </c:pt>
              </c:numCache>
            </c:numRef>
          </c:val>
          <c:extLst>
            <c:ext xmlns:c16="http://schemas.microsoft.com/office/drawing/2014/chart" uri="{C3380CC4-5D6E-409C-BE32-E72D297353CC}">
              <c16:uniqueId val="{00000000-7309-4A7E-8B6D-BA26BFB8DF1C}"/>
            </c:ext>
          </c:extLst>
        </c:ser>
        <c:dLbls>
          <c:showLegendKey val="0"/>
          <c:showVal val="0"/>
          <c:showCatName val="0"/>
          <c:showSerName val="0"/>
          <c:showPercent val="0"/>
          <c:showBubbleSize val="0"/>
          <c:showLeaderLines val="1"/>
        </c:dLbls>
      </c:pie3DChart>
    </c:plotArea>
    <c:legend>
      <c:legendPos val="r"/>
      <c:layout>
        <c:manualLayout>
          <c:xMode val="edge"/>
          <c:yMode val="edge"/>
          <c:x val="0.68419592082239722"/>
          <c:y val="0.78137007874015729"/>
          <c:w val="0.30885963473315836"/>
          <c:h val="0.19142650918635171"/>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879118160309212E-2"/>
          <c:y val="0"/>
          <c:w val="0.86830218484679567"/>
          <c:h val="1"/>
        </c:manualLayout>
      </c:layout>
      <c:pie3DChart>
        <c:varyColors val="1"/>
        <c:ser>
          <c:idx val="0"/>
          <c:order val="0"/>
          <c:tx>
            <c:strRef>
              <c:f>Lapas1!$B$1</c:f>
              <c:strCache>
                <c:ptCount val="1"/>
                <c:pt idx="0">
                  <c:v>Pardavimas</c:v>
                </c:pt>
              </c:strCache>
            </c:strRef>
          </c:tx>
          <c:dLbls>
            <c:spPr>
              <a:noFill/>
              <a:ln>
                <a:noFill/>
              </a:ln>
              <a:effectLst/>
            </c:spPr>
            <c:txPr>
              <a:bodyPr/>
              <a:lstStyle/>
              <a:p>
                <a:pPr>
                  <a:defRPr sz="2000" b="1"/>
                </a:pPr>
                <a:endParaRPr lang="lt-LT"/>
              </a:p>
            </c:txPr>
            <c:showLegendKey val="0"/>
            <c:showVal val="1"/>
            <c:showCatName val="0"/>
            <c:showSerName val="0"/>
            <c:showPercent val="0"/>
            <c:showBubbleSize val="0"/>
            <c:showLeaderLines val="1"/>
            <c:extLst>
              <c:ext xmlns:c15="http://schemas.microsoft.com/office/drawing/2012/chart" uri="{CE6537A1-D6FC-4f65-9D91-7224C49458BB}"/>
            </c:extLst>
          </c:dLbls>
          <c:cat>
            <c:strRef>
              <c:f>Lapas1!$A$2:$A$3</c:f>
              <c:strCache>
                <c:ptCount val="2"/>
                <c:pt idx="0">
                  <c:v>Normali</c:v>
                </c:pt>
                <c:pt idx="1">
                  <c:v>Sutrikusi</c:v>
                </c:pt>
              </c:strCache>
            </c:strRef>
          </c:cat>
          <c:val>
            <c:numRef>
              <c:f>Lapas1!$B$2:$B$3</c:f>
              <c:numCache>
                <c:formatCode>General</c:formatCode>
                <c:ptCount val="2"/>
                <c:pt idx="0">
                  <c:v>91.8</c:v>
                </c:pt>
                <c:pt idx="1">
                  <c:v>8.1999999999999993</c:v>
                </c:pt>
              </c:numCache>
            </c:numRef>
          </c:val>
          <c:extLst>
            <c:ext xmlns:c16="http://schemas.microsoft.com/office/drawing/2014/chart" uri="{C3380CC4-5D6E-409C-BE32-E72D297353CC}">
              <c16:uniqueId val="{00000000-0C5A-4DDC-B8BD-154044C32BDE}"/>
            </c:ext>
          </c:extLst>
        </c:ser>
        <c:dLbls>
          <c:showLegendKey val="0"/>
          <c:showVal val="0"/>
          <c:showCatName val="0"/>
          <c:showSerName val="0"/>
          <c:showPercent val="0"/>
          <c:showBubbleSize val="0"/>
          <c:showLeaderLines val="1"/>
        </c:dLbls>
      </c:pie3DChart>
    </c:plotArea>
    <c:legend>
      <c:legendPos val="r"/>
      <c:layout>
        <c:manualLayout>
          <c:xMode val="edge"/>
          <c:yMode val="edge"/>
          <c:x val="0.65924903789200029"/>
          <c:y val="0.76798149101571012"/>
          <c:w val="0.2860772456804852"/>
          <c:h val="0.17401661038119542"/>
        </c:manualLayout>
      </c:layout>
      <c:overlay val="0"/>
    </c:legend>
    <c:plotVisOnly val="1"/>
    <c:dispBlanksAs val="gap"/>
    <c:showDLblsOverMax val="0"/>
  </c:chart>
  <c:txPr>
    <a:bodyPr/>
    <a:lstStyle/>
    <a:p>
      <a:pPr>
        <a:defRPr sz="1800"/>
      </a:pPr>
      <a:endParaRPr lang="lt-LT"/>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lt-LT" smtClean="0"/>
              <a:t>Spustelėję redag. ruoš. pavad. stilių</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en-US" dirty="0"/>
          </a:p>
        </p:txBody>
      </p:sp>
      <p:sp>
        <p:nvSpPr>
          <p:cNvPr id="4" name="Date Placeholder 3"/>
          <p:cNvSpPr>
            <a:spLocks noGrp="1"/>
          </p:cNvSpPr>
          <p:nvPr>
            <p:ph type="dt" sz="half" idx="10"/>
          </p:nvPr>
        </p:nvSpPr>
        <p:spPr/>
        <p:txBody>
          <a:bodyPr/>
          <a:lstStyle/>
          <a:p>
            <a:fld id="{90E7C63D-763A-4D71-8BC2-DB9513D8E9ED}" type="datetimeFigureOut">
              <a:rPr lang="lt-LT" smtClean="0"/>
              <a:t>2020-06-21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90E7C63D-763A-4D71-8BC2-DB9513D8E9ED}" type="datetimeFigureOut">
              <a:rPr lang="lt-LT" smtClean="0"/>
              <a:t>2020-06-21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90E7C63D-763A-4D71-8BC2-DB9513D8E9ED}" type="datetimeFigureOut">
              <a:rPr lang="lt-LT" smtClean="0"/>
              <a:t>2020-06-21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4" name="Date Placeholder 3"/>
          <p:cNvSpPr>
            <a:spLocks noGrp="1"/>
          </p:cNvSpPr>
          <p:nvPr>
            <p:ph type="dt" sz="half" idx="10"/>
          </p:nvPr>
        </p:nvSpPr>
        <p:spPr/>
        <p:txBody>
          <a:bodyPr/>
          <a:lstStyle/>
          <a:p>
            <a:fld id="{90E7C63D-763A-4D71-8BC2-DB9513D8E9ED}" type="datetimeFigureOut">
              <a:rPr lang="lt-LT" smtClean="0"/>
              <a:t>2020-06-21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lt-LT" smtClean="0"/>
              <a:t>Spustelėję redag. ruoš. pavad. stilių</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90E7C63D-763A-4D71-8BC2-DB9513D8E9ED}" type="datetimeFigureOut">
              <a:rPr lang="lt-LT" smtClean="0"/>
              <a:t>2020-06-21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CCD9C84-2ED5-4A16-A37D-BB4ED0843A8F}" type="slidenum">
              <a:rPr lang="lt-LT" smtClean="0"/>
              <a:t>‹#›</a:t>
            </a:fld>
            <a:endParaRPr lang="lt-LT"/>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5" name="Date Placeholder 4"/>
          <p:cNvSpPr>
            <a:spLocks noGrp="1"/>
          </p:cNvSpPr>
          <p:nvPr>
            <p:ph type="dt" sz="half" idx="10"/>
          </p:nvPr>
        </p:nvSpPr>
        <p:spPr/>
        <p:txBody>
          <a:bodyPr/>
          <a:lstStyle/>
          <a:p>
            <a:fld id="{90E7C63D-763A-4D71-8BC2-DB9513D8E9ED}" type="datetimeFigureOut">
              <a:rPr lang="lt-LT" smtClean="0"/>
              <a:t>2020-06-21</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a:p>
        </p:txBody>
      </p:sp>
      <p:sp>
        <p:nvSpPr>
          <p:cNvPr id="7" name="Date Placeholder 6"/>
          <p:cNvSpPr>
            <a:spLocks noGrp="1"/>
          </p:cNvSpPr>
          <p:nvPr>
            <p:ph type="dt" sz="half" idx="10"/>
          </p:nvPr>
        </p:nvSpPr>
        <p:spPr/>
        <p:txBody>
          <a:bodyPr/>
          <a:lstStyle/>
          <a:p>
            <a:fld id="{90E7C63D-763A-4D71-8BC2-DB9513D8E9ED}" type="datetimeFigureOut">
              <a:rPr lang="lt-LT" smtClean="0"/>
              <a:t>2020-06-21</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DCCD9C84-2ED5-4A16-A37D-BB4ED0843A8F}" type="slidenum">
              <a:rPr lang="lt-LT" smtClean="0"/>
              <a:t>‹#›</a:t>
            </a:fld>
            <a:endParaRPr lang="lt-LT"/>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90E7C63D-763A-4D71-8BC2-DB9513D8E9ED}" type="datetimeFigureOut">
              <a:rPr lang="lt-LT" smtClean="0"/>
              <a:t>2020-06-21</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E7C63D-763A-4D71-8BC2-DB9513D8E9ED}" type="datetimeFigureOut">
              <a:rPr lang="lt-LT" smtClean="0"/>
              <a:t>2020-06-21</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lt-LT" smtClean="0"/>
              <a:t>Spustelėję redag. ruoš. pavad. stilių</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90E7C63D-763A-4D71-8BC2-DB9513D8E9ED}" type="datetimeFigureOut">
              <a:rPr lang="lt-LT" smtClean="0"/>
              <a:t>2020-06-21</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CCD9C84-2ED5-4A16-A37D-BB4ED0843A8F}" type="slidenum">
              <a:rPr lang="lt-LT" smtClean="0"/>
              <a:t>‹#›</a:t>
            </a:fld>
            <a:endParaRPr lang="lt-LT"/>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lt-LT" smtClean="0"/>
              <a:t>Spustelėję redag. ruoš. pavad. stilių</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90E7C63D-763A-4D71-8BC2-DB9513D8E9ED}" type="datetimeFigureOut">
              <a:rPr lang="lt-LT" smtClean="0"/>
              <a:t>2020-06-21</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CCD9C84-2ED5-4A16-A37D-BB4ED0843A8F}" type="slidenum">
              <a:rPr lang="lt-LT" smtClean="0"/>
              <a:t>‹#›</a:t>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0E7C63D-763A-4D71-8BC2-DB9513D8E9ED}" type="datetimeFigureOut">
              <a:rPr lang="lt-LT" smtClean="0"/>
              <a:t>2020-06-21</a:t>
            </a:fld>
            <a:endParaRPr lang="lt-LT"/>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lt-LT"/>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DCCD9C84-2ED5-4A16-A37D-BB4ED0843A8F}" type="slidenum">
              <a:rPr lang="lt-LT" smtClean="0"/>
              <a:t>‹#›</a:t>
            </a:fld>
            <a:endParaRPr lang="lt-LT"/>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e-tar.lt/portal/legalAct.html?documentId=15b37cb0789711e9b81587fcbd5a76f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467544" y="3501008"/>
            <a:ext cx="8280920" cy="1524000"/>
          </a:xfrm>
        </p:spPr>
        <p:txBody>
          <a:bodyPr/>
          <a:lstStyle/>
          <a:p>
            <a:pPr algn="ctr"/>
            <a:r>
              <a:rPr lang="lt-LT" sz="2800" dirty="0">
                <a:cs typeface="Times New Roman" panose="02020603050405020304" pitchFamily="18" charset="0"/>
              </a:rPr>
              <a:t>Klaipėdos </a:t>
            </a:r>
            <a:r>
              <a:rPr lang="lt-LT" sz="2800" dirty="0" smtClean="0">
                <a:cs typeface="Times New Roman" panose="02020603050405020304" pitchFamily="18" charset="0"/>
              </a:rPr>
              <a:t>Gedminų </a:t>
            </a:r>
            <a:r>
              <a:rPr lang="lt-LT" sz="2800" dirty="0">
                <a:cs typeface="Times New Roman" panose="02020603050405020304" pitchFamily="18" charset="0"/>
              </a:rPr>
              <a:t>progimnazijos mokinių profilaktinių sveikatos patikrinimų </a:t>
            </a:r>
            <a:r>
              <a:rPr lang="lt-LT" sz="2800" dirty="0">
                <a:solidFill>
                  <a:schemeClr val="tx1"/>
                </a:solidFill>
                <a:cs typeface="Times New Roman" panose="02020603050405020304" pitchFamily="18" charset="0"/>
              </a:rPr>
              <a:t>2019 m</a:t>
            </a:r>
            <a:r>
              <a:rPr lang="lt-LT" sz="2800" dirty="0" smtClean="0">
                <a:solidFill>
                  <a:schemeClr val="tx1"/>
                </a:solidFill>
                <a:cs typeface="Times New Roman" panose="02020603050405020304" pitchFamily="18" charset="0"/>
              </a:rPr>
              <a:t>. </a:t>
            </a:r>
            <a:r>
              <a:rPr lang="lt-LT" sz="2800" dirty="0" smtClean="0">
                <a:cs typeface="Times New Roman" panose="02020603050405020304" pitchFamily="18" charset="0"/>
              </a:rPr>
              <a:t>duomenų </a:t>
            </a:r>
            <a:r>
              <a:rPr lang="lt-LT" sz="2800" dirty="0" smtClean="0">
                <a:solidFill>
                  <a:schemeClr val="tx1"/>
                </a:solidFill>
                <a:cs typeface="Times New Roman" panose="02020603050405020304" pitchFamily="18" charset="0"/>
              </a:rPr>
              <a:t>analizė</a:t>
            </a:r>
            <a:endParaRPr lang="lt-LT" sz="2800" dirty="0">
              <a:solidFill>
                <a:schemeClr val="tx1"/>
              </a:solidFill>
            </a:endParaRPr>
          </a:p>
        </p:txBody>
      </p:sp>
      <p:sp>
        <p:nvSpPr>
          <p:cNvPr id="3" name="Antrinis pavadinimas 2"/>
          <p:cNvSpPr>
            <a:spLocks noGrp="1"/>
          </p:cNvSpPr>
          <p:nvPr>
            <p:ph type="subTitle" idx="1"/>
          </p:nvPr>
        </p:nvSpPr>
        <p:spPr>
          <a:xfrm>
            <a:off x="755576" y="5157192"/>
            <a:ext cx="6858000" cy="990600"/>
          </a:xfrm>
        </p:spPr>
        <p:txBody>
          <a:bodyPr/>
          <a:lstStyle/>
          <a:p>
            <a:pPr algn="ctr"/>
            <a:r>
              <a:rPr lang="lt-LT" sz="2000" dirty="0" smtClean="0">
                <a:latin typeface="+mj-lt"/>
              </a:rPr>
              <a:t>Parengė: </a:t>
            </a:r>
            <a:r>
              <a:rPr lang="lt-LT" sz="2000" dirty="0">
                <a:latin typeface="+mj-lt"/>
              </a:rPr>
              <a:t>sveikatos specialistė Indrė Kuodienė</a:t>
            </a:r>
          </a:p>
          <a:p>
            <a:endParaRPr lang="lt-LT" dirty="0"/>
          </a:p>
        </p:txBody>
      </p:sp>
    </p:spTree>
    <p:extLst>
      <p:ext uri="{BB962C8B-B14F-4D97-AF65-F5344CB8AC3E}">
        <p14:creationId xmlns:p14="http://schemas.microsoft.com/office/powerpoint/2010/main" val="764919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683568" y="4653136"/>
            <a:ext cx="8058472" cy="1600200"/>
          </a:xfrm>
        </p:spPr>
        <p:txBody>
          <a:bodyPr>
            <a:normAutofit/>
          </a:bodyPr>
          <a:lstStyle/>
          <a:p>
            <a:r>
              <a:rPr lang="lt-LT" sz="2000" dirty="0" smtClean="0">
                <a:latin typeface="+mn-lt"/>
              </a:rPr>
              <a:t>2018 m. endokrininės sistemos būklės įvertinimo rodiklis buvo 92,2 proc. ir skeleto – raumenų sistemos būklės įvertinimas - 80 proc., taigi 2019 m. šie rodikliai neženkliai sumažėjo. </a:t>
            </a:r>
            <a:endParaRPr lang="lt-LT" sz="2000" dirty="0">
              <a:latin typeface="+mn-lt"/>
            </a:endParaRPr>
          </a:p>
        </p:txBody>
      </p:sp>
      <p:sp>
        <p:nvSpPr>
          <p:cNvPr id="3" name="Teksto vietos rezervavimo ženklas 2"/>
          <p:cNvSpPr>
            <a:spLocks noGrp="1"/>
          </p:cNvSpPr>
          <p:nvPr>
            <p:ph type="body" idx="1"/>
          </p:nvPr>
        </p:nvSpPr>
        <p:spPr/>
        <p:txBody>
          <a:bodyPr/>
          <a:lstStyle/>
          <a:p>
            <a:r>
              <a:rPr lang="lt-LT" sz="2400" dirty="0">
                <a:cs typeface="Times New Roman" panose="02020603050405020304" pitchFamily="18" charset="0"/>
              </a:rPr>
              <a:t>Endokrininės sistemos būklės </a:t>
            </a:r>
            <a:r>
              <a:rPr lang="lt-LT" sz="2400" dirty="0" smtClean="0">
                <a:cs typeface="Times New Roman" panose="02020603050405020304" pitchFamily="18" charset="0"/>
              </a:rPr>
              <a:t>įvertinimas</a:t>
            </a:r>
            <a:endParaRPr lang="lt-LT" sz="2400" dirty="0">
              <a:cs typeface="Times New Roman" panose="02020603050405020304" pitchFamily="18" charset="0"/>
            </a:endParaRPr>
          </a:p>
        </p:txBody>
      </p:sp>
      <p:graphicFrame>
        <p:nvGraphicFramePr>
          <p:cNvPr id="7" name="Turinio vietos rezervavimo ženklas 6"/>
          <p:cNvGraphicFramePr>
            <a:graphicFrameLocks noGrp="1"/>
          </p:cNvGraphicFramePr>
          <p:nvPr>
            <p:ph sz="half" idx="2"/>
            <p:extLst>
              <p:ext uri="{D42A27DB-BD31-4B8C-83A1-F6EECF244321}">
                <p14:modId xmlns:p14="http://schemas.microsoft.com/office/powerpoint/2010/main" val="2166788401"/>
              </p:ext>
            </p:extLst>
          </p:nvPr>
        </p:nvGraphicFramePr>
        <p:xfrm>
          <a:off x="467544" y="1328738"/>
          <a:ext cx="3948881" cy="3756446"/>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quarter" idx="3"/>
          </p:nvPr>
        </p:nvSpPr>
        <p:spPr>
          <a:xfrm>
            <a:off x="4645152" y="609600"/>
            <a:ext cx="3887288" cy="639762"/>
          </a:xfrm>
        </p:spPr>
        <p:txBody>
          <a:bodyPr/>
          <a:lstStyle/>
          <a:p>
            <a:r>
              <a:rPr lang="lt-LT" sz="2400" dirty="0">
                <a:cs typeface="Times New Roman" panose="02020603050405020304" pitchFamily="18" charset="0"/>
              </a:rPr>
              <a:t>Skeleto - raumenų sistemos būklės </a:t>
            </a:r>
            <a:r>
              <a:rPr lang="lt-LT" sz="2400" dirty="0" smtClean="0">
                <a:cs typeface="Times New Roman" panose="02020603050405020304" pitchFamily="18" charset="0"/>
              </a:rPr>
              <a:t>įvertinimas</a:t>
            </a:r>
            <a:endParaRPr lang="lt-LT" sz="2400" dirty="0"/>
          </a:p>
        </p:txBody>
      </p:sp>
      <p:graphicFrame>
        <p:nvGraphicFramePr>
          <p:cNvPr id="8" name="Turinio vietos rezervavimo ženklas 7"/>
          <p:cNvGraphicFramePr>
            <a:graphicFrameLocks noGrp="1"/>
          </p:cNvGraphicFramePr>
          <p:nvPr>
            <p:ph sz="quarter" idx="4"/>
            <p:extLst>
              <p:ext uri="{D42A27DB-BD31-4B8C-83A1-F6EECF244321}">
                <p14:modId xmlns:p14="http://schemas.microsoft.com/office/powerpoint/2010/main" val="3265270126"/>
              </p:ext>
            </p:extLst>
          </p:nvPr>
        </p:nvGraphicFramePr>
        <p:xfrm>
          <a:off x="4645024" y="1328738"/>
          <a:ext cx="3887415" cy="37564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5538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ntraštė 7"/>
          <p:cNvSpPr>
            <a:spLocks noGrp="1"/>
          </p:cNvSpPr>
          <p:nvPr>
            <p:ph type="title"/>
          </p:nvPr>
        </p:nvSpPr>
        <p:spPr>
          <a:xfrm>
            <a:off x="755576" y="5301208"/>
            <a:ext cx="6781800" cy="943000"/>
          </a:xfrm>
        </p:spPr>
        <p:txBody>
          <a:bodyPr>
            <a:normAutofit fontScale="90000"/>
          </a:bodyPr>
          <a:lstStyle/>
          <a:p>
            <a:r>
              <a:rPr lang="lt-LT" sz="3200" dirty="0" smtClean="0"/>
              <a:t>Mokinių dantų ir žandikaulio būklės pokytis 2018-2019 m.</a:t>
            </a:r>
            <a:endParaRPr lang="lt-LT" sz="3200" dirty="0"/>
          </a:p>
        </p:txBody>
      </p:sp>
      <p:graphicFrame>
        <p:nvGraphicFramePr>
          <p:cNvPr id="10" name="Turinio vietos rezervavimo ženklas 9"/>
          <p:cNvGraphicFramePr>
            <a:graphicFrameLocks noGrp="1"/>
          </p:cNvGraphicFramePr>
          <p:nvPr>
            <p:ph idx="1"/>
            <p:extLst>
              <p:ext uri="{D42A27DB-BD31-4B8C-83A1-F6EECF244321}">
                <p14:modId xmlns:p14="http://schemas.microsoft.com/office/powerpoint/2010/main" val="3577634734"/>
              </p:ext>
            </p:extLst>
          </p:nvPr>
        </p:nvGraphicFramePr>
        <p:xfrm>
          <a:off x="683568" y="548680"/>
          <a:ext cx="8130480" cy="47594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8841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ntraštė 6"/>
          <p:cNvSpPr>
            <a:spLocks noGrp="1"/>
          </p:cNvSpPr>
          <p:nvPr>
            <p:ph type="title"/>
          </p:nvPr>
        </p:nvSpPr>
        <p:spPr>
          <a:xfrm>
            <a:off x="755576" y="6165304"/>
            <a:ext cx="6781800" cy="582960"/>
          </a:xfrm>
        </p:spPr>
        <p:txBody>
          <a:bodyPr>
            <a:normAutofit/>
          </a:bodyPr>
          <a:lstStyle/>
          <a:p>
            <a:r>
              <a:rPr lang="lt-LT" sz="3200" dirty="0" smtClean="0"/>
              <a:t>Tikslai ir uždaviniai</a:t>
            </a:r>
            <a:endParaRPr lang="lt-LT" sz="3200" dirty="0"/>
          </a:p>
        </p:txBody>
      </p:sp>
      <p:sp>
        <p:nvSpPr>
          <p:cNvPr id="8" name="Turinio vietos rezervavimo ženklas 7"/>
          <p:cNvSpPr>
            <a:spLocks noGrp="1"/>
          </p:cNvSpPr>
          <p:nvPr>
            <p:ph idx="1"/>
          </p:nvPr>
        </p:nvSpPr>
        <p:spPr>
          <a:xfrm>
            <a:off x="0" y="404664"/>
            <a:ext cx="8892480" cy="5760640"/>
          </a:xfrm>
        </p:spPr>
        <p:txBody>
          <a:bodyPr>
            <a:noAutofit/>
          </a:bodyPr>
          <a:lstStyle/>
          <a:p>
            <a:pPr algn="just">
              <a:buFont typeface="Wingdings" panose="05000000000000000000" pitchFamily="2" charset="2"/>
              <a:buChar char="Ø"/>
            </a:pPr>
            <a:r>
              <a:rPr lang="lt-LT" sz="1800" dirty="0" smtClean="0"/>
              <a:t>Mokiniams trūksta žinių apie fizinį aktyvumą ir mitybą, kad palaikytų normalų kūno masės indeksą. Tačiau vis daugiau mokinių gali dalyvauti fizinėje veikloje be apribojimų, tad ir toliau išlieka išsikeltas </a:t>
            </a:r>
            <a:r>
              <a:rPr lang="lt-LT" sz="1800" b="1" dirty="0" smtClean="0"/>
              <a:t>TIKSLAS</a:t>
            </a:r>
            <a:r>
              <a:rPr lang="lt-LT" sz="1800" dirty="0" smtClean="0"/>
              <a:t> - </a:t>
            </a:r>
            <a:r>
              <a:rPr lang="lt-LT" sz="1800" dirty="0" smtClean="0">
                <a:cs typeface="Times New Roman" panose="02020603050405020304" pitchFamily="18" charset="0"/>
              </a:rPr>
              <a:t>siekti </a:t>
            </a:r>
            <a:r>
              <a:rPr lang="lt-LT" sz="1800" dirty="0">
                <a:cs typeface="Times New Roman" panose="02020603050405020304" pitchFamily="18" charset="0"/>
              </a:rPr>
              <a:t>mažinti mokinių su padidėjusiu ir sumažėjusiu kūno svoriu skaičių, skatinti sveiką mitybą bei didinti fizinį </a:t>
            </a:r>
            <a:r>
              <a:rPr lang="lt-LT" sz="1800" dirty="0" smtClean="0">
                <a:cs typeface="Times New Roman" panose="02020603050405020304" pitchFamily="18" charset="0"/>
              </a:rPr>
              <a:t>aktyvumą. </a:t>
            </a:r>
          </a:p>
          <a:p>
            <a:pPr algn="just">
              <a:buFont typeface="Wingdings" panose="05000000000000000000" pitchFamily="2" charset="2"/>
              <a:buChar char="Ø"/>
            </a:pPr>
            <a:r>
              <a:rPr lang="lt-LT" sz="1800" dirty="0">
                <a:cs typeface="Times New Roman" panose="02020603050405020304" pitchFamily="18" charset="0"/>
              </a:rPr>
              <a:t>Regos būklės įvertinimas atskleidė, jog </a:t>
            </a:r>
            <a:r>
              <a:rPr lang="lt-LT" sz="1800" dirty="0" smtClean="0">
                <a:cs typeface="Times New Roman" panose="02020603050405020304" pitchFamily="18" charset="0"/>
              </a:rPr>
              <a:t>kiek mažiau nei pusė </a:t>
            </a:r>
            <a:r>
              <a:rPr lang="lt-LT" sz="1800" dirty="0">
                <a:cs typeface="Times New Roman" panose="02020603050405020304" pitchFamily="18" charset="0"/>
              </a:rPr>
              <a:t>mokinių turi regos sutrikimų </a:t>
            </a:r>
            <a:r>
              <a:rPr lang="lt-LT" sz="1800" dirty="0" smtClean="0">
                <a:cs typeface="Times New Roman" panose="02020603050405020304" pitchFamily="18" charset="0"/>
              </a:rPr>
              <a:t>(46,5 </a:t>
            </a:r>
            <a:r>
              <a:rPr lang="lt-LT" sz="1800" dirty="0">
                <a:cs typeface="Times New Roman" panose="02020603050405020304" pitchFamily="18" charset="0"/>
              </a:rPr>
              <a:t>proc.). </a:t>
            </a:r>
            <a:r>
              <a:rPr lang="lt-LT" sz="1800" dirty="0" smtClean="0">
                <a:cs typeface="Times New Roman" panose="02020603050405020304" pitchFamily="18" charset="0"/>
              </a:rPr>
              <a:t>Tai yra mažiau nei 2018 m., tačiau ir toliau išlieka iškelti 2018 m. </a:t>
            </a:r>
            <a:r>
              <a:rPr lang="lt-LT" sz="1800" b="1" dirty="0" smtClean="0">
                <a:cs typeface="Times New Roman" panose="02020603050405020304" pitchFamily="18" charset="0"/>
              </a:rPr>
              <a:t>TIKSLAI -</a:t>
            </a:r>
            <a:r>
              <a:rPr lang="lt-LT" sz="1800" dirty="0" smtClean="0">
                <a:cs typeface="Times New Roman" panose="02020603050405020304" pitchFamily="18" charset="0"/>
              </a:rPr>
              <a:t> organizuoti </a:t>
            </a:r>
            <a:r>
              <a:rPr lang="lt-LT" sz="1800" dirty="0">
                <a:cs typeface="Times New Roman" panose="02020603050405020304" pitchFamily="18" charset="0"/>
              </a:rPr>
              <a:t>stebėseną mokykloje, šalinti rizikos veiksnius tausojant akis. Skatinti mokinius pasirūpinti savo rega, mokyti akių poilsio ir mankštos. Rekomenduoti tėvams vaiką vesti pas oftalmologą bei vykdyti jo nurodymus. </a:t>
            </a:r>
            <a:endParaRPr lang="lt-LT" sz="1800" dirty="0" smtClean="0">
              <a:cs typeface="Times New Roman" panose="02020603050405020304" pitchFamily="18" charset="0"/>
            </a:endParaRPr>
          </a:p>
          <a:p>
            <a:pPr marL="0" indent="0" algn="just">
              <a:buNone/>
            </a:pPr>
            <a:endParaRPr lang="lt-LT" sz="1800" dirty="0">
              <a:cs typeface="Times New Roman" panose="02020603050405020304" pitchFamily="18" charset="0"/>
            </a:endParaRPr>
          </a:p>
          <a:p>
            <a:pPr algn="just">
              <a:buFont typeface="Wingdings" panose="05000000000000000000" pitchFamily="2" charset="2"/>
              <a:buChar char="q"/>
            </a:pPr>
            <a:r>
              <a:rPr lang="lt-LT" sz="1800" dirty="0">
                <a:cs typeface="Times New Roman" panose="02020603050405020304" pitchFamily="18" charset="0"/>
              </a:rPr>
              <a:t>Taip pat tęsiant sveikatos ugdymo veiklą mokykloje, vieni iš prioritetinių </a:t>
            </a:r>
            <a:r>
              <a:rPr lang="lt-LT" sz="1800" b="1" dirty="0" smtClean="0">
                <a:cs typeface="Times New Roman" panose="02020603050405020304" pitchFamily="18" charset="0"/>
              </a:rPr>
              <a:t>UŽDAVINIŲ</a:t>
            </a:r>
            <a:r>
              <a:rPr lang="lt-LT" sz="1800" dirty="0" smtClean="0">
                <a:cs typeface="Times New Roman" panose="02020603050405020304" pitchFamily="18" charset="0"/>
              </a:rPr>
              <a:t> išlieka</a:t>
            </a:r>
            <a:r>
              <a:rPr lang="lt-LT" sz="1800" dirty="0">
                <a:cs typeface="Times New Roman" panose="02020603050405020304" pitchFamily="18" charset="0"/>
              </a:rPr>
              <a:t>:</a:t>
            </a:r>
          </a:p>
          <a:p>
            <a:pPr marL="0" indent="0" algn="just">
              <a:buNone/>
            </a:pPr>
            <a:endParaRPr lang="lt-LT" sz="1800" dirty="0">
              <a:cs typeface="Times New Roman" panose="02020603050405020304" pitchFamily="18" charset="0"/>
            </a:endParaRPr>
          </a:p>
          <a:p>
            <a:pPr algn="just">
              <a:buFont typeface="Wingdings" panose="05000000000000000000" pitchFamily="2" charset="2"/>
              <a:buChar char="Ø"/>
            </a:pPr>
            <a:r>
              <a:rPr lang="lt-LT" sz="1800" dirty="0">
                <a:cs typeface="Times New Roman" panose="02020603050405020304" pitchFamily="18" charset="0"/>
              </a:rPr>
              <a:t>Ugdyti mokiniams asmens higienos ir burnos priežiūros įgūdžius, rekomenduoti bent vieną kartą  per metus apsilankyti pas </a:t>
            </a:r>
            <a:r>
              <a:rPr lang="lt-LT" sz="1800" dirty="0" err="1">
                <a:cs typeface="Times New Roman" panose="02020603050405020304" pitchFamily="18" charset="0"/>
              </a:rPr>
              <a:t>odontologą</a:t>
            </a:r>
            <a:r>
              <a:rPr lang="lt-LT" sz="1800" dirty="0">
                <a:cs typeface="Times New Roman" panose="02020603050405020304" pitchFamily="18" charset="0"/>
              </a:rPr>
              <a:t>.</a:t>
            </a:r>
          </a:p>
          <a:p>
            <a:pPr algn="just">
              <a:buFont typeface="Wingdings" panose="05000000000000000000" pitchFamily="2" charset="2"/>
              <a:buChar char="Ø"/>
            </a:pPr>
            <a:r>
              <a:rPr lang="lt-LT" sz="1800" dirty="0">
                <a:cs typeface="Times New Roman" panose="02020603050405020304" pitchFamily="18" charset="0"/>
              </a:rPr>
              <a:t>Aktyvinti mokinių sveikatos prevencijos vykdymą pritariant mokyklos administracijai, padedant pedagogams, tėvams ir kitiems suinteresuotiems asmenims</a:t>
            </a:r>
            <a:r>
              <a:rPr lang="lt-LT" sz="1800" dirty="0" smtClean="0">
                <a:cs typeface="Times New Roman" panose="02020603050405020304" pitchFamily="18" charset="0"/>
              </a:rPr>
              <a:t>.</a:t>
            </a:r>
            <a:endParaRPr lang="lt-LT" sz="1800" dirty="0">
              <a:cs typeface="Times New Roman" panose="02020603050405020304" pitchFamily="18" charset="0"/>
            </a:endParaRPr>
          </a:p>
        </p:txBody>
      </p:sp>
    </p:spTree>
    <p:extLst>
      <p:ext uri="{BB962C8B-B14F-4D97-AF65-F5344CB8AC3E}">
        <p14:creationId xmlns:p14="http://schemas.microsoft.com/office/powerpoint/2010/main" val="2940476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a:p>
        </p:txBody>
      </p:sp>
      <p:sp>
        <p:nvSpPr>
          <p:cNvPr id="3" name="Turinio vietos rezervavimo ženklas 2"/>
          <p:cNvSpPr>
            <a:spLocks noGrp="1"/>
          </p:cNvSpPr>
          <p:nvPr>
            <p:ph idx="1"/>
          </p:nvPr>
        </p:nvSpPr>
        <p:spPr/>
        <p:txBody>
          <a:bodyPr>
            <a:normAutofit lnSpcReduction="10000"/>
          </a:bodyPr>
          <a:lstStyle/>
          <a:p>
            <a:pPr algn="just"/>
            <a:r>
              <a:rPr lang="lt-LT" dirty="0">
                <a:latin typeface="Times New Roman" panose="02020603050405020304" pitchFamily="18" charset="0"/>
                <a:cs typeface="Times New Roman" panose="02020603050405020304" pitchFamily="18" charset="0"/>
              </a:rPr>
              <a:t>Kasmetiniai profilaktiniai mokinių sveikatos patikrinimai atliekami vadovaujantis Lietuvos Respublikos sveikatos apsaugos ministro 2000 m. gegužės 31 d. įsakymu Nr. 301“Dėl profilaktinių sveikatos patikrinimų sveikatos priežiūros įstaigose“ (</a:t>
            </a:r>
            <a:r>
              <a:rPr lang="lt-LT" dirty="0" err="1">
                <a:latin typeface="Times New Roman" panose="02020603050405020304" pitchFamily="18" charset="0"/>
                <a:cs typeface="Times New Roman" panose="02020603050405020304" pitchFamily="18" charset="0"/>
              </a:rPr>
              <a:t>Žin</a:t>
            </a:r>
            <a:r>
              <a:rPr lang="lt-LT" dirty="0">
                <a:latin typeface="Times New Roman" panose="02020603050405020304" pitchFamily="18" charset="0"/>
                <a:cs typeface="Times New Roman" panose="02020603050405020304" pitchFamily="18" charset="0"/>
              </a:rPr>
              <a:t>., 47-1365). Duomenys apie mokinių sveikatos būklę gaunami iš  </a:t>
            </a:r>
            <a:r>
              <a:rPr lang="lt-LT" dirty="0" smtClean="0">
                <a:latin typeface="Times New Roman" panose="02020603050405020304" pitchFamily="18" charset="0"/>
                <a:cs typeface="Times New Roman" panose="02020603050405020304" pitchFamily="18" charset="0"/>
              </a:rPr>
              <a:t>elektroninės </a:t>
            </a:r>
            <a:r>
              <a:rPr lang="lt-LT" dirty="0" smtClean="0">
                <a:solidFill>
                  <a:schemeClr val="tx1"/>
                </a:solidFill>
                <a:latin typeface="Times New Roman" panose="02020603050405020304" pitchFamily="18" charset="0"/>
                <a:cs typeface="Times New Roman" panose="02020603050405020304" pitchFamily="18" charset="0"/>
              </a:rPr>
              <a:t>statistinės</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apskaitos formos</a:t>
            </a:r>
            <a:r>
              <a:rPr lang="lt-LT" dirty="0">
                <a:cs typeface="Times New Roman" panose="02020603050405020304" pitchFamily="18" charset="0"/>
              </a:rPr>
              <a:t> </a:t>
            </a:r>
            <a:r>
              <a:rPr lang="lt-LT" b="1" dirty="0"/>
              <a:t>NR. E027-1 „MOKINIO SVEIKATOS </a:t>
            </a:r>
            <a:r>
              <a:rPr lang="lt-LT" b="1" dirty="0" smtClean="0"/>
              <a:t>PAŽYMĖJIMAS“ </a:t>
            </a:r>
            <a:r>
              <a:rPr lang="lt-LT" dirty="0" smtClean="0">
                <a:latin typeface="Times New Roman" panose="02020603050405020304" pitchFamily="18" charset="0"/>
                <a:cs typeface="Times New Roman" panose="02020603050405020304" pitchFamily="18" charset="0"/>
              </a:rPr>
              <a:t>patvirtintos </a:t>
            </a:r>
            <a:r>
              <a:rPr lang="lt-LT" dirty="0">
                <a:latin typeface="Times New Roman" panose="02020603050405020304" pitchFamily="18" charset="0"/>
                <a:cs typeface="Times New Roman" panose="02020603050405020304" pitchFamily="18" charset="0"/>
              </a:rPr>
              <a:t>Lietuvos respublikos sveikatos apsaugos ministro 2004 m. gruodžio 24 d. įsakymu Nr. V-951(Žin., 2005, Nr. 3-38</a:t>
            </a:r>
            <a:r>
              <a:rPr lang="lt-LT" dirty="0" smtClean="0">
                <a:latin typeface="Times New Roman" panose="02020603050405020304" pitchFamily="18" charset="0"/>
                <a:cs typeface="Times New Roman" panose="02020603050405020304" pitchFamily="18" charset="0"/>
              </a:rPr>
              <a:t>) (nauja redakcija nuo 2020-05-01 </a:t>
            </a:r>
            <a:r>
              <a:rPr lang="lt-LT" i="1" dirty="0" smtClean="0"/>
              <a:t>Nr</a:t>
            </a:r>
            <a:r>
              <a:rPr lang="lt-LT" i="1" dirty="0"/>
              <a:t>. </a:t>
            </a:r>
            <a:r>
              <a:rPr lang="lt-LT" i="1" dirty="0">
                <a:hlinkClick r:id="rId2"/>
              </a:rPr>
              <a:t>V-565</a:t>
            </a:r>
            <a:r>
              <a:rPr lang="lt-LT" i="1" dirty="0"/>
              <a:t>, 2019-05-14</a:t>
            </a:r>
            <a:r>
              <a:rPr lang="lt-LT" dirty="0" smtClean="0">
                <a:latin typeface="Times New Roman" panose="02020603050405020304" pitchFamily="18" charset="0"/>
                <a:cs typeface="Times New Roman" panose="02020603050405020304" pitchFamily="18" charset="0"/>
              </a:rPr>
              <a:t>.</a:t>
            </a:r>
            <a:r>
              <a:rPr lang="lt-LT" dirty="0" smtClean="0"/>
              <a:t>)</a:t>
            </a:r>
            <a:endParaRPr lang="lt-LT" dirty="0"/>
          </a:p>
        </p:txBody>
      </p:sp>
    </p:spTree>
    <p:extLst>
      <p:ext uri="{BB962C8B-B14F-4D97-AF65-F5344CB8AC3E}">
        <p14:creationId xmlns:p14="http://schemas.microsoft.com/office/powerpoint/2010/main" val="4033358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187624" y="2348880"/>
            <a:ext cx="6781800" cy="1600200"/>
          </a:xfrm>
        </p:spPr>
        <p:txBody>
          <a:bodyPr>
            <a:noAutofit/>
          </a:bodyPr>
          <a:lstStyle/>
          <a:p>
            <a:r>
              <a:rPr lang="lt-LT" sz="4000" dirty="0">
                <a:cs typeface="Times New Roman" panose="02020603050405020304" pitchFamily="18" charset="0"/>
              </a:rPr>
              <a:t>Profilaktinių mokinių sveikatos patikrinimų rezultatai</a:t>
            </a:r>
            <a:endParaRPr lang="lt-LT" sz="4000" dirty="0"/>
          </a:p>
        </p:txBody>
      </p:sp>
      <p:sp>
        <p:nvSpPr>
          <p:cNvPr id="3" name="Turinio vietos rezervavimo ženklas 2"/>
          <p:cNvSpPr>
            <a:spLocks noGrp="1"/>
          </p:cNvSpPr>
          <p:nvPr>
            <p:ph idx="1"/>
          </p:nvPr>
        </p:nvSpPr>
        <p:spPr/>
        <p:txBody>
          <a:bodyPr/>
          <a:lstStyle/>
          <a:p>
            <a:endParaRPr lang="lt-LT"/>
          </a:p>
        </p:txBody>
      </p:sp>
    </p:spTree>
    <p:extLst>
      <p:ext uri="{BB962C8B-B14F-4D97-AF65-F5344CB8AC3E}">
        <p14:creationId xmlns:p14="http://schemas.microsoft.com/office/powerpoint/2010/main" val="163259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200" dirty="0" smtClean="0"/>
              <a:t>Mokinių, galinčių dalyvauti ugdymo veikloje be jokių apribojimų, dalis, proc.</a:t>
            </a:r>
            <a:endParaRPr lang="lt-LT" sz="32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677829439"/>
              </p:ext>
            </p:extLst>
          </p:nvPr>
        </p:nvGraphicFramePr>
        <p:xfrm>
          <a:off x="3711575" y="457200"/>
          <a:ext cx="4594225"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half" idx="2"/>
          </p:nvPr>
        </p:nvSpPr>
        <p:spPr/>
        <p:txBody>
          <a:bodyPr/>
          <a:lstStyle/>
          <a:p>
            <a:pPr algn="just"/>
            <a:r>
              <a:rPr lang="lt-LT" dirty="0" smtClean="0"/>
              <a:t>Mokinių, </a:t>
            </a:r>
            <a:r>
              <a:rPr lang="lt-LT" dirty="0"/>
              <a:t>galinčių be jokių apribojimų dalyvauti ugdymo </a:t>
            </a:r>
            <a:r>
              <a:rPr lang="lt-LT" dirty="0" smtClean="0"/>
              <a:t>veikloje, </a:t>
            </a:r>
            <a:r>
              <a:rPr lang="lt-LT" dirty="0"/>
              <a:t>procentas </a:t>
            </a:r>
            <a:r>
              <a:rPr lang="lt-LT" dirty="0" smtClean="0"/>
              <a:t>sumažėjo, </a:t>
            </a:r>
            <a:r>
              <a:rPr lang="lt-LT" dirty="0"/>
              <a:t>lyginant su 2018 m. (98 proc.).  </a:t>
            </a:r>
          </a:p>
          <a:p>
            <a:endParaRPr lang="lt-LT" dirty="0"/>
          </a:p>
        </p:txBody>
      </p:sp>
    </p:spTree>
    <p:extLst>
      <p:ext uri="{BB962C8B-B14F-4D97-AF65-F5344CB8AC3E}">
        <p14:creationId xmlns:p14="http://schemas.microsoft.com/office/powerpoint/2010/main" val="2530040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3200" dirty="0">
                <a:cs typeface="Times New Roman" panose="02020603050405020304" pitchFamily="18" charset="0"/>
              </a:rPr>
              <a:t>Kūno masės indekso </a:t>
            </a:r>
            <a:r>
              <a:rPr lang="lt-LT" sz="3200" dirty="0" smtClean="0">
                <a:cs typeface="Times New Roman" panose="02020603050405020304" pitchFamily="18" charset="0"/>
              </a:rPr>
              <a:t>įvertinimas, proc.</a:t>
            </a:r>
            <a:endParaRPr lang="lt-LT" sz="32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246215356"/>
              </p:ext>
            </p:extLst>
          </p:nvPr>
        </p:nvGraphicFramePr>
        <p:xfrm>
          <a:off x="3635896" y="1124744"/>
          <a:ext cx="5256584"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half" idx="2"/>
          </p:nvPr>
        </p:nvSpPr>
        <p:spPr/>
        <p:txBody>
          <a:bodyPr/>
          <a:lstStyle/>
          <a:p>
            <a:pPr algn="just"/>
            <a:r>
              <a:rPr lang="lt-LT" dirty="0" smtClean="0"/>
              <a:t>Mokinių, </a:t>
            </a:r>
            <a:r>
              <a:rPr lang="lt-LT" dirty="0"/>
              <a:t>turinčių normalų kūno masės </a:t>
            </a:r>
            <a:r>
              <a:rPr lang="lt-LT" dirty="0" smtClean="0"/>
              <a:t>indeksą, yra šiek </a:t>
            </a:r>
            <a:r>
              <a:rPr lang="lt-LT" dirty="0"/>
              <a:t>tiek mažiau nei 2018 m. (66.9 proc.)</a:t>
            </a:r>
          </a:p>
          <a:p>
            <a:endParaRPr lang="lt-LT" dirty="0"/>
          </a:p>
        </p:txBody>
      </p:sp>
    </p:spTree>
    <p:extLst>
      <p:ext uri="{BB962C8B-B14F-4D97-AF65-F5344CB8AC3E}">
        <p14:creationId xmlns:p14="http://schemas.microsoft.com/office/powerpoint/2010/main" val="1642924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3200" dirty="0">
                <a:cs typeface="Times New Roman" panose="02020603050405020304" pitchFamily="18" charset="0"/>
              </a:rPr>
              <a:t>Fizinio ugdymo </a:t>
            </a:r>
            <a:r>
              <a:rPr lang="lt-LT" sz="3200" dirty="0" smtClean="0">
                <a:cs typeface="Times New Roman" panose="02020603050405020304" pitchFamily="18" charset="0"/>
              </a:rPr>
              <a:t>grupė, proc.</a:t>
            </a:r>
            <a:endParaRPr lang="lt-LT" sz="32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315566565"/>
              </p:ext>
            </p:extLst>
          </p:nvPr>
        </p:nvGraphicFramePr>
        <p:xfrm>
          <a:off x="3347864" y="548680"/>
          <a:ext cx="5180905" cy="5112568"/>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half" idx="2"/>
          </p:nvPr>
        </p:nvSpPr>
        <p:spPr>
          <a:xfrm>
            <a:off x="611560" y="692696"/>
            <a:ext cx="2673657" cy="4114800"/>
          </a:xfrm>
        </p:spPr>
        <p:txBody>
          <a:bodyPr/>
          <a:lstStyle/>
          <a:p>
            <a:pPr algn="just"/>
            <a:r>
              <a:rPr lang="lt-LT" dirty="0"/>
              <a:t>2018 m. </a:t>
            </a:r>
            <a:r>
              <a:rPr lang="lt-LT" dirty="0" smtClean="0"/>
              <a:t>pagrindinė fizinio ugdymo grupė buvo priskirta 90,8 proc. mokinių, parengiamoji 6,7 proc. 2019 m. rodikliai yra ženkliai pagerėję.</a:t>
            </a:r>
            <a:endParaRPr lang="lt-LT" dirty="0"/>
          </a:p>
        </p:txBody>
      </p:sp>
    </p:spTree>
    <p:extLst>
      <p:ext uri="{BB962C8B-B14F-4D97-AF65-F5344CB8AC3E}">
        <p14:creationId xmlns:p14="http://schemas.microsoft.com/office/powerpoint/2010/main" val="2871518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ntraštė 8"/>
          <p:cNvSpPr>
            <a:spLocks noGrp="1"/>
          </p:cNvSpPr>
          <p:nvPr>
            <p:ph type="title"/>
          </p:nvPr>
        </p:nvSpPr>
        <p:spPr/>
        <p:txBody>
          <a:bodyPr>
            <a:normAutofit/>
          </a:bodyPr>
          <a:lstStyle/>
          <a:p>
            <a:r>
              <a:rPr lang="lt-LT" sz="3600" dirty="0" smtClean="0"/>
              <a:t>Regos būklės įvertinimas, </a:t>
            </a:r>
            <a:r>
              <a:rPr lang="lt-LT" sz="3600" dirty="0" smtClean="0">
                <a:cs typeface="Times New Roman" panose="02020603050405020304" pitchFamily="18" charset="0"/>
              </a:rPr>
              <a:t>proc.</a:t>
            </a:r>
            <a:endParaRPr lang="lt-LT" sz="3600" dirty="0"/>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3799086317"/>
              </p:ext>
            </p:extLst>
          </p:nvPr>
        </p:nvGraphicFramePr>
        <p:xfrm>
          <a:off x="3711575" y="457200"/>
          <a:ext cx="4892873" cy="4772000"/>
        </p:xfrm>
        <a:graphic>
          <a:graphicData uri="http://schemas.openxmlformats.org/drawingml/2006/chart">
            <c:chart xmlns:c="http://schemas.openxmlformats.org/drawingml/2006/chart" xmlns:r="http://schemas.openxmlformats.org/officeDocument/2006/relationships" r:id="rId2"/>
          </a:graphicData>
        </a:graphic>
      </p:graphicFrame>
      <p:sp>
        <p:nvSpPr>
          <p:cNvPr id="10" name="Teksto vietos rezervavimo ženklas 9"/>
          <p:cNvSpPr>
            <a:spLocks noGrp="1"/>
          </p:cNvSpPr>
          <p:nvPr>
            <p:ph type="body" sz="half" idx="2"/>
          </p:nvPr>
        </p:nvSpPr>
        <p:spPr/>
        <p:txBody>
          <a:bodyPr/>
          <a:lstStyle/>
          <a:p>
            <a:pPr algn="just"/>
            <a:r>
              <a:rPr lang="lt-LT" dirty="0" smtClean="0"/>
              <a:t>Lyginant su 2018 m. pagerėjo ir mokinių regėjimas. 2018 m. regos sutrikimų turėjo 66,8 proc. mokinių.</a:t>
            </a:r>
            <a:endParaRPr lang="lt-LT" dirty="0"/>
          </a:p>
        </p:txBody>
      </p:sp>
    </p:spTree>
    <p:extLst>
      <p:ext uri="{BB962C8B-B14F-4D97-AF65-F5344CB8AC3E}">
        <p14:creationId xmlns:p14="http://schemas.microsoft.com/office/powerpoint/2010/main" val="3162133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ntraštė 10"/>
          <p:cNvSpPr>
            <a:spLocks noGrp="1"/>
          </p:cNvSpPr>
          <p:nvPr>
            <p:ph type="title"/>
          </p:nvPr>
        </p:nvSpPr>
        <p:spPr>
          <a:xfrm>
            <a:off x="762000" y="4572000"/>
            <a:ext cx="7410400" cy="1600200"/>
          </a:xfrm>
        </p:spPr>
        <p:txBody>
          <a:bodyPr>
            <a:normAutofit/>
          </a:bodyPr>
          <a:lstStyle/>
          <a:p>
            <a:pPr algn="just"/>
            <a:r>
              <a:rPr lang="lt-LT" sz="2000" dirty="0" smtClean="0">
                <a:latin typeface="+mn-lt"/>
              </a:rPr>
              <a:t>2019 m. daugiau mokinių turi normalų nervų sistemos įvertinimą, lyginant su 2018 m. (92,2 proc.),  taip pat neženkliai pagerėjo ir virškinimo sistemos būklės įvertinimas – 2018 m. rodikliai siekė 98,1 proc. </a:t>
            </a:r>
            <a:endParaRPr lang="lt-LT" sz="1800" dirty="0">
              <a:latin typeface="+mn-lt"/>
            </a:endParaRPr>
          </a:p>
        </p:txBody>
      </p:sp>
      <p:sp>
        <p:nvSpPr>
          <p:cNvPr id="5" name="Teksto vietos rezervavimo ženklas 4"/>
          <p:cNvSpPr>
            <a:spLocks noGrp="1"/>
          </p:cNvSpPr>
          <p:nvPr>
            <p:ph type="body" idx="1"/>
          </p:nvPr>
        </p:nvSpPr>
        <p:spPr/>
        <p:txBody>
          <a:bodyPr/>
          <a:lstStyle/>
          <a:p>
            <a:r>
              <a:rPr lang="lt-LT" sz="2400" dirty="0">
                <a:cs typeface="Times New Roman" panose="02020603050405020304" pitchFamily="18" charset="0"/>
              </a:rPr>
              <a:t>Nervų sistemos būklės </a:t>
            </a:r>
            <a:r>
              <a:rPr lang="lt-LT" sz="2400" dirty="0" smtClean="0">
                <a:cs typeface="Times New Roman" panose="02020603050405020304" pitchFamily="18" charset="0"/>
              </a:rPr>
              <a:t>įvertinimas, proc.</a:t>
            </a:r>
            <a:endParaRPr lang="lt-LT" sz="2400" dirty="0">
              <a:cs typeface="Times New Roman" panose="02020603050405020304" pitchFamily="18" charset="0"/>
            </a:endParaRPr>
          </a:p>
        </p:txBody>
      </p:sp>
      <p:graphicFrame>
        <p:nvGraphicFramePr>
          <p:cNvPr id="9" name="Turinio vietos rezervavimo ženklas 8"/>
          <p:cNvGraphicFramePr>
            <a:graphicFrameLocks noGrp="1"/>
          </p:cNvGraphicFramePr>
          <p:nvPr>
            <p:ph sz="half" idx="2"/>
            <p:extLst>
              <p:ext uri="{D42A27DB-BD31-4B8C-83A1-F6EECF244321}">
                <p14:modId xmlns:p14="http://schemas.microsoft.com/office/powerpoint/2010/main" val="1457640604"/>
              </p:ext>
            </p:extLst>
          </p:nvPr>
        </p:nvGraphicFramePr>
        <p:xfrm>
          <a:off x="758825" y="1328738"/>
          <a:ext cx="3657600" cy="3048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ksto vietos rezervavimo ženklas 6"/>
          <p:cNvSpPr>
            <a:spLocks noGrp="1"/>
          </p:cNvSpPr>
          <p:nvPr>
            <p:ph type="body" sz="quarter" idx="3"/>
          </p:nvPr>
        </p:nvSpPr>
        <p:spPr/>
        <p:txBody>
          <a:bodyPr/>
          <a:lstStyle/>
          <a:p>
            <a:r>
              <a:rPr lang="lt-LT" sz="2400" dirty="0">
                <a:cs typeface="Times New Roman" panose="02020603050405020304" pitchFamily="18" charset="0"/>
              </a:rPr>
              <a:t>Virškinimo sistemos būklės </a:t>
            </a:r>
            <a:r>
              <a:rPr lang="lt-LT" sz="2400" dirty="0" smtClean="0">
                <a:cs typeface="Times New Roman" panose="02020603050405020304" pitchFamily="18" charset="0"/>
              </a:rPr>
              <a:t>įvertinimas, proc.</a:t>
            </a:r>
            <a:endParaRPr lang="lt-LT" sz="2400" dirty="0"/>
          </a:p>
        </p:txBody>
      </p:sp>
      <p:graphicFrame>
        <p:nvGraphicFramePr>
          <p:cNvPr id="10" name="Turinio vietos rezervavimo ženklas 9"/>
          <p:cNvGraphicFramePr>
            <a:graphicFrameLocks noGrp="1"/>
          </p:cNvGraphicFramePr>
          <p:nvPr>
            <p:ph sz="quarter" idx="4"/>
            <p:extLst>
              <p:ext uri="{D42A27DB-BD31-4B8C-83A1-F6EECF244321}">
                <p14:modId xmlns:p14="http://schemas.microsoft.com/office/powerpoint/2010/main" val="2818794002"/>
              </p:ext>
            </p:extLst>
          </p:nvPr>
        </p:nvGraphicFramePr>
        <p:xfrm>
          <a:off x="4645025" y="1328738"/>
          <a:ext cx="3657600" cy="304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25942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23528" y="4581128"/>
            <a:ext cx="8424936" cy="1600200"/>
          </a:xfrm>
        </p:spPr>
        <p:txBody>
          <a:bodyPr>
            <a:noAutofit/>
          </a:bodyPr>
          <a:lstStyle/>
          <a:p>
            <a:pPr algn="just"/>
            <a:r>
              <a:rPr lang="lt-LT" sz="2000" dirty="0" smtClean="0">
                <a:latin typeface="+mn-lt"/>
              </a:rPr>
              <a:t>2019 m ženkliai suprastėjo kraujotakos sistemos rodikliai. 2018 m. kraujotakos sistemos būklė kaip normali buvo įvertinta 92,2 proc. mokinių. Tačiau pagerėjo kvėpavimo sistemos būklės įvertinimas, nes 2018 m. normali kvėpavimo sistemos būklė buvo pažymėta 80 proc. mokinių.</a:t>
            </a:r>
            <a:endParaRPr lang="lt-LT" sz="2000" dirty="0">
              <a:latin typeface="+mn-lt"/>
            </a:endParaRPr>
          </a:p>
        </p:txBody>
      </p:sp>
      <p:sp>
        <p:nvSpPr>
          <p:cNvPr id="3" name="Teksto vietos rezervavimo ženklas 2"/>
          <p:cNvSpPr>
            <a:spLocks noGrp="1"/>
          </p:cNvSpPr>
          <p:nvPr>
            <p:ph type="body" idx="1"/>
          </p:nvPr>
        </p:nvSpPr>
        <p:spPr/>
        <p:txBody>
          <a:bodyPr/>
          <a:lstStyle/>
          <a:p>
            <a:r>
              <a:rPr lang="lt-LT" sz="2400" dirty="0">
                <a:cs typeface="Times New Roman" panose="02020603050405020304" pitchFamily="18" charset="0"/>
              </a:rPr>
              <a:t>Kvėpavimo sistemos būklės </a:t>
            </a:r>
            <a:r>
              <a:rPr lang="lt-LT" sz="2400" dirty="0" smtClean="0">
                <a:cs typeface="Times New Roman" panose="02020603050405020304" pitchFamily="18" charset="0"/>
              </a:rPr>
              <a:t>įvertinimas, proc.</a:t>
            </a:r>
            <a:endParaRPr lang="lt-LT" sz="2400" dirty="0">
              <a:cs typeface="Times New Roman" panose="02020603050405020304" pitchFamily="18" charset="0"/>
            </a:endParaRPr>
          </a:p>
        </p:txBody>
      </p:sp>
      <p:graphicFrame>
        <p:nvGraphicFramePr>
          <p:cNvPr id="7" name="Turinio vietos rezervavimo ženklas 6"/>
          <p:cNvGraphicFramePr>
            <a:graphicFrameLocks noGrp="1"/>
          </p:cNvGraphicFramePr>
          <p:nvPr>
            <p:ph sz="half" idx="2"/>
            <p:extLst>
              <p:ext uri="{D42A27DB-BD31-4B8C-83A1-F6EECF244321}">
                <p14:modId xmlns:p14="http://schemas.microsoft.com/office/powerpoint/2010/main" val="771729313"/>
              </p:ext>
            </p:extLst>
          </p:nvPr>
        </p:nvGraphicFramePr>
        <p:xfrm>
          <a:off x="758825" y="1328738"/>
          <a:ext cx="3657600" cy="3048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o vietos rezervavimo ženklas 4"/>
          <p:cNvSpPr>
            <a:spLocks noGrp="1"/>
          </p:cNvSpPr>
          <p:nvPr>
            <p:ph type="body" sz="quarter" idx="3"/>
          </p:nvPr>
        </p:nvSpPr>
        <p:spPr/>
        <p:txBody>
          <a:bodyPr/>
          <a:lstStyle/>
          <a:p>
            <a:r>
              <a:rPr lang="lt-LT" sz="2400" dirty="0">
                <a:cs typeface="Times New Roman" panose="02020603050405020304" pitchFamily="18" charset="0"/>
              </a:rPr>
              <a:t>Kraujotakos sistemos būklės </a:t>
            </a:r>
            <a:r>
              <a:rPr lang="lt-LT" sz="2400" dirty="0" smtClean="0">
                <a:cs typeface="Times New Roman" panose="02020603050405020304" pitchFamily="18" charset="0"/>
              </a:rPr>
              <a:t>įvertinimas, proc.</a:t>
            </a:r>
            <a:endParaRPr lang="lt-LT" sz="2400" dirty="0"/>
          </a:p>
        </p:txBody>
      </p:sp>
      <p:graphicFrame>
        <p:nvGraphicFramePr>
          <p:cNvPr id="8" name="Turinio vietos rezervavimo ženklas 7"/>
          <p:cNvGraphicFramePr>
            <a:graphicFrameLocks noGrp="1"/>
          </p:cNvGraphicFramePr>
          <p:nvPr>
            <p:ph sz="quarter" idx="4"/>
            <p:extLst>
              <p:ext uri="{D42A27DB-BD31-4B8C-83A1-F6EECF244321}">
                <p14:modId xmlns:p14="http://schemas.microsoft.com/office/powerpoint/2010/main" val="384590752"/>
              </p:ext>
            </p:extLst>
          </p:nvPr>
        </p:nvGraphicFramePr>
        <p:xfrm>
          <a:off x="4645025" y="1328738"/>
          <a:ext cx="3657600" cy="304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18364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348</TotalTime>
  <Words>573</Words>
  <Application>Microsoft Office PowerPoint</Application>
  <PresentationFormat>On-screen Show (4:3)</PresentationFormat>
  <Paragraphs>32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Impact</vt:lpstr>
      <vt:lpstr>Times New Roman</vt:lpstr>
      <vt:lpstr>Wingdings</vt:lpstr>
      <vt:lpstr>NewsPrint</vt:lpstr>
      <vt:lpstr>Klaipėdos Gedminų progimnazijos mokinių profilaktinių sveikatos patikrinimų 2019 m. duomenų analizė</vt:lpstr>
      <vt:lpstr>PowerPoint Presentation</vt:lpstr>
      <vt:lpstr>Profilaktinių mokinių sveikatos patikrinimų rezultatai</vt:lpstr>
      <vt:lpstr>Mokinių, galinčių dalyvauti ugdymo veikloje be jokių apribojimų, dalis, proc.</vt:lpstr>
      <vt:lpstr>Kūno masės indekso įvertinimas, proc.</vt:lpstr>
      <vt:lpstr>Fizinio ugdymo grupė, proc.</vt:lpstr>
      <vt:lpstr>Regos būklės įvertinimas, proc.</vt:lpstr>
      <vt:lpstr>2019 m. daugiau mokinių turi normalų nervų sistemos įvertinimą, lyginant su 2018 m. (92,2 proc.),  taip pat neženkliai pagerėjo ir virškinimo sistemos būklės įvertinimas – 2018 m. rodikliai siekė 98,1 proc. </vt:lpstr>
      <vt:lpstr>2019 m ženkliai suprastėjo kraujotakos sistemos rodikliai. 2018 m. kraujotakos sistemos būklė kaip normali buvo įvertinta 92,2 proc. mokinių. Tačiau pagerėjo kvėpavimo sistemos būklės įvertinimas, nes 2018 m. normali kvėpavimo sistemos būklė buvo pažymėta 80 proc. mokinių.</vt:lpstr>
      <vt:lpstr>2018 m. endokrininės sistemos būklės įvertinimo rodiklis buvo 92,2 proc. ir skeleto – raumenų sistemos būklės įvertinimas - 80 proc., taigi 2019 m. šie rodikliai neženkliai sumažėjo. </vt:lpstr>
      <vt:lpstr>Mokinių dantų ir žandikaulio būklės pokytis 2018-2019 m.</vt:lpstr>
      <vt:lpstr>Tikslai ir uždaviniai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Klaipėdos miesto Gedminų progimnazijos mokinių profilaktinių sveikatos patikrinimų duomenų analizė 2019 m.</dc:title>
  <dc:creator>Indre</dc:creator>
  <cp:lastModifiedBy>Asta Jankauskienė</cp:lastModifiedBy>
  <cp:revision>18</cp:revision>
  <dcterms:created xsi:type="dcterms:W3CDTF">2020-06-16T07:03:02Z</dcterms:created>
  <dcterms:modified xsi:type="dcterms:W3CDTF">2020-06-21T09:19:48Z</dcterms:modified>
</cp:coreProperties>
</file>