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4"/>
  </p:notesMasterIdLst>
  <p:sldIdLst>
    <p:sldId id="256" r:id="rId2"/>
    <p:sldId id="258" r:id="rId3"/>
    <p:sldId id="259" r:id="rId4"/>
    <p:sldId id="260" r:id="rId5"/>
    <p:sldId id="261" r:id="rId6"/>
    <p:sldId id="270" r:id="rId7"/>
    <p:sldId id="269" r:id="rId8"/>
    <p:sldId id="268" r:id="rId9"/>
    <p:sldId id="271" r:id="rId10"/>
    <p:sldId id="272" r:id="rId11"/>
    <p:sldId id="273" r:id="rId12"/>
    <p:sldId id="27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2" autoAdjust="0"/>
    <p:restoredTop sz="94660"/>
  </p:normalViewPr>
  <p:slideViewPr>
    <p:cSldViewPr snapToGrid="0">
      <p:cViewPr varScale="1">
        <p:scale>
          <a:sx n="106" d="100"/>
          <a:sy n="106" d="100"/>
        </p:scale>
        <p:origin x="13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darbalapis.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darbalapis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darbalapis10.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darbalapis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darbalapis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darbalapis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darbalapis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darbalapis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darbalapis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darbalapis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darbalapis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7.8447518507520755E-2"/>
          <c:w val="0.99007936507936511"/>
          <c:h val="0.74976357474171385"/>
        </c:manualLayout>
      </c:layout>
      <c:ofPieChart>
        <c:ofPieType val="bar"/>
        <c:varyColors val="1"/>
        <c:ser>
          <c:idx val="0"/>
          <c:order val="0"/>
          <c:tx>
            <c:strRef>
              <c:f>Lapas1!$B$1</c:f>
              <c:strCache>
                <c:ptCount val="1"/>
                <c:pt idx="0">
                  <c:v>Pardavimas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D295-4A63-9A9D-35F90847FA0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1-D295-4A63-9A9D-35F90847FA0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A93-4A4D-9A69-728287AFB9CA}"/>
              </c:ext>
            </c:extLst>
          </c:dPt>
          <c:dLbls>
            <c:dLbl>
              <c:idx val="0"/>
              <c:layout>
                <c:manualLayout>
                  <c:x val="0.20208677040369954"/>
                  <c:y val="-0.13679356562874373"/>
                </c:manualLayout>
              </c:layout>
              <c:tx>
                <c:rich>
                  <a:bodyPr rot="0" spcFirstLastPara="1" vertOverflow="ellipsis" vert="horz" wrap="square" lIns="38100" tIns="19050" rIns="38100" bIns="19050" anchor="ctr" anchorCtr="1">
                    <a:noAutofit/>
                  </a:bodyPr>
                  <a:lstStyle/>
                  <a:p>
                    <a:pPr>
                      <a:defRPr sz="2800" b="1" i="0" u="none" strike="noStrike" kern="1200" baseline="0">
                        <a:solidFill>
                          <a:srgbClr val="FFC000"/>
                        </a:solidFill>
                        <a:latin typeface="Times New Roman" panose="02020603050405020304" pitchFamily="18" charset="0"/>
                        <a:ea typeface="+mn-ea"/>
                        <a:cs typeface="Times New Roman" panose="02020603050405020304" pitchFamily="18" charset="0"/>
                      </a:defRPr>
                    </a:pPr>
                    <a:fld id="{C3BBD256-A702-4A4A-BDCA-9469246CCCB9}" type="VALUE">
                      <a:rPr lang="en-US" sz="2800" b="1" smtClean="0">
                        <a:solidFill>
                          <a:srgbClr val="FFC000"/>
                        </a:solidFill>
                        <a:latin typeface="Times New Roman" panose="02020603050405020304" pitchFamily="18" charset="0"/>
                        <a:cs typeface="Times New Roman" panose="02020603050405020304" pitchFamily="18" charset="0"/>
                      </a:rPr>
                      <a:pPr>
                        <a:defRPr sz="2800" b="1">
                          <a:solidFill>
                            <a:srgbClr val="FFC000"/>
                          </a:solidFill>
                          <a:latin typeface="Times New Roman" panose="02020603050405020304" pitchFamily="18" charset="0"/>
                          <a:cs typeface="Times New Roman" panose="02020603050405020304" pitchFamily="18" charset="0"/>
                        </a:defRPr>
                      </a:pPr>
                      <a:t>[REIKŠMĖ]</a:t>
                    </a:fld>
                    <a:r>
                      <a:rPr lang="en-US" sz="2800" b="1" dirty="0" smtClean="0">
                        <a:solidFill>
                          <a:srgbClr val="FFC000"/>
                        </a:solidFill>
                        <a:latin typeface="Times New Roman" panose="02020603050405020304" pitchFamily="18" charset="0"/>
                        <a:cs typeface="Times New Roman" panose="02020603050405020304" pitchFamily="18" charset="0"/>
                      </a:rPr>
                      <a:t> proc.</a:t>
                    </a:r>
                  </a:p>
                </c:rich>
              </c:tx>
              <c:spPr>
                <a:noFill/>
                <a:ln>
                  <a:noFill/>
                </a:ln>
                <a:effectLst/>
              </c:spPr>
              <c:txPr>
                <a:bodyPr rot="0" spcFirstLastPara="1" vertOverflow="ellipsis" vert="horz" wrap="square" lIns="38100" tIns="19050" rIns="38100" bIns="19050" anchor="ctr" anchorCtr="1">
                  <a:noAutofit/>
                </a:bodyPr>
                <a:lstStyle/>
                <a:p>
                  <a:pPr>
                    <a:defRPr sz="2800" b="1" i="0" u="none" strike="noStrike" kern="1200" baseline="0">
                      <a:solidFill>
                        <a:srgbClr val="FFC000"/>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15:layout>
                    <c:manualLayout>
                      <c:w val="0.16144846477523642"/>
                      <c:h val="0.2121456436931079"/>
                    </c:manualLayout>
                  </c15:layout>
                  <c15:dlblFieldTable/>
                  <c15:showDataLabelsRange val="0"/>
                </c:ext>
                <c:ext xmlns:c16="http://schemas.microsoft.com/office/drawing/2014/chart" uri="{C3380CC4-5D6E-409C-BE32-E72D297353CC}">
                  <c16:uniqueId val="{00000002-D295-4A63-9A9D-35F90847FA05}"/>
                </c:ext>
              </c:extLst>
            </c:dLbl>
            <c:dLbl>
              <c:idx val="1"/>
              <c:layout>
                <c:manualLayout>
                  <c:x val="-0.14682539682539691"/>
                  <c:y val="-5.7678240480018024E-2"/>
                </c:manualLayout>
              </c:layout>
              <c:tx>
                <c:rich>
                  <a:bodyPr rot="0" spcFirstLastPara="1" vertOverflow="ellipsis" vert="horz" wrap="square" lIns="38100" tIns="19050" rIns="38100" bIns="19050" anchor="ctr" anchorCtr="1">
                    <a:noAutofit/>
                  </a:bodyPr>
                  <a:lstStyle/>
                  <a:p>
                    <a:pPr>
                      <a:defRPr sz="2800" b="0" i="0" u="none" strike="noStrike" kern="1200" baseline="0">
                        <a:solidFill>
                          <a:schemeClr val="bg1">
                            <a:lumMod val="50000"/>
                          </a:schemeClr>
                        </a:solidFill>
                        <a:latin typeface="+mn-lt"/>
                        <a:ea typeface="+mn-ea"/>
                        <a:cs typeface="+mn-cs"/>
                      </a:defRPr>
                    </a:pPr>
                    <a:r>
                      <a:rPr lang="en-US" sz="2800" b="1" dirty="0" smtClean="0">
                        <a:solidFill>
                          <a:schemeClr val="bg1">
                            <a:lumMod val="50000"/>
                          </a:schemeClr>
                        </a:solidFill>
                        <a:latin typeface="Times New Roman" panose="02020603050405020304" pitchFamily="18" charset="0"/>
                        <a:cs typeface="Times New Roman" panose="02020603050405020304" pitchFamily="18" charset="0"/>
                      </a:rPr>
                      <a:t>7,6 </a:t>
                    </a:r>
                    <a:r>
                      <a:rPr lang="en-US" sz="2800" b="1" dirty="0" err="1" smtClean="0">
                        <a:solidFill>
                          <a:schemeClr val="bg1">
                            <a:lumMod val="50000"/>
                          </a:schemeClr>
                        </a:solidFill>
                        <a:latin typeface="Times New Roman" panose="02020603050405020304" pitchFamily="18" charset="0"/>
                        <a:cs typeface="Times New Roman" panose="02020603050405020304" pitchFamily="18" charset="0"/>
                      </a:rPr>
                      <a:t>proc</a:t>
                    </a:r>
                    <a:r>
                      <a:rPr lang="en-US" sz="2800" b="1" dirty="0" smtClean="0">
                        <a:solidFill>
                          <a:schemeClr val="bg1">
                            <a:lumMod val="50000"/>
                          </a:schemeClr>
                        </a:solidFill>
                        <a:latin typeface="Times New Roman" panose="02020603050405020304" pitchFamily="18" charset="0"/>
                        <a:cs typeface="Times New Roman" panose="02020603050405020304" pitchFamily="18" charset="0"/>
                      </a:rPr>
                      <a:t> </a:t>
                    </a:r>
                    <a:endParaRPr lang="en-US" sz="2800" b="1" dirty="0">
                      <a:solidFill>
                        <a:schemeClr val="bg1">
                          <a:lumMod val="50000"/>
                        </a:schemeClr>
                      </a:solidFill>
                      <a:latin typeface="Times New Roman" panose="02020603050405020304" pitchFamily="18" charset="0"/>
                      <a:cs typeface="Times New Roman" panose="02020603050405020304" pitchFamily="18" charset="0"/>
                    </a:endParaRPr>
                  </a:p>
                </c:rich>
              </c:tx>
              <c:spPr>
                <a:noFill/>
                <a:ln>
                  <a:noFill/>
                </a:ln>
                <a:effectLst/>
              </c:spPr>
              <c:txPr>
                <a:bodyPr rot="0" spcFirstLastPara="1" vertOverflow="ellipsis" vert="horz" wrap="square" lIns="38100" tIns="19050" rIns="38100" bIns="19050" anchor="ctr" anchorCtr="1">
                  <a:noAutofit/>
                </a:bodyPr>
                <a:lstStyle/>
                <a:p>
                  <a:pPr>
                    <a:defRPr sz="2800" b="0" i="0" u="none" strike="noStrike" kern="1200" baseline="0">
                      <a:solidFill>
                        <a:schemeClr val="bg1">
                          <a:lumMod val="50000"/>
                        </a:schemeClr>
                      </a:solidFill>
                      <a:latin typeface="+mn-lt"/>
                      <a:ea typeface="+mn-ea"/>
                      <a:cs typeface="+mn-cs"/>
                    </a:defRPr>
                  </a:pPr>
                  <a:endParaRPr lang="lt-LT"/>
                </a:p>
              </c:txPr>
              <c:showLegendKey val="0"/>
              <c:showVal val="1"/>
              <c:showCatName val="0"/>
              <c:showSerName val="0"/>
              <c:showPercent val="0"/>
              <c:showBubbleSize val="0"/>
              <c:extLst>
                <c:ext xmlns:c15="http://schemas.microsoft.com/office/drawing/2012/chart" uri="{CE6537A1-D6FC-4f65-9D91-7224C49458BB}">
                  <c15:layout>
                    <c:manualLayout>
                      <c:w val="0.1389352372620089"/>
                      <c:h val="0.14386533282819489"/>
                    </c:manualLayout>
                  </c15:layout>
                </c:ext>
                <c:ext xmlns:c16="http://schemas.microsoft.com/office/drawing/2014/chart" uri="{C3380CC4-5D6E-409C-BE32-E72D297353CC}">
                  <c16:uniqueId val="{00000001-D295-4A63-9A9D-35F90847FA0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65000"/>
                        <a:lumOff val="35000"/>
                      </a:schemeClr>
                    </a:solidFill>
                    <a:latin typeface="+mn-lt"/>
                    <a:ea typeface="+mn-ea"/>
                    <a:cs typeface="+mn-cs"/>
                  </a:defRPr>
                </a:pPr>
                <a:endParaRPr lang="lt-LT"/>
              </a:p>
            </c:txPr>
            <c:showLegendKey val="0"/>
            <c:showVal val="0"/>
            <c:showCatName val="0"/>
            <c:showSerName val="0"/>
            <c:showPercent val="0"/>
            <c:showBubbleSize val="0"/>
            <c:extLst>
              <c:ext xmlns:c15="http://schemas.microsoft.com/office/drawing/2012/chart" uri="{CE6537A1-D6FC-4f65-9D91-7224C49458BB}"/>
            </c:extLst>
          </c:dLbls>
          <c:cat>
            <c:strRef>
              <c:f>Lapas1!$A$2:$A$3</c:f>
              <c:strCache>
                <c:ptCount val="2"/>
                <c:pt idx="0">
                  <c:v>Mokiniai, turintys sveikatos sutrikimų</c:v>
                </c:pt>
                <c:pt idx="1">
                  <c:v>Visiškai sveiki mokiniai</c:v>
                </c:pt>
              </c:strCache>
            </c:strRef>
          </c:cat>
          <c:val>
            <c:numRef>
              <c:f>Lapas1!$B$2:$B$3</c:f>
              <c:numCache>
                <c:formatCode>General</c:formatCode>
                <c:ptCount val="2"/>
                <c:pt idx="0">
                  <c:v>92.4</c:v>
                </c:pt>
                <c:pt idx="1">
                  <c:v>7.6</c:v>
                </c:pt>
              </c:numCache>
            </c:numRef>
          </c:val>
          <c:extLst>
            <c:ext xmlns:c16="http://schemas.microsoft.com/office/drawing/2014/chart" uri="{C3380CC4-5D6E-409C-BE32-E72D297353CC}">
              <c16:uniqueId val="{00000000-D295-4A63-9A9D-35F90847FA05}"/>
            </c:ext>
          </c:extLst>
        </c:ser>
        <c:dLbls>
          <c:showLegendKey val="0"/>
          <c:showVal val="0"/>
          <c:showCatName val="0"/>
          <c:showSerName val="0"/>
          <c:showPercent val="0"/>
          <c:showBubbleSize val="0"/>
          <c:showLeaderLines val="1"/>
        </c:dLbls>
        <c:gapWidth val="100"/>
        <c:secondPieSize val="75"/>
        <c:serLines>
          <c:spPr>
            <a:ln w="9525" cap="flat" cmpd="sng" algn="ctr">
              <a:solidFill>
                <a:schemeClr val="tx1">
                  <a:lumMod val="35000"/>
                  <a:lumOff val="65000"/>
                </a:schemeClr>
              </a:solidFill>
              <a:round/>
            </a:ln>
            <a:effectLst/>
          </c:spPr>
        </c:serLines>
      </c:ofPieChart>
      <c:spPr>
        <a:noFill/>
        <a:ln>
          <a:noFill/>
        </a:ln>
        <a:effectLst/>
      </c:spPr>
    </c:plotArea>
    <c:legend>
      <c:legendPos val="b"/>
      <c:layout>
        <c:manualLayout>
          <c:xMode val="edge"/>
          <c:yMode val="edge"/>
          <c:x val="3.7255655543057105E-2"/>
          <c:y val="0.87266928109929043"/>
          <c:w val="0.9612029746281715"/>
          <c:h val="0.12733071890070957"/>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Lapas1!$B$1</c:f>
              <c:strCache>
                <c:ptCount val="1"/>
                <c:pt idx="0">
                  <c:v>Pardavimas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FE00-41E9-AFCA-89191708FD09}"/>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FE00-41E9-AFCA-89191708FD09}"/>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FE00-41E9-AFCA-89191708FD09}"/>
              </c:ext>
            </c:extLst>
          </c:dPt>
          <c:dLbls>
            <c:dLbl>
              <c:idx val="0"/>
              <c:layout/>
              <c:tx>
                <c:rich>
                  <a:bodyPr/>
                  <a:lstStyle/>
                  <a:p>
                    <a:fld id="{471B6E14-07F2-4B2A-8EEA-1406C2AAAB0E}"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FE00-41E9-AFCA-89191708FD09}"/>
                </c:ext>
              </c:extLst>
            </c:dLbl>
            <c:dLbl>
              <c:idx val="1"/>
              <c:layout/>
              <c:tx>
                <c:rich>
                  <a:bodyPr/>
                  <a:lstStyle/>
                  <a:p>
                    <a:fld id="{2647F547-7FAE-4930-81B7-8D78C1164107}"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FE00-41E9-AFCA-89191708FD09}"/>
                </c:ext>
              </c:extLst>
            </c:dLbl>
            <c:dLbl>
              <c:idx val="2"/>
              <c:tx>
                <c:rich>
                  <a:bodyPr/>
                  <a:lstStyle/>
                  <a:p>
                    <a:fld id="{332E9210-A9AE-4AF7-97B6-08A2DD16D3B0}"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E00-41E9-AFCA-89191708FD09}"/>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Lapas1!$A$2:$A$3</c:f>
              <c:strCache>
                <c:ptCount val="2"/>
                <c:pt idx="0">
                  <c:v>Sutrikusi</c:v>
                </c:pt>
                <c:pt idx="1">
                  <c:v>Normali</c:v>
                </c:pt>
              </c:strCache>
            </c:strRef>
          </c:cat>
          <c:val>
            <c:numRef>
              <c:f>Lapas1!$B$2:$B$3</c:f>
              <c:numCache>
                <c:formatCode>General</c:formatCode>
                <c:ptCount val="2"/>
                <c:pt idx="0">
                  <c:v>7.8</c:v>
                </c:pt>
                <c:pt idx="1">
                  <c:v>92.2</c:v>
                </c:pt>
              </c:numCache>
            </c:numRef>
          </c:val>
          <c:extLst>
            <c:ext xmlns:c16="http://schemas.microsoft.com/office/drawing/2014/chart" uri="{C3380CC4-5D6E-409C-BE32-E72D297353CC}">
              <c16:uniqueId val="{00000006-FE00-41E9-AFCA-89191708FD09}"/>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Lapas1!$B$1</c:f>
              <c:strCache>
                <c:ptCount val="1"/>
                <c:pt idx="0">
                  <c:v>Pardavimas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60E5-4E90-B7FE-D990C95FA43A}"/>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60E5-4E90-B7FE-D990C95FA43A}"/>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60E5-4E90-B7FE-D990C95FA43A}"/>
              </c:ext>
            </c:extLst>
          </c:dPt>
          <c:dLbls>
            <c:dLbl>
              <c:idx val="0"/>
              <c:layout/>
              <c:tx>
                <c:rich>
                  <a:bodyPr/>
                  <a:lstStyle/>
                  <a:p>
                    <a:fld id="{471B6E14-07F2-4B2A-8EEA-1406C2AAAB0E}"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60E5-4E90-B7FE-D990C95FA43A}"/>
                </c:ext>
              </c:extLst>
            </c:dLbl>
            <c:dLbl>
              <c:idx val="1"/>
              <c:layout/>
              <c:tx>
                <c:rich>
                  <a:bodyPr/>
                  <a:lstStyle/>
                  <a:p>
                    <a:fld id="{2647F547-7FAE-4930-81B7-8D78C1164107}"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60E5-4E90-B7FE-D990C95FA43A}"/>
                </c:ext>
              </c:extLst>
            </c:dLbl>
            <c:dLbl>
              <c:idx val="2"/>
              <c:tx>
                <c:rich>
                  <a:bodyPr/>
                  <a:lstStyle/>
                  <a:p>
                    <a:fld id="{332E9210-A9AE-4AF7-97B6-08A2DD16D3B0}"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60E5-4E90-B7FE-D990C95FA43A}"/>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Lapas1!$A$2:$A$3</c:f>
              <c:strCache>
                <c:ptCount val="2"/>
                <c:pt idx="0">
                  <c:v>Sutrikusi</c:v>
                </c:pt>
                <c:pt idx="1">
                  <c:v>Normali</c:v>
                </c:pt>
              </c:strCache>
            </c:strRef>
          </c:cat>
          <c:val>
            <c:numRef>
              <c:f>Lapas1!$B$2:$B$3</c:f>
              <c:numCache>
                <c:formatCode>General</c:formatCode>
                <c:ptCount val="2"/>
                <c:pt idx="0">
                  <c:v>20</c:v>
                </c:pt>
                <c:pt idx="1">
                  <c:v>80</c:v>
                </c:pt>
              </c:numCache>
            </c:numRef>
          </c:val>
          <c:extLst>
            <c:ext xmlns:c16="http://schemas.microsoft.com/office/drawing/2014/chart" uri="{C3380CC4-5D6E-409C-BE32-E72D297353CC}">
              <c16:uniqueId val="{00000006-60E5-4E90-B7FE-D990C95FA43A}"/>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Lapas1!$B$1</c:f>
              <c:strCache>
                <c:ptCount val="1"/>
                <c:pt idx="0">
                  <c:v>Pardavimas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8E1-4023-AA4C-5451AE6E46D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4-437E-4332-8488-C9E536AFD6F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1-437E-4332-8488-C9E536AFD6F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3-437E-4332-8488-C9E536AFD6F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2-437E-4332-8488-C9E536AFD6F4}"/>
              </c:ext>
            </c:extLst>
          </c:dPt>
          <c:dLbls>
            <c:dLbl>
              <c:idx val="1"/>
              <c:layout>
                <c:manualLayout>
                  <c:x val="0.10484866475023966"/>
                  <c:y val="9.700024104129841E-2"/>
                </c:manualLayout>
              </c:layout>
              <c:tx>
                <c:rich>
                  <a:bodyPr/>
                  <a:lstStyle/>
                  <a:p>
                    <a:fld id="{472878C4-09C6-4A7A-9C1F-828D8021D790}" type="VALUE">
                      <a:rPr lang="en-US" smtClean="0">
                        <a:solidFill>
                          <a:schemeClr val="bg2">
                            <a:lumMod val="50000"/>
                          </a:schemeClr>
                        </a:solidFill>
                      </a:rPr>
                      <a:pPr/>
                      <a:t>[REIKŠMĖ]</a:t>
                    </a:fld>
                    <a:r>
                      <a:rPr lang="en-US" dirty="0" smtClean="0">
                        <a:solidFill>
                          <a:schemeClr val="bg2">
                            <a:lumMod val="50000"/>
                          </a:schemeClr>
                        </a:solidFill>
                      </a:rPr>
                      <a:t> proc.</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4-437E-4332-8488-C9E536AFD6F4}"/>
                </c:ext>
              </c:extLst>
            </c:dLbl>
            <c:dLbl>
              <c:idx val="2"/>
              <c:layout>
                <c:manualLayout>
                  <c:x val="-7.9365079365079846E-3"/>
                  <c:y val="-0.24374196529005304"/>
                </c:manualLayout>
              </c:layout>
              <c:tx>
                <c:rich>
                  <a:bodyPr/>
                  <a:lstStyle/>
                  <a:p>
                    <a:fld id="{FCC20D87-535B-4FF5-911C-4EAC5A8A7D16}" type="VALUE">
                      <a:rPr lang="en-US" b="1" smtClean="0">
                        <a:solidFill>
                          <a:srgbClr val="FFC000"/>
                        </a:solidFill>
                      </a:rPr>
                      <a:pPr/>
                      <a:t>[REIKŠMĖ]</a:t>
                    </a:fld>
                    <a:r>
                      <a:rPr lang="en-US" b="1" dirty="0" smtClean="0">
                        <a:solidFill>
                          <a:srgbClr val="FFC000"/>
                        </a:solidFill>
                      </a:rPr>
                      <a:t> proc.</a:t>
                    </a:r>
                  </a:p>
                </c:rich>
              </c:tx>
              <c:showLegendKey val="0"/>
              <c:showVal val="1"/>
              <c:showCatName val="0"/>
              <c:showSerName val="0"/>
              <c:showPercent val="0"/>
              <c:showBubbleSize val="0"/>
              <c:extLst>
                <c:ext xmlns:c15="http://schemas.microsoft.com/office/drawing/2012/chart" uri="{CE6537A1-D6FC-4f65-9D91-7224C49458BB}">
                  <c15:layout>
                    <c:manualLayout>
                      <c:w val="0.22189153439153439"/>
                      <c:h val="8.8010204081632654E-2"/>
                    </c:manualLayout>
                  </c15:layout>
                  <c15:dlblFieldTable/>
                  <c15:showDataLabelsRange val="0"/>
                </c:ext>
                <c:ext xmlns:c16="http://schemas.microsoft.com/office/drawing/2014/chart" uri="{C3380CC4-5D6E-409C-BE32-E72D297353CC}">
                  <c16:uniqueId val="{00000001-437E-4332-8488-C9E536AFD6F4}"/>
                </c:ext>
              </c:extLst>
            </c:dLbl>
            <c:dLbl>
              <c:idx val="3"/>
              <c:layout/>
              <c:tx>
                <c:rich>
                  <a:bodyPr/>
                  <a:lstStyle/>
                  <a:p>
                    <a:fld id="{2F49DDEF-B5B2-4411-B839-825CA5457D82}" type="VALUE">
                      <a:rPr lang="en-US" smtClean="0"/>
                      <a:pPr/>
                      <a:t>[REIKŠMĖ]</a:t>
                    </a:fld>
                    <a:r>
                      <a:rPr lang="en-US" dirty="0" smtClean="0"/>
                      <a:t> proc.</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437E-4332-8488-C9E536AFD6F4}"/>
                </c:ext>
              </c:extLst>
            </c:dLbl>
            <c:dLbl>
              <c:idx val="4"/>
              <c:layout>
                <c:manualLayout>
                  <c:x val="-0.13003228763071287"/>
                  <c:y val="0.11675116503294231"/>
                </c:manualLayout>
              </c:layout>
              <c:tx>
                <c:rich>
                  <a:bodyPr rot="0" spcFirstLastPara="1" vertOverflow="ellipsis" vert="horz" wrap="square" lIns="38100" tIns="19050" rIns="38100" bIns="19050" anchor="ctr" anchorCtr="1">
                    <a:spAutoFit/>
                  </a:bodyPr>
                  <a:lstStyle/>
                  <a:p>
                    <a:pPr>
                      <a:defRPr sz="2800" b="1" i="0" u="none" strike="noStrike" kern="1200" baseline="0">
                        <a:solidFill>
                          <a:schemeClr val="accent6"/>
                        </a:solidFill>
                        <a:latin typeface="Times New Roman" panose="02020603050405020304" pitchFamily="18" charset="0"/>
                        <a:ea typeface="+mn-ea"/>
                        <a:cs typeface="Times New Roman" panose="02020603050405020304" pitchFamily="18" charset="0"/>
                      </a:defRPr>
                    </a:pPr>
                    <a:fld id="{F6AC4B6F-4F85-479F-B9CB-F9E6EBCCBEEA}" type="VALUE">
                      <a:rPr lang="en-US" sz="2800" b="1" smtClean="0">
                        <a:solidFill>
                          <a:schemeClr val="accent6"/>
                        </a:solidFill>
                      </a:rPr>
                      <a:pPr>
                        <a:defRPr sz="2800" b="1">
                          <a:solidFill>
                            <a:schemeClr val="accent6"/>
                          </a:solidFill>
                          <a:latin typeface="Times New Roman" panose="02020603050405020304" pitchFamily="18" charset="0"/>
                          <a:cs typeface="Times New Roman" panose="02020603050405020304" pitchFamily="18" charset="0"/>
                        </a:defRPr>
                      </a:pPr>
                      <a:t>[REIKŠMĖ]</a:t>
                    </a:fld>
                    <a:r>
                      <a:rPr lang="en-US" sz="2800" b="1" dirty="0" smtClean="0">
                        <a:solidFill>
                          <a:schemeClr val="accent6"/>
                        </a:solidFill>
                      </a:rPr>
                      <a:t> proc.</a:t>
                    </a:r>
                  </a:p>
                </c:rich>
              </c:tx>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accent6"/>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2-437E-4332-8488-C9E536AFD6F4}"/>
                </c:ext>
              </c:extLst>
            </c:dLbl>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accent5"/>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0"/>
            <c:showBubbleSize val="0"/>
            <c:extLst>
              <c:ext xmlns:c15="http://schemas.microsoft.com/office/drawing/2012/chart" uri="{CE6537A1-D6FC-4f65-9D91-7224C49458BB}"/>
            </c:extLst>
          </c:dLbls>
          <c:cat>
            <c:strRef>
              <c:f>Lapas1!$A$2:$A$6</c:f>
              <c:strCache>
                <c:ptCount val="5"/>
                <c:pt idx="0">
                  <c:v>Nenurodyta</c:v>
                </c:pt>
                <c:pt idx="1">
                  <c:v>Antsvoris</c:v>
                </c:pt>
                <c:pt idx="2">
                  <c:v>Normalus</c:v>
                </c:pt>
                <c:pt idx="3">
                  <c:v>Nutukimas </c:v>
                </c:pt>
                <c:pt idx="4">
                  <c:v>Per mažas</c:v>
                </c:pt>
              </c:strCache>
            </c:strRef>
          </c:cat>
          <c:val>
            <c:numRef>
              <c:f>Lapas1!$B$2:$B$6</c:f>
              <c:numCache>
                <c:formatCode>General</c:formatCode>
                <c:ptCount val="5"/>
                <c:pt idx="0">
                  <c:v>0.3</c:v>
                </c:pt>
                <c:pt idx="1">
                  <c:v>16</c:v>
                </c:pt>
                <c:pt idx="2">
                  <c:v>66.900000000000006</c:v>
                </c:pt>
                <c:pt idx="3">
                  <c:v>5.5</c:v>
                </c:pt>
                <c:pt idx="4">
                  <c:v>11.3</c:v>
                </c:pt>
              </c:numCache>
            </c:numRef>
          </c:val>
          <c:extLst>
            <c:ext xmlns:c16="http://schemas.microsoft.com/office/drawing/2014/chart" uri="{C3380CC4-5D6E-409C-BE32-E72D297353CC}">
              <c16:uniqueId val="{00000000-437E-4332-8488-C9E536AFD6F4}"/>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8.3333333333333329E-2"/>
          <c:y val="0.8151574803149606"/>
          <c:w val="0.86958036495438085"/>
          <c:h val="0.18484251968503934"/>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Lapas1!$B$1</c:f>
              <c:strCache>
                <c:ptCount val="1"/>
                <c:pt idx="0">
                  <c:v>Pardavimas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60F-4A51-8203-A5516D44506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A60F-4A51-8203-A5516D44506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60F-4A51-8203-A5516D44506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4-A60F-4A51-8203-A5516D44506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3-A60F-4A51-8203-A5516D445060}"/>
              </c:ext>
            </c:extLst>
          </c:dPt>
          <c:dLbls>
            <c:dLbl>
              <c:idx val="0"/>
              <c:layout>
                <c:manualLayout>
                  <c:x val="-4.6404050059585138E-2"/>
                  <c:y val="-0.33779570142709175"/>
                </c:manualLayout>
              </c:layout>
              <c:spPr>
                <a:noFill/>
                <a:ln>
                  <a:noFill/>
                </a:ln>
                <a:effectLst/>
              </c:spPr>
              <c:txPr>
                <a:bodyPr rot="0" spcFirstLastPara="1" vertOverflow="ellipsis" vert="horz" wrap="square" lIns="38100" tIns="19050" rIns="38100" bIns="19050" anchor="ctr" anchorCtr="1">
                  <a:spAutoFit/>
                </a:bodyPr>
                <a:lstStyle/>
                <a:p>
                  <a:pPr>
                    <a:defRPr sz="3200" b="1" i="0" u="none" strike="noStrike" kern="1200" baseline="0">
                      <a:solidFill>
                        <a:srgbClr val="FFC000"/>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A60F-4A51-8203-A5516D445060}"/>
                </c:ext>
              </c:extLst>
            </c:dLbl>
            <c:dLbl>
              <c:idx val="1"/>
              <c:layout>
                <c:manualLayout>
                  <c:x val="-9.6857121937073257E-2"/>
                  <c:y val="3.3205951228932801E-2"/>
                </c:manualLayout>
              </c:layout>
              <c:tx>
                <c:rich>
                  <a:bodyPr rot="0" spcFirstLastPara="1" vertOverflow="ellipsis" vert="horz" wrap="square" lIns="38100" tIns="19050" rIns="38100" bIns="19050" anchor="ctr" anchorCtr="1">
                    <a:spAutoFit/>
                  </a:bodyPr>
                  <a:lstStyle/>
                  <a:p>
                    <a:pPr>
                      <a:defRPr sz="2800" b="1" i="0" u="none" strike="noStrike" kern="1200" baseline="0">
                        <a:solidFill>
                          <a:schemeClr val="bg1">
                            <a:lumMod val="50000"/>
                          </a:schemeClr>
                        </a:solidFill>
                        <a:latin typeface="Times New Roman" panose="02020603050405020304" pitchFamily="18" charset="0"/>
                        <a:ea typeface="+mn-ea"/>
                        <a:cs typeface="Times New Roman" panose="02020603050405020304" pitchFamily="18" charset="0"/>
                      </a:defRPr>
                    </a:pPr>
                    <a:fld id="{EED4229F-28CE-4190-A408-FFDC428E44E3}" type="VALUE">
                      <a:rPr lang="en-US" sz="2800" b="1" smtClean="0">
                        <a:solidFill>
                          <a:schemeClr val="bg1">
                            <a:lumMod val="50000"/>
                          </a:schemeClr>
                        </a:solidFill>
                      </a:rPr>
                      <a:pPr>
                        <a:defRPr sz="2800" b="1">
                          <a:solidFill>
                            <a:schemeClr val="bg1">
                              <a:lumMod val="50000"/>
                            </a:schemeClr>
                          </a:solidFill>
                          <a:latin typeface="Times New Roman" panose="02020603050405020304" pitchFamily="18" charset="0"/>
                          <a:cs typeface="Times New Roman" panose="02020603050405020304" pitchFamily="18" charset="0"/>
                        </a:defRPr>
                      </a:pPr>
                      <a:t>[REIKŠMĖ]</a:t>
                    </a:fld>
                    <a:r>
                      <a:rPr lang="en-US" sz="2800" b="1" dirty="0" smtClean="0">
                        <a:solidFill>
                          <a:schemeClr val="bg1">
                            <a:lumMod val="50000"/>
                          </a:schemeClr>
                        </a:solidFill>
                      </a:rPr>
                      <a:t> proc.</a:t>
                    </a:r>
                  </a:p>
                </c:rich>
              </c:tx>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bg1">
                          <a:lumMod val="50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2-A60F-4A51-8203-A5516D445060}"/>
                </c:ext>
              </c:extLst>
            </c:dLbl>
            <c:dLbl>
              <c:idx val="2"/>
              <c:layout>
                <c:manualLayout>
                  <c:x val="-4.9327478788710445E-2"/>
                  <c:y val="7.7648435117446931E-4"/>
                </c:manualLayout>
              </c:layout>
              <c:tx>
                <c:rich>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Times New Roman" panose="02020603050405020304" pitchFamily="18" charset="0"/>
                        <a:ea typeface="+mn-ea"/>
                        <a:cs typeface="Times New Roman" panose="02020603050405020304" pitchFamily="18" charset="0"/>
                      </a:defRPr>
                    </a:pPr>
                    <a:fld id="{DE05A18B-7A84-4689-A06B-ADDAE453D3D6}" type="VALUE">
                      <a:rPr lang="en-US" sz="2800" b="1" smtClean="0">
                        <a:solidFill>
                          <a:srgbClr val="C00000"/>
                        </a:solidFill>
                      </a:rPr>
                      <a:pPr>
                        <a:defRPr sz="2800" b="1">
                          <a:solidFill>
                            <a:srgbClr val="C00000"/>
                          </a:solidFill>
                          <a:latin typeface="Times New Roman" panose="02020603050405020304" pitchFamily="18" charset="0"/>
                          <a:cs typeface="Times New Roman" panose="02020603050405020304" pitchFamily="18" charset="0"/>
                        </a:defRPr>
                      </a:pPr>
                      <a:t>[REIKŠMĖ]</a:t>
                    </a:fld>
                    <a:r>
                      <a:rPr lang="en-US" sz="2800" b="1" dirty="0" smtClean="0">
                        <a:solidFill>
                          <a:srgbClr val="C00000"/>
                        </a:solidFill>
                      </a:rPr>
                      <a:t> proc.</a:t>
                    </a:r>
                  </a:p>
                </c:rich>
              </c:tx>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A60F-4A51-8203-A5516D445060}"/>
                </c:ext>
              </c:extLst>
            </c:dLbl>
            <c:dLbl>
              <c:idx val="3"/>
              <c:layout>
                <c:manualLayout>
                  <c:x val="0.23673776717461528"/>
                  <c:y val="0.17798184592547517"/>
                </c:manualLayout>
              </c:layout>
              <c:tx>
                <c:rich>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Times New Roman" panose="02020603050405020304" pitchFamily="18" charset="0"/>
                        <a:ea typeface="+mn-ea"/>
                        <a:cs typeface="Times New Roman" panose="02020603050405020304" pitchFamily="18" charset="0"/>
                      </a:defRPr>
                    </a:pPr>
                    <a:fld id="{A13F37E4-B6C0-4FE3-BBC8-C90B4489057D}" type="VALUE">
                      <a:rPr lang="en-US" sz="2800" b="1" smtClean="0">
                        <a:solidFill>
                          <a:srgbClr val="C00000"/>
                        </a:solidFill>
                      </a:rPr>
                      <a:pPr>
                        <a:defRPr sz="2800" b="1">
                          <a:solidFill>
                            <a:srgbClr val="C00000"/>
                          </a:solidFill>
                          <a:latin typeface="Times New Roman" panose="02020603050405020304" pitchFamily="18" charset="0"/>
                          <a:cs typeface="Times New Roman" panose="02020603050405020304" pitchFamily="18" charset="0"/>
                        </a:defRPr>
                      </a:pPr>
                      <a:t>[REIKŠMĖ]</a:t>
                    </a:fld>
                    <a:r>
                      <a:rPr lang="en-US" sz="2800" b="1" dirty="0" smtClean="0">
                        <a:solidFill>
                          <a:srgbClr val="C00000"/>
                        </a:solidFill>
                      </a:rPr>
                      <a:t> proc.</a:t>
                    </a:r>
                  </a:p>
                </c:rich>
              </c:tx>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C00000"/>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4-A60F-4A51-8203-A5516D445060}"/>
                </c:ext>
              </c:extLst>
            </c:dLbl>
            <c:dLbl>
              <c:idx val="4"/>
              <c:layout>
                <c:manualLayout>
                  <c:x val="8.8823938753284107E-2"/>
                  <c:y val="3.3409146641787675E-3"/>
                </c:manualLayout>
              </c:layout>
              <c:tx>
                <c:rich>
                  <a:bodyPr rot="0" spcFirstLastPara="1" vertOverflow="ellipsis" vert="horz" wrap="square" lIns="38100" tIns="19050" rIns="38100" bIns="19050" anchor="ctr" anchorCtr="1">
                    <a:spAutoFit/>
                  </a:bodyPr>
                  <a:lstStyle/>
                  <a:p>
                    <a:pPr>
                      <a:defRPr sz="2800" b="1" i="0" u="none" strike="noStrike" kern="1200" baseline="0">
                        <a:solidFill>
                          <a:schemeClr val="tx2"/>
                        </a:solidFill>
                        <a:latin typeface="Times New Roman" panose="02020603050405020304" pitchFamily="18" charset="0"/>
                        <a:ea typeface="+mn-ea"/>
                        <a:cs typeface="Times New Roman" panose="02020603050405020304" pitchFamily="18" charset="0"/>
                      </a:defRPr>
                    </a:pPr>
                    <a:fld id="{F9C7EAF9-167E-4768-AAD8-2D26BCE11AE8}" type="VALUE">
                      <a:rPr lang="en-US" sz="2800" b="1" smtClean="0">
                        <a:solidFill>
                          <a:schemeClr val="tx2"/>
                        </a:solidFill>
                      </a:rPr>
                      <a:pPr>
                        <a:defRPr sz="2800" b="1">
                          <a:solidFill>
                            <a:schemeClr val="tx2"/>
                          </a:solidFill>
                          <a:latin typeface="Times New Roman" panose="02020603050405020304" pitchFamily="18" charset="0"/>
                          <a:cs typeface="Times New Roman" panose="02020603050405020304" pitchFamily="18" charset="0"/>
                        </a:defRPr>
                      </a:pPr>
                      <a:t>[REIKŠMĖ]</a:t>
                    </a:fld>
                    <a:r>
                      <a:rPr lang="en-US" sz="2800" b="1" dirty="0" smtClean="0">
                        <a:solidFill>
                          <a:schemeClr val="tx2"/>
                        </a:solidFill>
                      </a:rPr>
                      <a:t> proc.</a:t>
                    </a:r>
                  </a:p>
                </c:rich>
              </c:tx>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tx2"/>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A60F-4A51-8203-A5516D445060}"/>
                </c:ext>
              </c:extLst>
            </c:dLbl>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1"/>
            <c:leaderLines>
              <c:spPr>
                <a:ln w="6350" cap="flat" cmpd="sng" algn="ctr">
                  <a:solidFill>
                    <a:srgbClr val="FF0000"/>
                  </a:solidFill>
                  <a:round/>
                </a:ln>
                <a:effectLst/>
              </c:spPr>
            </c:leaderLines>
            <c:extLst>
              <c:ext xmlns:c15="http://schemas.microsoft.com/office/drawing/2012/chart" uri="{CE6537A1-D6FC-4f65-9D91-7224C49458BB}">
                <c15:layout/>
              </c:ext>
            </c:extLst>
          </c:dLbls>
          <c:cat>
            <c:strRef>
              <c:f>Lapas1!$A$2:$A$6</c:f>
              <c:strCache>
                <c:ptCount val="5"/>
                <c:pt idx="0">
                  <c:v>Pagrindinė</c:v>
                </c:pt>
                <c:pt idx="1">
                  <c:v>Parengiamoji</c:v>
                </c:pt>
                <c:pt idx="2">
                  <c:v>Specialioji</c:v>
                </c:pt>
                <c:pt idx="3">
                  <c:v>Atleistas</c:v>
                </c:pt>
                <c:pt idx="4">
                  <c:v>Nenurodyta</c:v>
                </c:pt>
              </c:strCache>
            </c:strRef>
          </c:cat>
          <c:val>
            <c:numRef>
              <c:f>Lapas1!$B$2:$B$6</c:f>
              <c:numCache>
                <c:formatCode>General</c:formatCode>
                <c:ptCount val="5"/>
                <c:pt idx="0">
                  <c:v>90.8</c:v>
                </c:pt>
                <c:pt idx="1">
                  <c:v>6.7</c:v>
                </c:pt>
                <c:pt idx="2">
                  <c:v>1</c:v>
                </c:pt>
                <c:pt idx="3">
                  <c:v>0.9</c:v>
                </c:pt>
                <c:pt idx="4">
                  <c:v>0.6</c:v>
                </c:pt>
              </c:numCache>
            </c:numRef>
          </c:val>
          <c:extLst>
            <c:ext xmlns:c16="http://schemas.microsoft.com/office/drawing/2014/chart" uri="{C3380CC4-5D6E-409C-BE32-E72D297353CC}">
              <c16:uniqueId val="{00000000-A60F-4A51-8203-A5516D445060}"/>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Lapas1!$B$1</c:f>
              <c:strCache>
                <c:ptCount val="1"/>
                <c:pt idx="0">
                  <c:v>Pardavimas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C01C-4995-8046-CEE914A28EA0}"/>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C01C-4995-8046-CEE914A28EA0}"/>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C01C-4995-8046-CEE914A28EA0}"/>
              </c:ext>
            </c:extLst>
          </c:dPt>
          <c:dLbls>
            <c:dLbl>
              <c:idx val="0"/>
              <c:layout/>
              <c:tx>
                <c:rich>
                  <a:bodyPr/>
                  <a:lstStyle/>
                  <a:p>
                    <a:fld id="{471B6E14-07F2-4B2A-8EEA-1406C2AAAB0E}"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C01C-4995-8046-CEE914A28EA0}"/>
                </c:ext>
              </c:extLst>
            </c:dLbl>
            <c:dLbl>
              <c:idx val="1"/>
              <c:layout/>
              <c:tx>
                <c:rich>
                  <a:bodyPr/>
                  <a:lstStyle/>
                  <a:p>
                    <a:fld id="{2647F547-7FAE-4930-81B7-8D78C1164107}"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C01C-4995-8046-CEE914A28EA0}"/>
                </c:ext>
              </c:extLst>
            </c:dLbl>
            <c:dLbl>
              <c:idx val="2"/>
              <c:tx>
                <c:rich>
                  <a:bodyPr/>
                  <a:lstStyle/>
                  <a:p>
                    <a:fld id="{332E9210-A9AE-4AF7-97B6-08A2DD16D3B0}"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C01C-4995-8046-CEE914A28EA0}"/>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Lapas1!$A$2:$A$3</c:f>
              <c:strCache>
                <c:ptCount val="2"/>
                <c:pt idx="0">
                  <c:v>Sutrikusi</c:v>
                </c:pt>
                <c:pt idx="1">
                  <c:v>Normali</c:v>
                </c:pt>
              </c:strCache>
            </c:strRef>
          </c:cat>
          <c:val>
            <c:numRef>
              <c:f>Lapas1!$B$2:$B$3</c:f>
              <c:numCache>
                <c:formatCode>General</c:formatCode>
                <c:ptCount val="2"/>
                <c:pt idx="0">
                  <c:v>66.8</c:v>
                </c:pt>
                <c:pt idx="1">
                  <c:v>33.200000000000003</c:v>
                </c:pt>
              </c:numCache>
            </c:numRef>
          </c:val>
          <c:extLst>
            <c:ext xmlns:c16="http://schemas.microsoft.com/office/drawing/2014/chart" uri="{C3380CC4-5D6E-409C-BE32-E72D297353CC}">
              <c16:uniqueId val="{00000006-C01C-4995-8046-CEE914A28EA0}"/>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Lapas1!$B$1</c:f>
              <c:strCache>
                <c:ptCount val="1"/>
                <c:pt idx="0">
                  <c:v>Pardavimas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F0C9-4A0D-A754-9328E4D9B523}"/>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F0C9-4A0D-A754-9328E4D9B523}"/>
              </c:ext>
            </c:extLst>
          </c:dPt>
          <c:dPt>
            <c:idx val="2"/>
            <c:bubble3D val="0"/>
            <c:spPr>
              <a:solidFill>
                <a:schemeClr val="accent6">
                  <a:lumMod val="75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F0C9-4A0D-A754-9328E4D9B523}"/>
              </c:ext>
            </c:extLst>
          </c:dPt>
          <c:dLbls>
            <c:dLbl>
              <c:idx val="0"/>
              <c:layout/>
              <c:tx>
                <c:rich>
                  <a:bodyPr/>
                  <a:lstStyle/>
                  <a:p>
                    <a:fld id="{471B6E14-07F2-4B2A-8EEA-1406C2AAAB0E}" type="VALUE">
                      <a:rPr lang="en-US">
                        <a:solidFill>
                          <a:schemeClr val="bg1"/>
                        </a:solidFill>
                      </a:rPr>
                      <a:pPr/>
                      <a:t>[REIKŠMĖ]</a:t>
                    </a:fld>
                    <a:r>
                      <a:rPr lang="en-US" dirty="0">
                        <a:solidFill>
                          <a:schemeClr val="bg1"/>
                        </a:solidFill>
                      </a:rPr>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F0C9-4A0D-A754-9328E4D9B523}"/>
                </c:ext>
              </c:extLst>
            </c:dLbl>
            <c:dLbl>
              <c:idx val="1"/>
              <c:layout/>
              <c:tx>
                <c:rich>
                  <a:bodyPr/>
                  <a:lstStyle/>
                  <a:p>
                    <a:fld id="{2647F547-7FAE-4930-81B7-8D78C1164107}"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F0C9-4A0D-A754-9328E4D9B523}"/>
                </c:ext>
              </c:extLst>
            </c:dLbl>
            <c:dLbl>
              <c:idx val="2"/>
              <c:layout>
                <c:manualLayout>
                  <c:x val="-7.8412160401034547E-2"/>
                  <c:y val="6.9106529917791501E-4"/>
                </c:manualLayout>
              </c:layout>
              <c:tx>
                <c:rich>
                  <a:bodyPr rot="0" spcFirstLastPara="1" vertOverflow="ellipsis" vert="horz" wrap="square" lIns="38100" tIns="19050" rIns="38100" bIns="19050" anchor="ctr" anchorCtr="1">
                    <a:spAutoFit/>
                  </a:bodyPr>
                  <a:lstStyle/>
                  <a:p>
                    <a:pPr>
                      <a:defRPr sz="1330" b="1" i="0" u="none" strike="noStrike" kern="1200" baseline="0">
                        <a:solidFill>
                          <a:srgbClr val="FF0000"/>
                        </a:solidFill>
                        <a:latin typeface="+mn-lt"/>
                        <a:ea typeface="+mn-ea"/>
                        <a:cs typeface="+mn-cs"/>
                      </a:defRPr>
                    </a:pPr>
                    <a:fld id="{332E9210-A9AE-4AF7-97B6-08A2DD16D3B0}" type="VALUE">
                      <a:rPr lang="en-US">
                        <a:solidFill>
                          <a:srgbClr val="FF0000"/>
                        </a:solidFill>
                      </a:rPr>
                      <a:pPr>
                        <a:defRPr>
                          <a:solidFill>
                            <a:srgbClr val="FF0000"/>
                          </a:solidFill>
                        </a:defRPr>
                      </a:pPr>
                      <a:t>[REIKŠMĖ]</a:t>
                    </a:fld>
                    <a:r>
                      <a:rPr lang="en-US">
                        <a:solidFill>
                          <a:srgbClr val="FF0000"/>
                        </a:solidFill>
                      </a:rPr>
                      <a:t> proc.</a:t>
                    </a:r>
                  </a:p>
                </c:rich>
              </c:tx>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rgbClr val="FF0000"/>
                      </a:solidFill>
                      <a:latin typeface="+mn-lt"/>
                      <a:ea typeface="+mn-ea"/>
                      <a:cs typeface="+mn-cs"/>
                    </a:defRPr>
                  </a:pPr>
                  <a:endParaRPr lang="lt-LT"/>
                </a:p>
              </c:txPr>
              <c:dLblPos val="bestFit"/>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F0C9-4A0D-A754-9328E4D9B523}"/>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bg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Lapas1!$A$2:$A$4</c:f>
              <c:strCache>
                <c:ptCount val="3"/>
                <c:pt idx="0">
                  <c:v>Neįvertinta</c:v>
                </c:pt>
                <c:pt idx="1">
                  <c:v>Normali</c:v>
                </c:pt>
                <c:pt idx="2">
                  <c:v>Sutrikusi</c:v>
                </c:pt>
              </c:strCache>
            </c:strRef>
          </c:cat>
          <c:val>
            <c:numRef>
              <c:f>Lapas1!$B$2:$B$4</c:f>
              <c:numCache>
                <c:formatCode>General</c:formatCode>
                <c:ptCount val="3"/>
                <c:pt idx="0">
                  <c:v>2.9</c:v>
                </c:pt>
                <c:pt idx="1">
                  <c:v>96.9</c:v>
                </c:pt>
                <c:pt idx="2">
                  <c:v>0.2</c:v>
                </c:pt>
              </c:numCache>
            </c:numRef>
          </c:val>
          <c:extLst>
            <c:ext xmlns:c16="http://schemas.microsoft.com/office/drawing/2014/chart" uri="{C3380CC4-5D6E-409C-BE32-E72D297353CC}">
              <c16:uniqueId val="{00000006-F0C9-4A0D-A754-9328E4D9B523}"/>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2"/>
        <c:txPr>
          <a:bodyPr rot="0" spcFirstLastPara="1" vertOverflow="ellipsis" vert="horz" wrap="square" anchor="ctr" anchorCtr="1"/>
          <a:lstStyle/>
          <a:p>
            <a:pPr>
              <a:defRPr sz="1197" b="0" i="0" u="none" strike="noStrike" kern="1200" baseline="0">
                <a:solidFill>
                  <a:srgbClr val="FF0000"/>
                </a:solidFill>
                <a:latin typeface="+mn-lt"/>
                <a:ea typeface="+mn-ea"/>
                <a:cs typeface="+mn-cs"/>
              </a:defRPr>
            </a:pPr>
            <a:endParaRPr lang="lt-LT"/>
          </a:p>
        </c:txPr>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Lapas1!$B$1</c:f>
              <c:strCache>
                <c:ptCount val="1"/>
                <c:pt idx="0">
                  <c:v>Pardavimas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FE00-41E9-AFCA-89191708FD09}"/>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FE00-41E9-AFCA-89191708FD09}"/>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FE00-41E9-AFCA-89191708FD09}"/>
              </c:ext>
            </c:extLst>
          </c:dPt>
          <c:dLbls>
            <c:dLbl>
              <c:idx val="0"/>
              <c:layout/>
              <c:tx>
                <c:rich>
                  <a:bodyPr/>
                  <a:lstStyle/>
                  <a:p>
                    <a:fld id="{471B6E14-07F2-4B2A-8EEA-1406C2AAAB0E}"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FE00-41E9-AFCA-89191708FD09}"/>
                </c:ext>
              </c:extLst>
            </c:dLbl>
            <c:dLbl>
              <c:idx val="1"/>
              <c:layout/>
              <c:tx>
                <c:rich>
                  <a:bodyPr/>
                  <a:lstStyle/>
                  <a:p>
                    <a:fld id="{2647F547-7FAE-4930-81B7-8D78C1164107}"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FE00-41E9-AFCA-89191708FD09}"/>
                </c:ext>
              </c:extLst>
            </c:dLbl>
            <c:dLbl>
              <c:idx val="2"/>
              <c:tx>
                <c:rich>
                  <a:bodyPr/>
                  <a:lstStyle/>
                  <a:p>
                    <a:fld id="{332E9210-A9AE-4AF7-97B6-08A2DD16D3B0}"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E00-41E9-AFCA-89191708FD09}"/>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Lapas1!$A$2:$A$3</c:f>
              <c:strCache>
                <c:ptCount val="2"/>
                <c:pt idx="0">
                  <c:v>Sutrikusi</c:v>
                </c:pt>
                <c:pt idx="1">
                  <c:v>Normali</c:v>
                </c:pt>
              </c:strCache>
            </c:strRef>
          </c:cat>
          <c:val>
            <c:numRef>
              <c:f>Lapas1!$B$2:$B$3</c:f>
              <c:numCache>
                <c:formatCode>General</c:formatCode>
                <c:ptCount val="2"/>
                <c:pt idx="0">
                  <c:v>5.7</c:v>
                </c:pt>
                <c:pt idx="1">
                  <c:v>94.3</c:v>
                </c:pt>
              </c:numCache>
            </c:numRef>
          </c:val>
          <c:extLst>
            <c:ext xmlns:c16="http://schemas.microsoft.com/office/drawing/2014/chart" uri="{C3380CC4-5D6E-409C-BE32-E72D297353CC}">
              <c16:uniqueId val="{00000006-FE00-41E9-AFCA-89191708FD09}"/>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Lapas1!$B$1</c:f>
              <c:strCache>
                <c:ptCount val="1"/>
                <c:pt idx="0">
                  <c:v>Pardavimas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60E5-4E90-B7FE-D990C95FA43A}"/>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60E5-4E90-B7FE-D990C95FA43A}"/>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60E5-4E90-B7FE-D990C95FA43A}"/>
              </c:ext>
            </c:extLst>
          </c:dPt>
          <c:dLbls>
            <c:dLbl>
              <c:idx val="0"/>
              <c:layout/>
              <c:tx>
                <c:rich>
                  <a:bodyPr/>
                  <a:lstStyle/>
                  <a:p>
                    <a:fld id="{471B6E14-07F2-4B2A-8EEA-1406C2AAAB0E}"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60E5-4E90-B7FE-D990C95FA43A}"/>
                </c:ext>
              </c:extLst>
            </c:dLbl>
            <c:dLbl>
              <c:idx val="1"/>
              <c:layout/>
              <c:tx>
                <c:rich>
                  <a:bodyPr/>
                  <a:lstStyle/>
                  <a:p>
                    <a:fld id="{2647F547-7FAE-4930-81B7-8D78C1164107}"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60E5-4E90-B7FE-D990C95FA43A}"/>
                </c:ext>
              </c:extLst>
            </c:dLbl>
            <c:dLbl>
              <c:idx val="2"/>
              <c:tx>
                <c:rich>
                  <a:bodyPr/>
                  <a:lstStyle/>
                  <a:p>
                    <a:fld id="{332E9210-A9AE-4AF7-97B6-08A2DD16D3B0}"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60E5-4E90-B7FE-D990C95FA43A}"/>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Lapas1!$A$2:$A$3</c:f>
              <c:strCache>
                <c:ptCount val="2"/>
                <c:pt idx="0">
                  <c:v>Sutrikusi</c:v>
                </c:pt>
                <c:pt idx="1">
                  <c:v>Normali</c:v>
                </c:pt>
              </c:strCache>
            </c:strRef>
          </c:cat>
          <c:val>
            <c:numRef>
              <c:f>Lapas1!$B$2:$B$3</c:f>
              <c:numCache>
                <c:formatCode>General</c:formatCode>
                <c:ptCount val="2"/>
                <c:pt idx="0">
                  <c:v>1.9</c:v>
                </c:pt>
                <c:pt idx="1">
                  <c:v>98.1</c:v>
                </c:pt>
              </c:numCache>
            </c:numRef>
          </c:val>
          <c:extLst>
            <c:ext xmlns:c16="http://schemas.microsoft.com/office/drawing/2014/chart" uri="{C3380CC4-5D6E-409C-BE32-E72D297353CC}">
              <c16:uniqueId val="{00000006-60E5-4E90-B7FE-D990C95FA43A}"/>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Lapas1!$B$1</c:f>
              <c:strCache>
                <c:ptCount val="1"/>
                <c:pt idx="0">
                  <c:v>Pardavimas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FE00-41E9-AFCA-89191708FD09}"/>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FE00-41E9-AFCA-89191708FD09}"/>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FE00-41E9-AFCA-89191708FD09}"/>
              </c:ext>
            </c:extLst>
          </c:dPt>
          <c:dLbls>
            <c:dLbl>
              <c:idx val="0"/>
              <c:layout/>
              <c:tx>
                <c:rich>
                  <a:bodyPr/>
                  <a:lstStyle/>
                  <a:p>
                    <a:fld id="{471B6E14-07F2-4B2A-8EEA-1406C2AAAB0E}"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FE00-41E9-AFCA-89191708FD09}"/>
                </c:ext>
              </c:extLst>
            </c:dLbl>
            <c:dLbl>
              <c:idx val="1"/>
              <c:layout/>
              <c:tx>
                <c:rich>
                  <a:bodyPr/>
                  <a:lstStyle/>
                  <a:p>
                    <a:fld id="{2647F547-7FAE-4930-81B7-8D78C1164107}"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FE00-41E9-AFCA-89191708FD09}"/>
                </c:ext>
              </c:extLst>
            </c:dLbl>
            <c:dLbl>
              <c:idx val="2"/>
              <c:tx>
                <c:rich>
                  <a:bodyPr/>
                  <a:lstStyle/>
                  <a:p>
                    <a:fld id="{332E9210-A9AE-4AF7-97B6-08A2DD16D3B0}"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E00-41E9-AFCA-89191708FD09}"/>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Lapas1!$A$2:$A$3</c:f>
              <c:strCache>
                <c:ptCount val="2"/>
                <c:pt idx="0">
                  <c:v>Sutrikusi</c:v>
                </c:pt>
                <c:pt idx="1">
                  <c:v>Normali</c:v>
                </c:pt>
              </c:strCache>
            </c:strRef>
          </c:cat>
          <c:val>
            <c:numRef>
              <c:f>Lapas1!$B$2:$B$3</c:f>
              <c:numCache>
                <c:formatCode>General</c:formatCode>
                <c:ptCount val="2"/>
                <c:pt idx="0">
                  <c:v>15.6</c:v>
                </c:pt>
                <c:pt idx="1">
                  <c:v>84.4</c:v>
                </c:pt>
              </c:numCache>
            </c:numRef>
          </c:val>
          <c:extLst>
            <c:ext xmlns:c16="http://schemas.microsoft.com/office/drawing/2014/chart" uri="{C3380CC4-5D6E-409C-BE32-E72D297353CC}">
              <c16:uniqueId val="{00000006-FE00-41E9-AFCA-89191708FD09}"/>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Lapas1!$B$1</c:f>
              <c:strCache>
                <c:ptCount val="1"/>
                <c:pt idx="0">
                  <c:v>Pardavimas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60E5-4E90-B7FE-D990C95FA43A}"/>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60E5-4E90-B7FE-D990C95FA43A}"/>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60E5-4E90-B7FE-D990C95FA43A}"/>
              </c:ext>
            </c:extLst>
          </c:dPt>
          <c:dLbls>
            <c:dLbl>
              <c:idx val="0"/>
              <c:layout/>
              <c:tx>
                <c:rich>
                  <a:bodyPr/>
                  <a:lstStyle/>
                  <a:p>
                    <a:fld id="{471B6E14-07F2-4B2A-8EEA-1406C2AAAB0E}"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60E5-4E90-B7FE-D990C95FA43A}"/>
                </c:ext>
              </c:extLst>
            </c:dLbl>
            <c:dLbl>
              <c:idx val="1"/>
              <c:layout/>
              <c:tx>
                <c:rich>
                  <a:bodyPr/>
                  <a:lstStyle/>
                  <a:p>
                    <a:fld id="{2647F547-7FAE-4930-81B7-8D78C1164107}"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60E5-4E90-B7FE-D990C95FA43A}"/>
                </c:ext>
              </c:extLst>
            </c:dLbl>
            <c:dLbl>
              <c:idx val="2"/>
              <c:tx>
                <c:rich>
                  <a:bodyPr/>
                  <a:lstStyle/>
                  <a:p>
                    <a:fld id="{332E9210-A9AE-4AF7-97B6-08A2DD16D3B0}" type="VALUE">
                      <a:rPr lang="en-US"/>
                      <a:pPr/>
                      <a:t>[REIKŠMĖ]</a:t>
                    </a:fld>
                    <a:r>
                      <a:rPr lang="en-US"/>
                      <a:t> proc.</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60E5-4E90-B7FE-D990C95FA43A}"/>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Lapas1!$A$2:$A$3</c:f>
              <c:strCache>
                <c:ptCount val="2"/>
                <c:pt idx="0">
                  <c:v>Sutrikusi</c:v>
                </c:pt>
                <c:pt idx="1">
                  <c:v>Normali</c:v>
                </c:pt>
              </c:strCache>
            </c:strRef>
          </c:cat>
          <c:val>
            <c:numRef>
              <c:f>Lapas1!$B$2:$B$3</c:f>
              <c:numCache>
                <c:formatCode>General</c:formatCode>
                <c:ptCount val="2"/>
                <c:pt idx="0">
                  <c:v>51.9</c:v>
                </c:pt>
                <c:pt idx="1">
                  <c:v>48.1</c:v>
                </c:pt>
              </c:numCache>
            </c:numRef>
          </c:val>
          <c:extLst>
            <c:ext xmlns:c16="http://schemas.microsoft.com/office/drawing/2014/chart" uri="{C3380CC4-5D6E-409C-BE32-E72D297353CC}">
              <c16:uniqueId val="{00000006-60E5-4E90-B7FE-D990C95FA43A}"/>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Entry>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lt-LT"/>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915"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915"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B3241-0EE1-49DF-BBEC-7954C956962F}" type="datetimeFigureOut">
              <a:rPr lang="lt-LT" smtClean="0"/>
              <a:t>2019-05-07</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FDD8B7-C9B9-4924-B80B-226696A95479}" type="slidenum">
              <a:rPr lang="lt-LT" smtClean="0"/>
              <a:t>‹#›</a:t>
            </a:fld>
            <a:endParaRPr lang="lt-LT"/>
          </a:p>
        </p:txBody>
      </p:sp>
    </p:spTree>
    <p:extLst>
      <p:ext uri="{BB962C8B-B14F-4D97-AF65-F5344CB8AC3E}">
        <p14:creationId xmlns:p14="http://schemas.microsoft.com/office/powerpoint/2010/main" val="2829776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lt-LT" smtClean="0"/>
              <a:t>Spustelėję redag. ruoš. pavad. stilių</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D6D13346-D772-48EC-A937-296F30F77D75}" type="datetime1">
              <a:rPr lang="en-US" smtClean="0"/>
              <a:t>5/7/2019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9A0BCC62-9211-4AF0-808C-99A0C0CAC5CD}" type="datetime1">
              <a:rPr lang="en-US" smtClean="0"/>
              <a:t>5/7/2019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5C0CE8CF-E6DC-424F-A2A0-A046ED5F2676}" type="datetime1">
              <a:rPr lang="en-US" smtClean="0"/>
              <a:t>5/7/2019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idx="1"/>
          </p:nvPr>
        </p:nvSpPr>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00E2D8E2-7B01-4AB7-A512-CF270B4257F6}" type="datetime1">
              <a:rPr lang="en-US" smtClean="0"/>
              <a:t>5/7/2019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lt-LT" smtClean="0"/>
              <a:t>Spustelėję redag. ruoš. pavad. stilių</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2163D4CB-2DC4-40FC-B051-012FA8A11D0B}" type="datetime1">
              <a:rPr lang="en-US" smtClean="0"/>
              <a:t>5/7/2019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lt-LT" smtClean="0"/>
              <a:t>Spustelėję redag. ruoš. pavad. stilių</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CE825FCD-E0D5-49A8-BF3C-F0F65141876F}" type="datetime1">
              <a:rPr lang="en-US" smtClean="0"/>
              <a:t>5/7/2019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lt-LT" smtClean="0"/>
              <a:t>Spustelėję redag. ruoš. pavad. stilių</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E97403D8-D50C-4FE4-AD66-0E1CC93B63B6}" type="datetime1">
              <a:rPr lang="en-US" smtClean="0"/>
              <a:t>5/7/2019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49691DE2-4BB0-46A7-9699-BAEB12F1D0E9}" type="datetime1">
              <a:rPr lang="en-US" smtClean="0"/>
              <a:t>5/7/2019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7BD4C5-F995-48D8-BA43-96864E3D4806}" type="datetime1">
              <a:rPr lang="en-US" smtClean="0"/>
              <a:t>5/7/2019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urinys ir antraštė">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lt-LT" smtClean="0"/>
              <a:t>Spustelėję redag. ruoš. pavad. stilių</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105718B-FF24-47CF-B5AA-F067A3E0F91A}" type="datetime1">
              <a:rPr lang="en-US" smtClean="0"/>
              <a:t>5/7/2019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33FE104-387A-418A-9411-3A0E8B22A9B5}" type="datetime1">
              <a:rPr lang="en-US" smtClean="0"/>
              <a:t>5/7/2019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1800FA2F-B2D2-41CB-B03C-700DE6D65A85}" type="datetime1">
              <a:rPr lang="en-US" smtClean="0"/>
              <a:t>5/7/2019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p:txBody>
          <a:bodyPr/>
          <a:lstStyle/>
          <a:p>
            <a:r>
              <a:rPr lang="lt-LT" sz="2800" dirty="0">
                <a:latin typeface="Times New Roman" panose="02020603050405020304" pitchFamily="18" charset="0"/>
                <a:cs typeface="Times New Roman" panose="02020603050405020304" pitchFamily="18" charset="0"/>
              </a:rPr>
              <a:t>Klaipėdos miesto Gedminų progimnazijos mokinių profilaktinių sveikatos patikrinimų duomenų analizė</a:t>
            </a:r>
            <a:br>
              <a:rPr lang="lt-LT" sz="2800" dirty="0">
                <a:latin typeface="Times New Roman" panose="02020603050405020304" pitchFamily="18" charset="0"/>
                <a:cs typeface="Times New Roman" panose="02020603050405020304" pitchFamily="18" charset="0"/>
              </a:rPr>
            </a:br>
            <a:r>
              <a:rPr lang="lt-LT" sz="2800" dirty="0" smtClean="0">
                <a:latin typeface="Times New Roman" panose="02020603050405020304" pitchFamily="18" charset="0"/>
                <a:cs typeface="Times New Roman" panose="02020603050405020304" pitchFamily="18" charset="0"/>
              </a:rPr>
              <a:t>2018 m.</a:t>
            </a:r>
            <a:endParaRPr lang="lt-LT" sz="2800" dirty="0">
              <a:latin typeface="Times New Roman" panose="02020603050405020304" pitchFamily="18" charset="0"/>
              <a:cs typeface="Times New Roman" panose="02020603050405020304" pitchFamily="18" charset="0"/>
            </a:endParaRPr>
          </a:p>
        </p:txBody>
      </p:sp>
      <p:sp>
        <p:nvSpPr>
          <p:cNvPr id="3" name="Antrinis pavadinimas 2"/>
          <p:cNvSpPr>
            <a:spLocks noGrp="1"/>
          </p:cNvSpPr>
          <p:nvPr>
            <p:ph type="subTitle" idx="1"/>
          </p:nvPr>
        </p:nvSpPr>
        <p:spPr/>
        <p:txBody>
          <a:bodyPr/>
          <a:lstStyle/>
          <a:p>
            <a:r>
              <a:rPr lang="lt-LT" dirty="0" smtClean="0"/>
              <a:t>Parengė sveikatos specialistė Indrė Kuodienė</a:t>
            </a:r>
            <a:endParaRPr lang="lt-LT" dirty="0"/>
          </a:p>
        </p:txBody>
      </p:sp>
    </p:spTree>
    <p:extLst>
      <p:ext uri="{BB962C8B-B14F-4D97-AF65-F5344CB8AC3E}">
        <p14:creationId xmlns:p14="http://schemas.microsoft.com/office/powerpoint/2010/main" val="432135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urinio vietos rezervavimo ženklas 5"/>
          <p:cNvSpPr>
            <a:spLocks noGrp="1"/>
          </p:cNvSpPr>
          <p:nvPr>
            <p:ph sz="half" idx="1"/>
          </p:nvPr>
        </p:nvSpPr>
        <p:spPr>
          <a:xfrm>
            <a:off x="1308226" y="1190529"/>
            <a:ext cx="4447786" cy="3581401"/>
          </a:xfrm>
        </p:spPr>
        <p:txBody>
          <a:bodyPr/>
          <a:lstStyle/>
          <a:p>
            <a:r>
              <a:rPr lang="lt-LT" dirty="0" smtClean="0">
                <a:latin typeface="Times New Roman" panose="02020603050405020304" pitchFamily="18" charset="0"/>
                <a:cs typeface="Times New Roman" panose="02020603050405020304" pitchFamily="18" charset="0"/>
              </a:rPr>
              <a:t>Endokrininės </a:t>
            </a:r>
            <a:r>
              <a:rPr lang="lt-LT" dirty="0">
                <a:latin typeface="Times New Roman" panose="02020603050405020304" pitchFamily="18" charset="0"/>
                <a:cs typeface="Times New Roman" panose="02020603050405020304" pitchFamily="18" charset="0"/>
              </a:rPr>
              <a:t>sistemos būklės </a:t>
            </a:r>
            <a:r>
              <a:rPr lang="lt-LT" dirty="0" smtClean="0">
                <a:latin typeface="Times New Roman" panose="02020603050405020304" pitchFamily="18" charset="0"/>
                <a:cs typeface="Times New Roman" panose="02020603050405020304" pitchFamily="18" charset="0"/>
              </a:rPr>
              <a:t>įvertinimas</a:t>
            </a:r>
          </a:p>
          <a:p>
            <a:endParaRPr lang="lt-LT" dirty="0"/>
          </a:p>
        </p:txBody>
      </p:sp>
      <p:sp>
        <p:nvSpPr>
          <p:cNvPr id="7" name="Turinio vietos rezervavimo ženklas 6"/>
          <p:cNvSpPr>
            <a:spLocks noGrp="1"/>
          </p:cNvSpPr>
          <p:nvPr>
            <p:ph sz="half" idx="2"/>
          </p:nvPr>
        </p:nvSpPr>
        <p:spPr>
          <a:xfrm>
            <a:off x="6525403" y="1190529"/>
            <a:ext cx="4447786" cy="3581401"/>
          </a:xfrm>
        </p:spPr>
        <p:txBody>
          <a:bodyPr/>
          <a:lstStyle/>
          <a:p>
            <a:r>
              <a:rPr lang="lt-LT" dirty="0" smtClean="0">
                <a:latin typeface="Times New Roman" panose="02020603050405020304" pitchFamily="18" charset="0"/>
                <a:cs typeface="Times New Roman" panose="02020603050405020304" pitchFamily="18" charset="0"/>
              </a:rPr>
              <a:t>Skeleto - raumenų </a:t>
            </a:r>
            <a:r>
              <a:rPr lang="lt-LT" dirty="0">
                <a:latin typeface="Times New Roman" panose="02020603050405020304" pitchFamily="18" charset="0"/>
                <a:cs typeface="Times New Roman" panose="02020603050405020304" pitchFamily="18" charset="0"/>
              </a:rPr>
              <a:t>sistemos būklės įvertinimas</a:t>
            </a:r>
            <a:endParaRPr lang="lt-LT" dirty="0"/>
          </a:p>
        </p:txBody>
      </p:sp>
      <p:sp>
        <p:nvSpPr>
          <p:cNvPr id="4" name="Skaidrės numerio vietos rezervavimo ženklas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smtClean="0">
                <a:ln>
                  <a:noFill/>
                </a:ln>
                <a:solidFill>
                  <a:srgbClr val="191B0E"/>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p:txBody>
      </p:sp>
      <p:graphicFrame>
        <p:nvGraphicFramePr>
          <p:cNvPr id="8" name="Turinio vietos rezervavimo ženklas 6"/>
          <p:cNvGraphicFramePr>
            <a:graphicFrameLocks/>
          </p:cNvGraphicFramePr>
          <p:nvPr>
            <p:extLst>
              <p:ext uri="{D42A27DB-BD31-4B8C-83A1-F6EECF244321}">
                <p14:modId xmlns:p14="http://schemas.microsoft.com/office/powerpoint/2010/main" val="4282341143"/>
              </p:ext>
            </p:extLst>
          </p:nvPr>
        </p:nvGraphicFramePr>
        <p:xfrm>
          <a:off x="1533566" y="2476877"/>
          <a:ext cx="3997105" cy="339052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Turinio vietos rezervavimo ženklas 6"/>
          <p:cNvGraphicFramePr>
            <a:graphicFrameLocks/>
          </p:cNvGraphicFramePr>
          <p:nvPr>
            <p:extLst>
              <p:ext uri="{D42A27DB-BD31-4B8C-83A1-F6EECF244321}">
                <p14:modId xmlns:p14="http://schemas.microsoft.com/office/powerpoint/2010/main" val="4292888690"/>
              </p:ext>
            </p:extLst>
          </p:nvPr>
        </p:nvGraphicFramePr>
        <p:xfrm>
          <a:off x="6525402" y="2476877"/>
          <a:ext cx="4275381" cy="33905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022196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avadinimas 5"/>
          <p:cNvSpPr>
            <a:spLocks noGrp="1"/>
          </p:cNvSpPr>
          <p:nvPr>
            <p:ph type="title"/>
          </p:nvPr>
        </p:nvSpPr>
        <p:spPr/>
        <p:txBody>
          <a:bodyPr>
            <a:normAutofit/>
          </a:bodyPr>
          <a:lstStyle/>
          <a:p>
            <a:r>
              <a:rPr lang="lt-LT" sz="2800" dirty="0" smtClean="0">
                <a:latin typeface="Times New Roman" panose="02020603050405020304" pitchFamily="18" charset="0"/>
                <a:cs typeface="Times New Roman" panose="02020603050405020304" pitchFamily="18" charset="0"/>
              </a:rPr>
              <a:t> </a:t>
            </a:r>
            <a:endParaRPr lang="lt-LT" sz="2800" dirty="0">
              <a:latin typeface="Times New Roman" panose="02020603050405020304" pitchFamily="18" charset="0"/>
              <a:cs typeface="Times New Roman" panose="02020603050405020304" pitchFamily="18" charset="0"/>
            </a:endParaRPr>
          </a:p>
        </p:txBody>
      </p:sp>
      <p:sp>
        <p:nvSpPr>
          <p:cNvPr id="7" name="Turinio vietos rezervavimo ženklas 6"/>
          <p:cNvSpPr>
            <a:spLocks noGrp="1"/>
          </p:cNvSpPr>
          <p:nvPr>
            <p:ph idx="1"/>
          </p:nvPr>
        </p:nvSpPr>
        <p:spPr>
          <a:xfrm>
            <a:off x="1467828" y="593001"/>
            <a:ext cx="9601200" cy="5490927"/>
          </a:xfrm>
        </p:spPr>
        <p:txBody>
          <a:bodyPr/>
          <a:lstStyle/>
          <a:p>
            <a:r>
              <a:rPr lang="lt-LT" dirty="0" smtClean="0"/>
              <a:t>2018 metais mokyklą lankė 70 visiškai sveikų mokinių (7,6 proc.). Likę 92,4 proc. mokinių turėjo tam tikrų sutrikimų, kurie išreikšti </a:t>
            </a:r>
            <a:r>
              <a:rPr lang="lt-LT" dirty="0" smtClean="0">
                <a:latin typeface="Times New Roman" panose="02020603050405020304" pitchFamily="18" charset="0"/>
                <a:cs typeface="Times New Roman" panose="02020603050405020304" pitchFamily="18" charset="0"/>
              </a:rPr>
              <a:t>profilaktinių </a:t>
            </a:r>
            <a:r>
              <a:rPr lang="lt-LT" dirty="0">
                <a:latin typeface="Times New Roman" panose="02020603050405020304" pitchFamily="18" charset="0"/>
                <a:cs typeface="Times New Roman" panose="02020603050405020304" pitchFamily="18" charset="0"/>
              </a:rPr>
              <a:t>mokinių sveikatos patikrinimų </a:t>
            </a:r>
            <a:r>
              <a:rPr lang="lt-LT" dirty="0" smtClean="0">
                <a:latin typeface="Times New Roman" panose="02020603050405020304" pitchFamily="18" charset="0"/>
                <a:cs typeface="Times New Roman" panose="02020603050405020304" pitchFamily="18" charset="0"/>
              </a:rPr>
              <a:t>rezultatų analizėje. </a:t>
            </a:r>
            <a:endParaRPr lang="lt-LT" dirty="0">
              <a:latin typeface="Times New Roman" panose="02020603050405020304" pitchFamily="18" charset="0"/>
              <a:cs typeface="Times New Roman" panose="02020603050405020304" pitchFamily="18" charset="0"/>
            </a:endParaRPr>
          </a:p>
          <a:p>
            <a:r>
              <a:rPr lang="lt-LT" dirty="0" smtClean="0">
                <a:latin typeface="Times New Roman" panose="02020603050405020304" pitchFamily="18" charset="0"/>
                <a:cs typeface="Times New Roman" panose="02020603050405020304" pitchFamily="18" charset="0"/>
              </a:rPr>
              <a:t>Net 32,8 proc. mokinių turi per mažą arba per didelį kūno masės indeksą. Galima daryti prielaidą, kad mokiniams dar trūksta žinių apie fizinį aktyvumą bei sveiką mitybą. </a:t>
            </a:r>
          </a:p>
          <a:p>
            <a:r>
              <a:rPr lang="lt-LT" dirty="0" smtClean="0">
                <a:latin typeface="Times New Roman" panose="02020603050405020304" pitchFamily="18" charset="0"/>
                <a:cs typeface="Times New Roman" panose="02020603050405020304" pitchFamily="18" charset="0"/>
              </a:rPr>
              <a:t>Regos būklės įvertinimas atskleidė, jog daugiau nei pusė mokinių turi regos sutrikimų (66,8 proc.). Šiuos rezultatus galima būtų paaiškinti tuo, jog gimę žmonės būna toliaregiais</a:t>
            </a:r>
            <a:r>
              <a:rPr lang="lt-LT" dirty="0">
                <a:latin typeface="Times New Roman" panose="02020603050405020304" pitchFamily="18" charset="0"/>
                <a:cs typeface="Times New Roman" panose="02020603050405020304" pitchFamily="18" charset="0"/>
              </a:rPr>
              <a:t>. Augant akiai, toliaregystė </a:t>
            </a:r>
            <a:r>
              <a:rPr lang="lt-LT" dirty="0" smtClean="0">
                <a:latin typeface="Times New Roman" panose="02020603050405020304" pitchFamily="18" charset="0"/>
                <a:cs typeface="Times New Roman" panose="02020603050405020304" pitchFamily="18" charset="0"/>
              </a:rPr>
              <a:t>mažėja </a:t>
            </a:r>
            <a:r>
              <a:rPr lang="lt-LT" dirty="0">
                <a:latin typeface="Times New Roman" panose="02020603050405020304" pitchFamily="18" charset="0"/>
                <a:cs typeface="Times New Roman" panose="02020603050405020304" pitchFamily="18" charset="0"/>
              </a:rPr>
              <a:t>ir paauglystėje </a:t>
            </a:r>
            <a:r>
              <a:rPr lang="lt-LT" dirty="0" smtClean="0">
                <a:latin typeface="Times New Roman" panose="02020603050405020304" pitchFamily="18" charset="0"/>
                <a:cs typeface="Times New Roman" panose="02020603050405020304" pitchFamily="18" charset="0"/>
              </a:rPr>
              <a:t>žmonės tampa </a:t>
            </a:r>
            <a:r>
              <a:rPr lang="lt-LT" dirty="0" err="1" smtClean="0">
                <a:latin typeface="Times New Roman" panose="02020603050405020304" pitchFamily="18" charset="0"/>
                <a:cs typeface="Times New Roman" panose="02020603050405020304" pitchFamily="18" charset="0"/>
              </a:rPr>
              <a:t>normaregiais</a:t>
            </a:r>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Toliaregystė yra normali vaikų </a:t>
            </a:r>
            <a:r>
              <a:rPr lang="lt-LT" dirty="0" smtClean="0">
                <a:latin typeface="Times New Roman" panose="02020603050405020304" pitchFamily="18" charset="0"/>
                <a:cs typeface="Times New Roman" panose="02020603050405020304" pitchFamily="18" charset="0"/>
              </a:rPr>
              <a:t>refrakcija, tačiau dauguma daktarų, tai pažymi kaip sutrikimą. </a:t>
            </a:r>
          </a:p>
          <a:p>
            <a:r>
              <a:rPr lang="lt-LT" dirty="0" smtClean="0">
                <a:latin typeface="Times New Roman" panose="02020603050405020304" pitchFamily="18" charset="0"/>
                <a:cs typeface="Times New Roman" panose="02020603050405020304" pitchFamily="18" charset="0"/>
              </a:rPr>
              <a:t>Nemažai sutrikimų pastebima skeleto - raumenų sistemų (20 proc.), bei kraujotakos (51,9 proc.) ir kvėpavimo sistemų (15,6 proc.) būklės įvertinime. Vis daugėja alergiškų vaikų, taip pat vaikų, kuriems nustatomi silpni raumenys, raiščiai, bei ydinga laikysena. Kraujotakos sistemos sutrikimų itin didelį procentą stebime todėl, nes daugelyje pažymėjimų žymimi tokie sutrikimai, kaip pvz.: gerybiniai </a:t>
            </a:r>
            <a:r>
              <a:rPr lang="lt-LT" dirty="0">
                <a:latin typeface="Times New Roman" panose="02020603050405020304" pitchFamily="18" charset="0"/>
                <a:cs typeface="Times New Roman" panose="02020603050405020304" pitchFamily="18" charset="0"/>
              </a:rPr>
              <a:t>ir nepatologiniai širdies </a:t>
            </a:r>
            <a:r>
              <a:rPr lang="lt-LT" dirty="0" smtClean="0">
                <a:latin typeface="Times New Roman" panose="02020603050405020304" pitchFamily="18" charset="0"/>
                <a:cs typeface="Times New Roman" panose="02020603050405020304" pitchFamily="18" charset="0"/>
              </a:rPr>
              <a:t>ūžesiai, kurie didelės įtakos vaiko sveikatai neturi, tačiau daktarai žymi kaip sutrikimus.  </a:t>
            </a:r>
            <a:endParaRPr lang="lt-LT" dirty="0">
              <a:latin typeface="Times New Roman" panose="02020603050405020304" pitchFamily="18" charset="0"/>
              <a:cs typeface="Times New Roman" panose="02020603050405020304" pitchFamily="18" charset="0"/>
            </a:endParaRPr>
          </a:p>
        </p:txBody>
      </p:sp>
      <p:sp>
        <p:nvSpPr>
          <p:cNvPr id="5" name="Skaidrės numerio vietos rezervavimo ženklas 4"/>
          <p:cNvSpPr>
            <a:spLocks noGrp="1"/>
          </p:cNvSpPr>
          <p:nvPr>
            <p:ph type="sldNum" sz="quarter" idx="12"/>
          </p:nvPr>
        </p:nvSpPr>
        <p:spPr/>
        <p:txBody>
          <a:bodyPr/>
          <a:lstStyle/>
          <a:p>
            <a:fld id="{69E57DC2-970A-4B3E-BB1C-7A09969E49DF}" type="slidenum">
              <a:rPr lang="en-US" smtClean="0"/>
              <a:t>11</a:t>
            </a:fld>
            <a:endParaRPr lang="en-US" dirty="0"/>
          </a:p>
        </p:txBody>
      </p:sp>
    </p:spTree>
    <p:extLst>
      <p:ext uri="{BB962C8B-B14F-4D97-AF65-F5344CB8AC3E}">
        <p14:creationId xmlns:p14="http://schemas.microsoft.com/office/powerpoint/2010/main" val="19562460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371600" y="685800"/>
            <a:ext cx="9863750" cy="1485900"/>
          </a:xfrm>
        </p:spPr>
        <p:txBody>
          <a:bodyPr>
            <a:noAutofit/>
          </a:bodyPr>
          <a:lstStyle/>
          <a:p>
            <a:r>
              <a:rPr lang="lt-LT" sz="3200" dirty="0" smtClean="0">
                <a:latin typeface="Times New Roman" panose="02020603050405020304" pitchFamily="18" charset="0"/>
                <a:cs typeface="Times New Roman" panose="02020603050405020304" pitchFamily="18" charset="0"/>
              </a:rPr>
              <a:t>Išanalizavus </a:t>
            </a:r>
            <a:r>
              <a:rPr lang="lt-LT" sz="3200" dirty="0">
                <a:latin typeface="Times New Roman" panose="02020603050405020304" pitchFamily="18" charset="0"/>
                <a:cs typeface="Times New Roman" panose="02020603050405020304" pitchFamily="18" charset="0"/>
              </a:rPr>
              <a:t>mokinių sveikatos būklę, keliami pagrindiniai tikslai 2019 metams:</a:t>
            </a:r>
          </a:p>
        </p:txBody>
      </p:sp>
      <p:sp>
        <p:nvSpPr>
          <p:cNvPr id="3" name="Turinio vietos rezervavimo ženklas 2"/>
          <p:cNvSpPr>
            <a:spLocks noGrp="1"/>
          </p:cNvSpPr>
          <p:nvPr>
            <p:ph idx="1"/>
          </p:nvPr>
        </p:nvSpPr>
        <p:spPr>
          <a:xfrm>
            <a:off x="1371600" y="1747319"/>
            <a:ext cx="9601200" cy="4706067"/>
          </a:xfrm>
        </p:spPr>
        <p:txBody>
          <a:bodyPr>
            <a:normAutofit fontScale="92500" lnSpcReduction="20000"/>
          </a:bodyPr>
          <a:lstStyle/>
          <a:p>
            <a:pPr algn="just"/>
            <a:r>
              <a:rPr lang="lt-LT" sz="2200" dirty="0" smtClean="0">
                <a:latin typeface="Times New Roman" panose="02020603050405020304" pitchFamily="18" charset="0"/>
                <a:cs typeface="Times New Roman" panose="02020603050405020304" pitchFamily="18" charset="0"/>
              </a:rPr>
              <a:t>Siekti </a:t>
            </a:r>
            <a:r>
              <a:rPr lang="lt-LT" sz="2200" dirty="0">
                <a:latin typeface="Times New Roman" panose="02020603050405020304" pitchFamily="18" charset="0"/>
                <a:cs typeface="Times New Roman" panose="02020603050405020304" pitchFamily="18" charset="0"/>
              </a:rPr>
              <a:t>mažinti mokinių su padidėjusiu ir sumažėjusiu kūno svoriu skaičių, skatinti sveiką mitybą bei didinti fizinį aktyvumą; </a:t>
            </a:r>
          </a:p>
          <a:p>
            <a:pPr algn="just"/>
            <a:r>
              <a:rPr lang="lt-LT" sz="2200" dirty="0" smtClean="0">
                <a:latin typeface="Times New Roman" panose="02020603050405020304" pitchFamily="18" charset="0"/>
                <a:cs typeface="Times New Roman" panose="02020603050405020304" pitchFamily="18" charset="0"/>
              </a:rPr>
              <a:t>Organizuoti </a:t>
            </a:r>
            <a:r>
              <a:rPr lang="lt-LT" sz="2200" dirty="0">
                <a:latin typeface="Times New Roman" panose="02020603050405020304" pitchFamily="18" charset="0"/>
                <a:cs typeface="Times New Roman" panose="02020603050405020304" pitchFamily="18" charset="0"/>
              </a:rPr>
              <a:t>stebėseną mokykloje, </a:t>
            </a:r>
            <a:r>
              <a:rPr lang="lt-LT" sz="2200" dirty="0" smtClean="0">
                <a:latin typeface="Times New Roman" panose="02020603050405020304" pitchFamily="18" charset="0"/>
                <a:cs typeface="Times New Roman" panose="02020603050405020304" pitchFamily="18" charset="0"/>
              </a:rPr>
              <a:t>šalinti </a:t>
            </a:r>
            <a:r>
              <a:rPr lang="lt-LT" sz="2200" dirty="0">
                <a:latin typeface="Times New Roman" panose="02020603050405020304" pitchFamily="18" charset="0"/>
                <a:cs typeface="Times New Roman" panose="02020603050405020304" pitchFamily="18" charset="0"/>
              </a:rPr>
              <a:t>rizikos veiksnius tausojant akis. </a:t>
            </a:r>
            <a:r>
              <a:rPr lang="lt-LT" sz="2200" dirty="0" smtClean="0">
                <a:latin typeface="Times New Roman" panose="02020603050405020304" pitchFamily="18" charset="0"/>
                <a:cs typeface="Times New Roman" panose="02020603050405020304" pitchFamily="18" charset="0"/>
              </a:rPr>
              <a:t>Skatinti </a:t>
            </a:r>
            <a:r>
              <a:rPr lang="lt-LT" sz="2200" dirty="0">
                <a:latin typeface="Times New Roman" panose="02020603050405020304" pitchFamily="18" charset="0"/>
                <a:cs typeface="Times New Roman" panose="02020603050405020304" pitchFamily="18" charset="0"/>
              </a:rPr>
              <a:t>mokinius pasirūpinti savo rega, </a:t>
            </a:r>
            <a:r>
              <a:rPr lang="lt-LT" sz="2200" dirty="0" smtClean="0">
                <a:latin typeface="Times New Roman" panose="02020603050405020304" pitchFamily="18" charset="0"/>
                <a:cs typeface="Times New Roman" panose="02020603050405020304" pitchFamily="18" charset="0"/>
              </a:rPr>
              <a:t>mokyti </a:t>
            </a:r>
            <a:r>
              <a:rPr lang="lt-LT" sz="2200" dirty="0">
                <a:latin typeface="Times New Roman" panose="02020603050405020304" pitchFamily="18" charset="0"/>
                <a:cs typeface="Times New Roman" panose="02020603050405020304" pitchFamily="18" charset="0"/>
              </a:rPr>
              <a:t>akių poilsio ir mankštos. </a:t>
            </a:r>
            <a:r>
              <a:rPr lang="lt-LT" sz="2200" dirty="0" smtClean="0">
                <a:latin typeface="Times New Roman" panose="02020603050405020304" pitchFamily="18" charset="0"/>
                <a:cs typeface="Times New Roman" panose="02020603050405020304" pitchFamily="18" charset="0"/>
              </a:rPr>
              <a:t>Rekomenduoti </a:t>
            </a:r>
            <a:r>
              <a:rPr lang="lt-LT" sz="2200" dirty="0">
                <a:latin typeface="Times New Roman" panose="02020603050405020304" pitchFamily="18" charset="0"/>
                <a:cs typeface="Times New Roman" panose="02020603050405020304" pitchFamily="18" charset="0"/>
              </a:rPr>
              <a:t>tėvams vaiką vesti pas </a:t>
            </a:r>
            <a:r>
              <a:rPr lang="lt-LT" sz="2200" dirty="0" smtClean="0">
                <a:latin typeface="Times New Roman" panose="02020603050405020304" pitchFamily="18" charset="0"/>
                <a:cs typeface="Times New Roman" panose="02020603050405020304" pitchFamily="18" charset="0"/>
              </a:rPr>
              <a:t>oftalmologą bei </a:t>
            </a:r>
            <a:r>
              <a:rPr lang="lt-LT" sz="2200" dirty="0">
                <a:latin typeface="Times New Roman" panose="02020603050405020304" pitchFamily="18" charset="0"/>
                <a:cs typeface="Times New Roman" panose="02020603050405020304" pitchFamily="18" charset="0"/>
              </a:rPr>
              <a:t>vykdyti jo nurodymus. </a:t>
            </a:r>
            <a:endParaRPr lang="lt-LT" sz="2200" dirty="0" smtClean="0">
              <a:latin typeface="Times New Roman" panose="02020603050405020304" pitchFamily="18" charset="0"/>
              <a:cs typeface="Times New Roman" panose="02020603050405020304" pitchFamily="18" charset="0"/>
            </a:endParaRPr>
          </a:p>
          <a:p>
            <a:pPr algn="just"/>
            <a:endParaRPr lang="lt-LT" dirty="0">
              <a:latin typeface="Times New Roman" panose="02020603050405020304" pitchFamily="18" charset="0"/>
              <a:cs typeface="Times New Roman" panose="02020603050405020304" pitchFamily="18" charset="0"/>
            </a:endParaRPr>
          </a:p>
          <a:p>
            <a:pPr marL="0" indent="0" algn="just">
              <a:buNone/>
            </a:pPr>
            <a:r>
              <a:rPr lang="lt-LT" sz="3500" dirty="0" smtClean="0">
                <a:latin typeface="Times New Roman" panose="02020603050405020304" pitchFamily="18" charset="0"/>
                <a:cs typeface="Times New Roman" panose="02020603050405020304" pitchFamily="18" charset="0"/>
              </a:rPr>
              <a:t>Taip pat tęsiant sveikatos ugdymo veiklą mokykloje, vieni iš prioritetinių uždavinių išlieka:</a:t>
            </a:r>
          </a:p>
          <a:p>
            <a:pPr marL="0" indent="0" algn="just">
              <a:buNone/>
            </a:pPr>
            <a:endParaRPr lang="lt-LT" sz="3500" dirty="0" smtClean="0">
              <a:latin typeface="Times New Roman" panose="02020603050405020304" pitchFamily="18" charset="0"/>
              <a:cs typeface="Times New Roman" panose="02020603050405020304" pitchFamily="18" charset="0"/>
            </a:endParaRPr>
          </a:p>
          <a:p>
            <a:pPr algn="just"/>
            <a:r>
              <a:rPr lang="lt-LT" sz="2200" dirty="0" smtClean="0">
                <a:latin typeface="Times New Roman" panose="02020603050405020304" pitchFamily="18" charset="0"/>
                <a:cs typeface="Times New Roman" panose="02020603050405020304" pitchFamily="18" charset="0"/>
              </a:rPr>
              <a:t>Ugdyti </a:t>
            </a:r>
            <a:r>
              <a:rPr lang="lt-LT" sz="2200" dirty="0">
                <a:latin typeface="Times New Roman" panose="02020603050405020304" pitchFamily="18" charset="0"/>
                <a:cs typeface="Times New Roman" panose="02020603050405020304" pitchFamily="18" charset="0"/>
              </a:rPr>
              <a:t>mokiniams asmens higienos ir burnos priežiūros įgūdžius, </a:t>
            </a:r>
            <a:r>
              <a:rPr lang="lt-LT" sz="2200" dirty="0" smtClean="0">
                <a:latin typeface="Times New Roman" panose="02020603050405020304" pitchFamily="18" charset="0"/>
                <a:cs typeface="Times New Roman" panose="02020603050405020304" pitchFamily="18" charset="0"/>
              </a:rPr>
              <a:t>rekomenduoti bent </a:t>
            </a:r>
            <a:r>
              <a:rPr lang="lt-LT" sz="2200" dirty="0">
                <a:latin typeface="Times New Roman" panose="02020603050405020304" pitchFamily="18" charset="0"/>
                <a:cs typeface="Times New Roman" panose="02020603050405020304" pitchFamily="18" charset="0"/>
              </a:rPr>
              <a:t>vieną kartą  per metus apsilankyti pas odontologą.</a:t>
            </a:r>
          </a:p>
          <a:p>
            <a:pPr algn="just"/>
            <a:r>
              <a:rPr lang="lt-LT" sz="2200" dirty="0">
                <a:latin typeface="Times New Roman" panose="02020603050405020304" pitchFamily="18" charset="0"/>
                <a:cs typeface="Times New Roman" panose="02020603050405020304" pitchFamily="18" charset="0"/>
              </a:rPr>
              <a:t>Aktyvinti mokinių sveikatos prevencijos vykdymą pritariant mokyklos administracijai, padedant pedagogams, tėvams ir kitiems suinteresuotiems asmenims</a:t>
            </a:r>
            <a:r>
              <a:rPr lang="lt-LT" sz="2200" dirty="0" smtClean="0">
                <a:latin typeface="Times New Roman" panose="02020603050405020304" pitchFamily="18" charset="0"/>
                <a:cs typeface="Times New Roman" panose="02020603050405020304" pitchFamily="18" charset="0"/>
              </a:rPr>
              <a:t>.</a:t>
            </a:r>
            <a:endParaRPr lang="lt-LT" sz="2200" dirty="0">
              <a:latin typeface="Times New Roman" panose="02020603050405020304" pitchFamily="18" charset="0"/>
              <a:cs typeface="Times New Roman" panose="02020603050405020304" pitchFamily="18" charset="0"/>
            </a:endParaRPr>
          </a:p>
        </p:txBody>
      </p:sp>
      <p:sp>
        <p:nvSpPr>
          <p:cNvPr id="4" name="Skaidrės numerio vietos rezervavimo ženklas 3"/>
          <p:cNvSpPr>
            <a:spLocks noGrp="1"/>
          </p:cNvSpPr>
          <p:nvPr>
            <p:ph type="sldNum" sz="quarter" idx="12"/>
          </p:nvPr>
        </p:nvSpPr>
        <p:spPr/>
        <p:txBody>
          <a:bodyPr/>
          <a:lstStyle/>
          <a:p>
            <a:fld id="{69E57DC2-970A-4B3E-BB1C-7A09969E49DF}" type="slidenum">
              <a:rPr lang="en-US" smtClean="0"/>
              <a:t>12</a:t>
            </a:fld>
            <a:endParaRPr lang="en-US" dirty="0"/>
          </a:p>
        </p:txBody>
      </p:sp>
    </p:spTree>
    <p:extLst>
      <p:ext uri="{BB962C8B-B14F-4D97-AF65-F5344CB8AC3E}">
        <p14:creationId xmlns:p14="http://schemas.microsoft.com/office/powerpoint/2010/main" val="1041294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1371600" y="1377863"/>
            <a:ext cx="9601200" cy="4477011"/>
          </a:xfrm>
        </p:spPr>
        <p:txBody>
          <a:bodyPr>
            <a:normAutofit/>
          </a:bodyPr>
          <a:lstStyle/>
          <a:p>
            <a:pPr algn="just">
              <a:buFont typeface="Wingdings" panose="05000000000000000000" pitchFamily="2" charset="2"/>
              <a:buChar char="Ø"/>
            </a:pPr>
            <a:r>
              <a:rPr lang="lt-LT" dirty="0" smtClean="0">
                <a:latin typeface="Times New Roman" panose="02020603050405020304" pitchFamily="18" charset="0"/>
                <a:cs typeface="Times New Roman" panose="02020603050405020304" pitchFamily="18" charset="0"/>
              </a:rPr>
              <a:t>Kasmetiniai </a:t>
            </a:r>
            <a:r>
              <a:rPr lang="lt-LT" dirty="0">
                <a:latin typeface="Times New Roman" panose="02020603050405020304" pitchFamily="18" charset="0"/>
                <a:cs typeface="Times New Roman" panose="02020603050405020304" pitchFamily="18" charset="0"/>
              </a:rPr>
              <a:t>profilaktiniai mokinių sveikatos patikrinimai atliekami vadovaujantis Lietuvos Respublikos sveikatos apsaugos ministro 2000 m. gegužės </a:t>
            </a:r>
            <a:r>
              <a:rPr lang="lt-LT" dirty="0" smtClean="0">
                <a:latin typeface="Times New Roman" panose="02020603050405020304" pitchFamily="18" charset="0"/>
                <a:cs typeface="Times New Roman" panose="02020603050405020304" pitchFamily="18" charset="0"/>
              </a:rPr>
              <a:t>31 </a:t>
            </a:r>
            <a:r>
              <a:rPr lang="lt-LT" dirty="0">
                <a:latin typeface="Times New Roman" panose="02020603050405020304" pitchFamily="18" charset="0"/>
                <a:cs typeface="Times New Roman" panose="02020603050405020304" pitchFamily="18" charset="0"/>
              </a:rPr>
              <a:t>d. įsakymu Nr. 301“Dėl profilaktinių sveikatos patikrinimų sveikatos priežiūros įstaigose“ (Žin., 47-1365</a:t>
            </a:r>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Duomenys apie mokinių sveikatos būklę gaunami iš </a:t>
            </a:r>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statinės apskaitos formos Nr. 027-1/a „Vaiko sveikatos pažymėjimas“, patvirtintos Lietuvos respublikos sveikatos apsaugos ministro 2004 m. gruodžio 24 d. įsakymu Nr. V-951(Žin., 2005, Nr. 3-38</a:t>
            </a:r>
            <a:r>
              <a:rPr lang="lt-LT" dirty="0" smtClean="0">
                <a:latin typeface="Times New Roman" panose="02020603050405020304" pitchFamily="18" charset="0"/>
                <a:cs typeface="Times New Roman" panose="02020603050405020304" pitchFamily="18" charset="0"/>
              </a:rPr>
              <a:t>).</a:t>
            </a:r>
            <a:endParaRPr lang="lt-LT" dirty="0" smtClean="0">
              <a:latin typeface="Times New Roman" panose="02020603050405020304" pitchFamily="18" charset="0"/>
              <a:cs typeface="Times New Roman" panose="02020603050405020304" pitchFamily="18" charset="0"/>
            </a:endParaRPr>
          </a:p>
        </p:txBody>
      </p:sp>
      <p:sp>
        <p:nvSpPr>
          <p:cNvPr id="4" name="Skaidrės numerio vietos rezervavimo ženklas 3"/>
          <p:cNvSpPr>
            <a:spLocks noGrp="1"/>
          </p:cNvSpPr>
          <p:nvPr>
            <p:ph type="sldNum" sz="quarter" idx="12"/>
          </p:nvPr>
        </p:nvSpPr>
        <p:spPr/>
        <p:txBody>
          <a:bodyPr/>
          <a:lstStyle/>
          <a:p>
            <a:fld id="{69E57DC2-970A-4B3E-BB1C-7A09969E49DF}" type="slidenum">
              <a:rPr lang="en-US" smtClean="0"/>
              <a:t>2</a:t>
            </a:fld>
            <a:endParaRPr lang="en-US" dirty="0"/>
          </a:p>
        </p:txBody>
      </p:sp>
    </p:spTree>
    <p:extLst>
      <p:ext uri="{BB962C8B-B14F-4D97-AF65-F5344CB8AC3E}">
        <p14:creationId xmlns:p14="http://schemas.microsoft.com/office/powerpoint/2010/main" val="1963404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p:txBody>
          <a:bodyPr/>
          <a:lstStyle/>
          <a:p>
            <a:r>
              <a:rPr lang="lt-LT" sz="2800" dirty="0" smtClean="0">
                <a:latin typeface="Times New Roman" panose="02020603050405020304" pitchFamily="18" charset="0"/>
                <a:cs typeface="Times New Roman" panose="02020603050405020304" pitchFamily="18" charset="0"/>
              </a:rPr>
              <a:t>Profilaktinių mokinių sveikatos patikrinimų rezultatai</a:t>
            </a:r>
            <a:endParaRPr lang="lt-LT"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0012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r>
              <a:rPr lang="lt-LT" sz="3200" dirty="0" smtClean="0">
                <a:latin typeface="Times New Roman" panose="02020603050405020304" pitchFamily="18" charset="0"/>
                <a:cs typeface="Times New Roman" panose="02020603050405020304" pitchFamily="18" charset="0"/>
              </a:rPr>
              <a:t>Visiškai sveikų mokinių dalis </a:t>
            </a:r>
            <a:endParaRPr lang="lt-LT" sz="3200" dirty="0">
              <a:latin typeface="Times New Roman" panose="02020603050405020304" pitchFamily="18" charset="0"/>
              <a:cs typeface="Times New Roman" panose="02020603050405020304" pitchFamily="18" charset="0"/>
            </a:endParaRPr>
          </a:p>
        </p:txBody>
      </p:sp>
      <p:graphicFrame>
        <p:nvGraphicFramePr>
          <p:cNvPr id="7" name="Turinio vietos rezervavimo ženklas 6"/>
          <p:cNvGraphicFramePr>
            <a:graphicFrameLocks noGrp="1"/>
          </p:cNvGraphicFramePr>
          <p:nvPr>
            <p:ph idx="1"/>
            <p:extLst>
              <p:ext uri="{D42A27DB-BD31-4B8C-83A1-F6EECF244321}">
                <p14:modId xmlns:p14="http://schemas.microsoft.com/office/powerpoint/2010/main" val="1284703631"/>
              </p:ext>
            </p:extLst>
          </p:nvPr>
        </p:nvGraphicFramePr>
        <p:xfrm>
          <a:off x="1371600" y="1428750"/>
          <a:ext cx="9601200" cy="4883150"/>
        </p:xfrm>
        <a:graphic>
          <a:graphicData uri="http://schemas.openxmlformats.org/drawingml/2006/chart">
            <c:chart xmlns:c="http://schemas.openxmlformats.org/drawingml/2006/chart" xmlns:r="http://schemas.openxmlformats.org/officeDocument/2006/relationships" r:id="rId2"/>
          </a:graphicData>
        </a:graphic>
      </p:graphicFrame>
      <p:sp>
        <p:nvSpPr>
          <p:cNvPr id="4" name="Skaidrės numerio vietos rezervavimo ženklas 3"/>
          <p:cNvSpPr>
            <a:spLocks noGrp="1"/>
          </p:cNvSpPr>
          <p:nvPr>
            <p:ph type="sldNum" sz="quarter" idx="12"/>
          </p:nvPr>
        </p:nvSpPr>
        <p:spPr/>
        <p:txBody>
          <a:bodyPr/>
          <a:lstStyle/>
          <a:p>
            <a:fld id="{69E57DC2-970A-4B3E-BB1C-7A09969E49DF}" type="slidenum">
              <a:rPr lang="en-US" smtClean="0"/>
              <a:t>4</a:t>
            </a:fld>
            <a:endParaRPr lang="en-US" dirty="0"/>
          </a:p>
        </p:txBody>
      </p:sp>
    </p:spTree>
    <p:extLst>
      <p:ext uri="{BB962C8B-B14F-4D97-AF65-F5344CB8AC3E}">
        <p14:creationId xmlns:p14="http://schemas.microsoft.com/office/powerpoint/2010/main" val="109087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371600" y="685800"/>
            <a:ext cx="9601200" cy="1104900"/>
          </a:xfrm>
        </p:spPr>
        <p:txBody>
          <a:bodyPr>
            <a:normAutofit/>
          </a:bodyPr>
          <a:lstStyle/>
          <a:p>
            <a:r>
              <a:rPr lang="lt-LT" sz="3200" dirty="0" smtClean="0">
                <a:latin typeface="Times New Roman" panose="02020603050405020304" pitchFamily="18" charset="0"/>
                <a:cs typeface="Times New Roman" panose="02020603050405020304" pitchFamily="18" charset="0"/>
              </a:rPr>
              <a:t>Kūno masės indekso įvertinimas</a:t>
            </a:r>
            <a:endParaRPr lang="lt-LT" sz="3200" dirty="0">
              <a:latin typeface="Times New Roman" panose="02020603050405020304" pitchFamily="18" charset="0"/>
              <a:cs typeface="Times New Roman" panose="02020603050405020304" pitchFamily="18" charset="0"/>
            </a:endParaRPr>
          </a:p>
        </p:txBody>
      </p:sp>
      <p:graphicFrame>
        <p:nvGraphicFramePr>
          <p:cNvPr id="7" name="Turinio vietos rezervavimo ženklas 6"/>
          <p:cNvGraphicFramePr>
            <a:graphicFrameLocks noGrp="1"/>
          </p:cNvGraphicFramePr>
          <p:nvPr>
            <p:ph idx="1"/>
            <p:extLst>
              <p:ext uri="{D42A27DB-BD31-4B8C-83A1-F6EECF244321}">
                <p14:modId xmlns:p14="http://schemas.microsoft.com/office/powerpoint/2010/main" val="3222206151"/>
              </p:ext>
            </p:extLst>
          </p:nvPr>
        </p:nvGraphicFramePr>
        <p:xfrm>
          <a:off x="1371600" y="1409700"/>
          <a:ext cx="9601200" cy="5207000"/>
        </p:xfrm>
        <a:graphic>
          <a:graphicData uri="http://schemas.openxmlformats.org/drawingml/2006/chart">
            <c:chart xmlns:c="http://schemas.openxmlformats.org/drawingml/2006/chart" xmlns:r="http://schemas.openxmlformats.org/officeDocument/2006/relationships" r:id="rId2"/>
          </a:graphicData>
        </a:graphic>
      </p:graphicFrame>
      <p:sp>
        <p:nvSpPr>
          <p:cNvPr id="4" name="Skaidrės numerio vietos rezervavimo ženklas 3"/>
          <p:cNvSpPr>
            <a:spLocks noGrp="1"/>
          </p:cNvSpPr>
          <p:nvPr>
            <p:ph type="sldNum" sz="quarter" idx="12"/>
          </p:nvPr>
        </p:nvSpPr>
        <p:spPr/>
        <p:txBody>
          <a:bodyPr/>
          <a:lstStyle/>
          <a:p>
            <a:fld id="{69E57DC2-970A-4B3E-BB1C-7A09969E49DF}" type="slidenum">
              <a:rPr lang="en-US" smtClean="0"/>
              <a:t>5</a:t>
            </a:fld>
            <a:endParaRPr lang="en-US" dirty="0"/>
          </a:p>
        </p:txBody>
      </p:sp>
    </p:spTree>
    <p:extLst>
      <p:ext uri="{BB962C8B-B14F-4D97-AF65-F5344CB8AC3E}">
        <p14:creationId xmlns:p14="http://schemas.microsoft.com/office/powerpoint/2010/main" val="2469812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r>
              <a:rPr lang="lt-LT" sz="3200" dirty="0" smtClean="0">
                <a:latin typeface="Times New Roman" panose="02020603050405020304" pitchFamily="18" charset="0"/>
                <a:cs typeface="Times New Roman" panose="02020603050405020304" pitchFamily="18" charset="0"/>
              </a:rPr>
              <a:t>Fizinio ugdymo grupė</a:t>
            </a:r>
            <a:endParaRPr lang="lt-LT" sz="3200" dirty="0">
              <a:latin typeface="Times New Roman" panose="02020603050405020304" pitchFamily="18" charset="0"/>
              <a:cs typeface="Times New Roman" panose="02020603050405020304" pitchFamily="18" charset="0"/>
            </a:endParaRPr>
          </a:p>
        </p:txBody>
      </p:sp>
      <p:graphicFrame>
        <p:nvGraphicFramePr>
          <p:cNvPr id="7" name="Turinio vietos rezervavimo ženklas 6"/>
          <p:cNvGraphicFramePr>
            <a:graphicFrameLocks noGrp="1"/>
          </p:cNvGraphicFramePr>
          <p:nvPr>
            <p:ph idx="1"/>
            <p:extLst>
              <p:ext uri="{D42A27DB-BD31-4B8C-83A1-F6EECF244321}">
                <p14:modId xmlns:p14="http://schemas.microsoft.com/office/powerpoint/2010/main" val="1218306267"/>
              </p:ext>
            </p:extLst>
          </p:nvPr>
        </p:nvGraphicFramePr>
        <p:xfrm>
          <a:off x="1371600" y="1358020"/>
          <a:ext cx="10406958" cy="5423025"/>
        </p:xfrm>
        <a:graphic>
          <a:graphicData uri="http://schemas.openxmlformats.org/drawingml/2006/chart">
            <c:chart xmlns:c="http://schemas.openxmlformats.org/drawingml/2006/chart" xmlns:r="http://schemas.openxmlformats.org/officeDocument/2006/relationships" r:id="rId2"/>
          </a:graphicData>
        </a:graphic>
      </p:graphicFrame>
      <p:sp>
        <p:nvSpPr>
          <p:cNvPr id="4" name="Skaidrės numerio vietos rezervavimo ženklas 3"/>
          <p:cNvSpPr>
            <a:spLocks noGrp="1"/>
          </p:cNvSpPr>
          <p:nvPr>
            <p:ph type="sldNum" sz="quarter" idx="12"/>
          </p:nvPr>
        </p:nvSpPr>
        <p:spPr/>
        <p:txBody>
          <a:bodyPr/>
          <a:lstStyle/>
          <a:p>
            <a:fld id="{69E57DC2-970A-4B3E-BB1C-7A09969E49DF}" type="slidenum">
              <a:rPr lang="en-US" smtClean="0"/>
              <a:t>6</a:t>
            </a:fld>
            <a:endParaRPr lang="en-US" dirty="0"/>
          </a:p>
        </p:txBody>
      </p:sp>
    </p:spTree>
    <p:extLst>
      <p:ext uri="{BB962C8B-B14F-4D97-AF65-F5344CB8AC3E}">
        <p14:creationId xmlns:p14="http://schemas.microsoft.com/office/powerpoint/2010/main" val="27005652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urinio vietos rezervavimo ženklas 5"/>
          <p:cNvSpPr>
            <a:spLocks noGrp="1"/>
          </p:cNvSpPr>
          <p:nvPr>
            <p:ph sz="half" idx="1"/>
          </p:nvPr>
        </p:nvSpPr>
        <p:spPr>
          <a:xfrm>
            <a:off x="1434974" y="1308224"/>
            <a:ext cx="4447786" cy="3581401"/>
          </a:xfrm>
        </p:spPr>
        <p:txBody>
          <a:bodyPr/>
          <a:lstStyle/>
          <a:p>
            <a:r>
              <a:rPr lang="lt-LT" dirty="0"/>
              <a:t>Klausos būklės įvertinimas</a:t>
            </a:r>
          </a:p>
        </p:txBody>
      </p:sp>
      <p:sp>
        <p:nvSpPr>
          <p:cNvPr id="7" name="Turinio vietos rezervavimo ženklas 6"/>
          <p:cNvSpPr>
            <a:spLocks noGrp="1"/>
          </p:cNvSpPr>
          <p:nvPr>
            <p:ph sz="half" idx="2"/>
          </p:nvPr>
        </p:nvSpPr>
        <p:spPr>
          <a:xfrm>
            <a:off x="6621242" y="1308224"/>
            <a:ext cx="4447786" cy="3581401"/>
          </a:xfrm>
        </p:spPr>
        <p:txBody>
          <a:bodyPr/>
          <a:lstStyle/>
          <a:p>
            <a:r>
              <a:rPr lang="lt-LT" dirty="0"/>
              <a:t>Regos būklės įvertinimas</a:t>
            </a:r>
          </a:p>
        </p:txBody>
      </p:sp>
      <p:sp>
        <p:nvSpPr>
          <p:cNvPr id="4" name="Skaidrės numerio vietos rezervavimo ženklas 3"/>
          <p:cNvSpPr>
            <a:spLocks noGrp="1"/>
          </p:cNvSpPr>
          <p:nvPr>
            <p:ph type="sldNum" sz="quarter" idx="12"/>
          </p:nvPr>
        </p:nvSpPr>
        <p:spPr/>
        <p:txBody>
          <a:bodyPr/>
          <a:lstStyle/>
          <a:p>
            <a:fld id="{69E57DC2-970A-4B3E-BB1C-7A09969E49DF}" type="slidenum">
              <a:rPr lang="en-US" smtClean="0"/>
              <a:t>7</a:t>
            </a:fld>
            <a:endParaRPr lang="en-US" dirty="0"/>
          </a:p>
        </p:txBody>
      </p:sp>
      <p:graphicFrame>
        <p:nvGraphicFramePr>
          <p:cNvPr id="8" name="Turinio vietos rezervavimo ženklas 6"/>
          <p:cNvGraphicFramePr>
            <a:graphicFrameLocks/>
          </p:cNvGraphicFramePr>
          <p:nvPr>
            <p:extLst>
              <p:ext uri="{D42A27DB-BD31-4B8C-83A1-F6EECF244321}">
                <p14:modId xmlns:p14="http://schemas.microsoft.com/office/powerpoint/2010/main" val="1365369096"/>
              </p:ext>
            </p:extLst>
          </p:nvPr>
        </p:nvGraphicFramePr>
        <p:xfrm>
          <a:off x="6527548" y="2426329"/>
          <a:ext cx="4255130" cy="31415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urinio vietos rezervavimo ženklas 6"/>
          <p:cNvGraphicFramePr>
            <a:graphicFrameLocks/>
          </p:cNvGraphicFramePr>
          <p:nvPr>
            <p:extLst>
              <p:ext uri="{D42A27DB-BD31-4B8C-83A1-F6EECF244321}">
                <p14:modId xmlns:p14="http://schemas.microsoft.com/office/powerpoint/2010/main" val="2427990178"/>
              </p:ext>
            </p:extLst>
          </p:nvPr>
        </p:nvGraphicFramePr>
        <p:xfrm>
          <a:off x="1434975" y="2426329"/>
          <a:ext cx="4241548" cy="314155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171884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urinio vietos rezervavimo ženklas 5"/>
          <p:cNvSpPr>
            <a:spLocks noGrp="1"/>
          </p:cNvSpPr>
          <p:nvPr>
            <p:ph sz="half" idx="1"/>
          </p:nvPr>
        </p:nvSpPr>
        <p:spPr>
          <a:xfrm>
            <a:off x="1308226" y="1190529"/>
            <a:ext cx="4447786" cy="3581401"/>
          </a:xfrm>
        </p:spPr>
        <p:txBody>
          <a:bodyPr/>
          <a:lstStyle/>
          <a:p>
            <a:r>
              <a:rPr lang="lt-LT" dirty="0" smtClean="0">
                <a:latin typeface="Times New Roman" panose="02020603050405020304" pitchFamily="18" charset="0"/>
                <a:cs typeface="Times New Roman" panose="02020603050405020304" pitchFamily="18" charset="0"/>
              </a:rPr>
              <a:t>Nervų </a:t>
            </a:r>
            <a:r>
              <a:rPr lang="lt-LT" dirty="0">
                <a:latin typeface="Times New Roman" panose="02020603050405020304" pitchFamily="18" charset="0"/>
                <a:cs typeface="Times New Roman" panose="02020603050405020304" pitchFamily="18" charset="0"/>
              </a:rPr>
              <a:t>sistemos būklės </a:t>
            </a:r>
            <a:r>
              <a:rPr lang="lt-LT" dirty="0" smtClean="0">
                <a:latin typeface="Times New Roman" panose="02020603050405020304" pitchFamily="18" charset="0"/>
                <a:cs typeface="Times New Roman" panose="02020603050405020304" pitchFamily="18" charset="0"/>
              </a:rPr>
              <a:t>įvertinimas</a:t>
            </a:r>
          </a:p>
          <a:p>
            <a:endParaRPr lang="lt-LT" dirty="0"/>
          </a:p>
        </p:txBody>
      </p:sp>
      <p:sp>
        <p:nvSpPr>
          <p:cNvPr id="7" name="Turinio vietos rezervavimo ženklas 6"/>
          <p:cNvSpPr>
            <a:spLocks noGrp="1"/>
          </p:cNvSpPr>
          <p:nvPr>
            <p:ph sz="half" idx="2"/>
          </p:nvPr>
        </p:nvSpPr>
        <p:spPr>
          <a:xfrm>
            <a:off x="6525403" y="1190529"/>
            <a:ext cx="4447786" cy="3581401"/>
          </a:xfrm>
        </p:spPr>
        <p:txBody>
          <a:bodyPr/>
          <a:lstStyle/>
          <a:p>
            <a:r>
              <a:rPr lang="lt-LT" dirty="0" smtClean="0">
                <a:latin typeface="Times New Roman" panose="02020603050405020304" pitchFamily="18" charset="0"/>
                <a:cs typeface="Times New Roman" panose="02020603050405020304" pitchFamily="18" charset="0"/>
              </a:rPr>
              <a:t>Virškinimo </a:t>
            </a:r>
            <a:r>
              <a:rPr lang="lt-LT" dirty="0">
                <a:latin typeface="Times New Roman" panose="02020603050405020304" pitchFamily="18" charset="0"/>
                <a:cs typeface="Times New Roman" panose="02020603050405020304" pitchFamily="18" charset="0"/>
              </a:rPr>
              <a:t>sistemos būklės įvertinimas</a:t>
            </a:r>
            <a:endParaRPr lang="lt-LT" dirty="0"/>
          </a:p>
        </p:txBody>
      </p:sp>
      <p:sp>
        <p:nvSpPr>
          <p:cNvPr id="4" name="Skaidrės numerio vietos rezervavimo ženklas 3"/>
          <p:cNvSpPr>
            <a:spLocks noGrp="1"/>
          </p:cNvSpPr>
          <p:nvPr>
            <p:ph type="sldNum" sz="quarter" idx="12"/>
          </p:nvPr>
        </p:nvSpPr>
        <p:spPr/>
        <p:txBody>
          <a:bodyPr/>
          <a:lstStyle/>
          <a:p>
            <a:fld id="{69E57DC2-970A-4B3E-BB1C-7A09969E49DF}" type="slidenum">
              <a:rPr lang="en-US" smtClean="0"/>
              <a:t>8</a:t>
            </a:fld>
            <a:endParaRPr lang="en-US" dirty="0"/>
          </a:p>
        </p:txBody>
      </p:sp>
      <p:graphicFrame>
        <p:nvGraphicFramePr>
          <p:cNvPr id="8" name="Turinio vietos rezervavimo ženklas 6"/>
          <p:cNvGraphicFramePr>
            <a:graphicFrameLocks/>
          </p:cNvGraphicFramePr>
          <p:nvPr>
            <p:extLst>
              <p:ext uri="{D42A27DB-BD31-4B8C-83A1-F6EECF244321}">
                <p14:modId xmlns:p14="http://schemas.microsoft.com/office/powerpoint/2010/main" val="939989059"/>
              </p:ext>
            </p:extLst>
          </p:nvPr>
        </p:nvGraphicFramePr>
        <p:xfrm>
          <a:off x="1533566" y="2476877"/>
          <a:ext cx="3997105" cy="339052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Turinio vietos rezervavimo ženklas 6"/>
          <p:cNvGraphicFramePr>
            <a:graphicFrameLocks/>
          </p:cNvGraphicFramePr>
          <p:nvPr>
            <p:extLst>
              <p:ext uri="{D42A27DB-BD31-4B8C-83A1-F6EECF244321}">
                <p14:modId xmlns:p14="http://schemas.microsoft.com/office/powerpoint/2010/main" val="437017722"/>
              </p:ext>
            </p:extLst>
          </p:nvPr>
        </p:nvGraphicFramePr>
        <p:xfrm>
          <a:off x="6525402" y="2476877"/>
          <a:ext cx="4275381" cy="33905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61786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urinio vietos rezervavimo ženklas 5"/>
          <p:cNvSpPr>
            <a:spLocks noGrp="1"/>
          </p:cNvSpPr>
          <p:nvPr>
            <p:ph sz="half" idx="1"/>
          </p:nvPr>
        </p:nvSpPr>
        <p:spPr>
          <a:xfrm>
            <a:off x="1308226" y="1190529"/>
            <a:ext cx="4447786" cy="3581401"/>
          </a:xfrm>
        </p:spPr>
        <p:txBody>
          <a:bodyPr/>
          <a:lstStyle/>
          <a:p>
            <a:r>
              <a:rPr lang="lt-LT" dirty="0">
                <a:latin typeface="Times New Roman" panose="02020603050405020304" pitchFamily="18" charset="0"/>
                <a:cs typeface="Times New Roman" panose="02020603050405020304" pitchFamily="18" charset="0"/>
              </a:rPr>
              <a:t>Kvėpavimo sistemos būklės </a:t>
            </a:r>
            <a:r>
              <a:rPr lang="lt-LT" dirty="0" smtClean="0">
                <a:latin typeface="Times New Roman" panose="02020603050405020304" pitchFamily="18" charset="0"/>
                <a:cs typeface="Times New Roman" panose="02020603050405020304" pitchFamily="18" charset="0"/>
              </a:rPr>
              <a:t>įvertinimas</a:t>
            </a:r>
          </a:p>
          <a:p>
            <a:endParaRPr lang="lt-LT" dirty="0"/>
          </a:p>
        </p:txBody>
      </p:sp>
      <p:sp>
        <p:nvSpPr>
          <p:cNvPr id="7" name="Turinio vietos rezervavimo ženklas 6"/>
          <p:cNvSpPr>
            <a:spLocks noGrp="1"/>
          </p:cNvSpPr>
          <p:nvPr>
            <p:ph sz="half" idx="2"/>
          </p:nvPr>
        </p:nvSpPr>
        <p:spPr>
          <a:xfrm>
            <a:off x="6525403" y="1190529"/>
            <a:ext cx="4447786" cy="3581401"/>
          </a:xfrm>
        </p:spPr>
        <p:txBody>
          <a:bodyPr/>
          <a:lstStyle/>
          <a:p>
            <a:r>
              <a:rPr lang="lt-LT" dirty="0">
                <a:latin typeface="Times New Roman" panose="02020603050405020304" pitchFamily="18" charset="0"/>
                <a:cs typeface="Times New Roman" panose="02020603050405020304" pitchFamily="18" charset="0"/>
              </a:rPr>
              <a:t>Kraujotakos sistemos būklės įvertinimas</a:t>
            </a:r>
            <a:endParaRPr lang="lt-LT" dirty="0"/>
          </a:p>
        </p:txBody>
      </p:sp>
      <p:sp>
        <p:nvSpPr>
          <p:cNvPr id="4" name="Skaidrės numerio vietos rezervavimo ženklas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smtClean="0">
                <a:ln>
                  <a:noFill/>
                </a:ln>
                <a:solidFill>
                  <a:srgbClr val="191B0E"/>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p:txBody>
      </p:sp>
      <p:graphicFrame>
        <p:nvGraphicFramePr>
          <p:cNvPr id="8" name="Turinio vietos rezervavimo ženklas 6"/>
          <p:cNvGraphicFramePr>
            <a:graphicFrameLocks/>
          </p:cNvGraphicFramePr>
          <p:nvPr>
            <p:extLst/>
          </p:nvPr>
        </p:nvGraphicFramePr>
        <p:xfrm>
          <a:off x="1533566" y="2476877"/>
          <a:ext cx="3997105" cy="339052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Turinio vietos rezervavimo ženklas 6"/>
          <p:cNvGraphicFramePr>
            <a:graphicFrameLocks/>
          </p:cNvGraphicFramePr>
          <p:nvPr>
            <p:extLst/>
          </p:nvPr>
        </p:nvGraphicFramePr>
        <p:xfrm>
          <a:off x="6525402" y="2476877"/>
          <a:ext cx="4275381" cy="33905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76452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TM10001105[[fn=Apkarpymas]]</Template>
  <TotalTime>743</TotalTime>
  <Words>570</Words>
  <Application>Microsoft Office PowerPoint</Application>
  <PresentationFormat>Plačiaekranė</PresentationFormat>
  <Paragraphs>73</Paragraphs>
  <Slides>12</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12</vt:i4>
      </vt:variant>
    </vt:vector>
  </HeadingPairs>
  <TitlesOfParts>
    <vt:vector size="17" baseType="lpstr">
      <vt:lpstr>Calibri</vt:lpstr>
      <vt:lpstr>Franklin Gothic Book</vt:lpstr>
      <vt:lpstr>Times New Roman</vt:lpstr>
      <vt:lpstr>Wingdings</vt:lpstr>
      <vt:lpstr>Crop</vt:lpstr>
      <vt:lpstr>Klaipėdos miesto Gedminų progimnazijos mokinių profilaktinių sveikatos patikrinimų duomenų analizė 2018 m.</vt:lpstr>
      <vt:lpstr>„PowerPoint“ pateiktis</vt:lpstr>
      <vt:lpstr>Profilaktinių mokinių sveikatos patikrinimų rezultatai</vt:lpstr>
      <vt:lpstr>Visiškai sveikų mokinių dalis </vt:lpstr>
      <vt:lpstr>Kūno masės indekso įvertinimas</vt:lpstr>
      <vt:lpstr>Fizinio ugdymo grupė</vt:lpstr>
      <vt:lpstr>„PowerPoint“ pateiktis</vt:lpstr>
      <vt:lpstr>„PowerPoint“ pateiktis</vt:lpstr>
      <vt:lpstr>„PowerPoint“ pateiktis</vt:lpstr>
      <vt:lpstr>„PowerPoint“ pateiktis</vt:lpstr>
      <vt:lpstr> </vt:lpstr>
      <vt:lpstr>Išanalizavus mokinių sveikatos būklę, keliami pagrindiniai tikslai 2019 metams: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Klaipėdos miesto Gedminų progimnazijos mokinių profilaktinių sveikatos patikrinimų duomenų analizė 2018 m.</dc:title>
  <dc:creator>Darbuotojas</dc:creator>
  <cp:lastModifiedBy>Darbuotojas</cp:lastModifiedBy>
  <cp:revision>25</cp:revision>
  <dcterms:created xsi:type="dcterms:W3CDTF">2019-02-07T13:29:18Z</dcterms:created>
  <dcterms:modified xsi:type="dcterms:W3CDTF">2019-05-07T11:21:08Z</dcterms:modified>
</cp:coreProperties>
</file>