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2" r:id="rId14"/>
    <p:sldId id="271" r:id="rId15"/>
    <p:sldId id="268" r:id="rId16"/>
    <p:sldId id="270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 autoAdjust="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1689450913094"/>
          <c:y val="3.8280074139362422E-2"/>
          <c:w val="0.79992659487483309"/>
          <c:h val="0.87828034250814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92.79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2-401D-8861-9F698AE2AE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20480552"/>
        <c:axId val="220484488"/>
      </c:barChart>
      <c:catAx>
        <c:axId val="22048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0484488"/>
        <c:crosses val="autoZero"/>
        <c:auto val="1"/>
        <c:lblAlgn val="ctr"/>
        <c:lblOffset val="100"/>
        <c:noMultiLvlLbl val="0"/>
      </c:catAx>
      <c:valAx>
        <c:axId val="220484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048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t-LT"/>
              <a:t>2017 m.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Žandikaulių patologija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1 klasė</c:v>
                </c:pt>
                <c:pt idx="1">
                  <c:v>2 klasė</c:v>
                </c:pt>
                <c:pt idx="2">
                  <c:v>3 klasė</c:v>
                </c:pt>
                <c:pt idx="3">
                  <c:v>4 klasė</c:v>
                </c:pt>
                <c:pt idx="4">
                  <c:v>5 klasė</c:v>
                </c:pt>
                <c:pt idx="5">
                  <c:v>6 klasė</c:v>
                </c:pt>
                <c:pt idx="6">
                  <c:v>7 klasė</c:v>
                </c:pt>
                <c:pt idx="7">
                  <c:v>8 klasė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17.05</c:v>
                </c:pt>
                <c:pt idx="1">
                  <c:v>16.670000000000002</c:v>
                </c:pt>
                <c:pt idx="2">
                  <c:v>20.21</c:v>
                </c:pt>
                <c:pt idx="3">
                  <c:v>16.05</c:v>
                </c:pt>
                <c:pt idx="4">
                  <c:v>21.64</c:v>
                </c:pt>
                <c:pt idx="5">
                  <c:v>26.83</c:v>
                </c:pt>
                <c:pt idx="6">
                  <c:v>15.75</c:v>
                </c:pt>
                <c:pt idx="7">
                  <c:v>16.95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6-455A-912D-898AC31204AC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Sąkandžio patologija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1 klasė</c:v>
                </c:pt>
                <c:pt idx="1">
                  <c:v>2 klasė</c:v>
                </c:pt>
                <c:pt idx="2">
                  <c:v>3 klasė</c:v>
                </c:pt>
                <c:pt idx="3">
                  <c:v>4 klasė</c:v>
                </c:pt>
                <c:pt idx="4">
                  <c:v>5 klasė</c:v>
                </c:pt>
                <c:pt idx="5">
                  <c:v>6 klasė</c:v>
                </c:pt>
                <c:pt idx="6">
                  <c:v>7 klasė</c:v>
                </c:pt>
                <c:pt idx="7">
                  <c:v>8 klasė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12.5</c:v>
                </c:pt>
                <c:pt idx="1">
                  <c:v>23.15</c:v>
                </c:pt>
                <c:pt idx="2">
                  <c:v>19.149999999999999</c:v>
                </c:pt>
                <c:pt idx="3">
                  <c:v>23.46</c:v>
                </c:pt>
                <c:pt idx="4">
                  <c:v>24.63</c:v>
                </c:pt>
                <c:pt idx="5">
                  <c:v>24.39</c:v>
                </c:pt>
                <c:pt idx="6">
                  <c:v>23.62</c:v>
                </c:pt>
                <c:pt idx="7">
                  <c:v>19.489999999999998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6-455A-912D-898AC3120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7711640"/>
        <c:axId val="427710000"/>
      </c:barChart>
      <c:catAx>
        <c:axId val="42771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7710000"/>
        <c:crosses val="autoZero"/>
        <c:auto val="1"/>
        <c:lblAlgn val="ctr"/>
        <c:lblOffset val="100"/>
        <c:noMultiLvlLbl val="0"/>
      </c:catAx>
      <c:valAx>
        <c:axId val="4277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771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Normalus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65.87</c:v>
                </c:pt>
                <c:pt idx="1">
                  <c:v>65.319999999999993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4-4E17-82E4-170CA410792B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Antsvoris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16.78</c:v>
                </c:pt>
                <c:pt idx="1">
                  <c:v>17.059999999999999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4-4E17-82E4-170CA410792B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Nutukimas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Lapas1!$D$2:$D$3</c:f>
              <c:numCache>
                <c:formatCode>General</c:formatCode>
                <c:ptCount val="2"/>
                <c:pt idx="0">
                  <c:v>5.9</c:v>
                </c:pt>
                <c:pt idx="1">
                  <c:v>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4-4E17-82E4-170CA410792B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Per mažas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Lapas1!$E$2:$E$3</c:f>
              <c:numCache>
                <c:formatCode>General</c:formatCode>
                <c:ptCount val="2"/>
                <c:pt idx="0">
                  <c:v>10.88</c:v>
                </c:pt>
                <c:pt idx="1">
                  <c:v>11.22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84-4E17-82E4-170CA41079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28246328"/>
        <c:axId val="228245344"/>
      </c:barChart>
      <c:catAx>
        <c:axId val="228246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8245344"/>
        <c:crosses val="autoZero"/>
        <c:auto val="1"/>
        <c:lblAlgn val="ctr"/>
        <c:lblOffset val="100"/>
        <c:noMultiLvlLbl val="0"/>
      </c:catAx>
      <c:valAx>
        <c:axId val="228245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824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Normali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26.47</c:v>
                </c:pt>
                <c:pt idx="1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1-4F30-B1C3-7EE388C74F27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Sutrikusi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73.53</c:v>
                </c:pt>
                <c:pt idx="1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C1-4F30-B1C3-7EE388C74F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70324496"/>
        <c:axId val="229251544"/>
      </c:barChart>
      <c:catAx>
        <c:axId val="47032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9251544"/>
        <c:crosses val="autoZero"/>
        <c:auto val="1"/>
        <c:lblAlgn val="ctr"/>
        <c:lblOffset val="100"/>
        <c:noMultiLvlLbl val="0"/>
      </c:catAx>
      <c:valAx>
        <c:axId val="22925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7032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Pagrindinė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Lapas1!$B$2:$B$3</c:f>
              <c:numCache>
                <c:formatCode>General</c:formatCode>
                <c:ptCount val="2"/>
                <c:pt idx="0">
                  <c:v>91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6-431A-A9A5-E2F67294E527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Parengiamoji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Lapas1!$C$2:$C$3</c:f>
              <c:numCache>
                <c:formatCode>General</c:formatCode>
                <c:ptCount val="2"/>
                <c:pt idx="0">
                  <c:v>8.6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D6-431A-A9A5-E2F67294E527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Specialioji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Lapas1!$D$2:$D$3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D6-431A-A9A5-E2F67294E5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29264008"/>
        <c:axId val="229257448"/>
      </c:barChart>
      <c:catAx>
        <c:axId val="22926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9257448"/>
        <c:crosses val="autoZero"/>
        <c:auto val="1"/>
        <c:lblAlgn val="ctr"/>
        <c:lblOffset val="100"/>
        <c:noMultiLvlLbl val="0"/>
      </c:catAx>
      <c:valAx>
        <c:axId val="22925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926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žemas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36.5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E-44A4-9CCE-E69873F99E54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Žemą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10.5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E-44A4-9CCE-E69873F99E54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Vidutinį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Lapas1!$D$2:$D$3</c:f>
              <c:numCache>
                <c:formatCode>General</c:formatCode>
                <c:ptCount val="2"/>
                <c:pt idx="0">
                  <c:v>22.5</c:v>
                </c:pt>
                <c:pt idx="1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4E-44A4-9CCE-E69873F99E54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Aukštą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Lapas1!$E$2:$E$3</c:f>
              <c:numCache>
                <c:formatCode>General</c:formatCode>
                <c:ptCount val="2"/>
                <c:pt idx="0">
                  <c:v>13.3</c:v>
                </c:pt>
                <c:pt idx="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E-44A4-9CCE-E69873F99E54}"/>
            </c:ext>
          </c:extLst>
        </c:ser>
        <c:ser>
          <c:idx val="4"/>
          <c:order val="4"/>
          <c:tx>
            <c:strRef>
              <c:f>Lapas1!$F$1</c:f>
              <c:strCache>
                <c:ptCount val="1"/>
                <c:pt idx="0">
                  <c:v>Labai aukštą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</c:v>
                </c:pt>
              </c:strCache>
            </c:strRef>
          </c:cat>
          <c:val>
            <c:numRef>
              <c:f>Lapas1!$F$2:$F$3</c:f>
              <c:numCache>
                <c:formatCode>General</c:formatCode>
                <c:ptCount val="2"/>
                <c:pt idx="0">
                  <c:v>17.2</c:v>
                </c:pt>
                <c:pt idx="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4E-44A4-9CCE-E69873F99E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1789392"/>
        <c:axId val="421786112"/>
      </c:barChart>
      <c:catAx>
        <c:axId val="42178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786112"/>
        <c:crosses val="autoZero"/>
        <c:auto val="1"/>
        <c:lblAlgn val="ctr"/>
        <c:lblOffset val="100"/>
        <c:noMultiLvlLbl val="0"/>
      </c:catAx>
      <c:valAx>
        <c:axId val="42178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2178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74563895550345E-2"/>
          <c:y val="3.4713999631738386E-2"/>
          <c:w val="0.87661974276871502"/>
          <c:h val="0.792891855081848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Nepažeisti dantys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26.52</c:v>
                </c:pt>
                <c:pt idx="1">
                  <c:v>19.239999999999998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0-402B-80C3-E7795F9D1B81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Pažeisti dantys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73.48</c:v>
                </c:pt>
                <c:pt idx="1">
                  <c:v>80.760000000000005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0-4CAB-BEF6-4324F0E2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45526168"/>
        <c:axId val="445518624"/>
      </c:barChart>
      <c:catAx>
        <c:axId val="445526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5518624"/>
        <c:crosses val="autoZero"/>
        <c:auto val="1"/>
        <c:lblAlgn val="ctr"/>
        <c:lblOffset val="100"/>
        <c:noMultiLvlLbl val="0"/>
      </c:catAx>
      <c:valAx>
        <c:axId val="44551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552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2016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1 klasė</c:v>
                </c:pt>
                <c:pt idx="1">
                  <c:v>2 klasė</c:v>
                </c:pt>
                <c:pt idx="2">
                  <c:v>3 klasė</c:v>
                </c:pt>
                <c:pt idx="3">
                  <c:v>4 klasė</c:v>
                </c:pt>
                <c:pt idx="4">
                  <c:v>5 klasė</c:v>
                </c:pt>
                <c:pt idx="5">
                  <c:v>6 klasė</c:v>
                </c:pt>
                <c:pt idx="6">
                  <c:v>7 klasė</c:v>
                </c:pt>
                <c:pt idx="7">
                  <c:v>8 klasė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16.350000000000001</c:v>
                </c:pt>
                <c:pt idx="1">
                  <c:v>24.05</c:v>
                </c:pt>
                <c:pt idx="2">
                  <c:v>15.28</c:v>
                </c:pt>
                <c:pt idx="3">
                  <c:v>25</c:v>
                </c:pt>
                <c:pt idx="4">
                  <c:v>34.75</c:v>
                </c:pt>
                <c:pt idx="5">
                  <c:v>24.8</c:v>
                </c:pt>
                <c:pt idx="6">
                  <c:v>30.51</c:v>
                </c:pt>
                <c:pt idx="7">
                  <c:v>35.14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D-48DB-8EFE-FCEFB6C19E8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2017 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1 klasė</c:v>
                </c:pt>
                <c:pt idx="1">
                  <c:v>2 klasė</c:v>
                </c:pt>
                <c:pt idx="2">
                  <c:v>3 klasė</c:v>
                </c:pt>
                <c:pt idx="3">
                  <c:v>4 klasė</c:v>
                </c:pt>
                <c:pt idx="4">
                  <c:v>5 klasė</c:v>
                </c:pt>
                <c:pt idx="5">
                  <c:v>6 klasė</c:v>
                </c:pt>
                <c:pt idx="6">
                  <c:v>7 klasė</c:v>
                </c:pt>
                <c:pt idx="7">
                  <c:v>8 klasė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13.64</c:v>
                </c:pt>
                <c:pt idx="1">
                  <c:v>6.48</c:v>
                </c:pt>
                <c:pt idx="2">
                  <c:v>12.77</c:v>
                </c:pt>
                <c:pt idx="3">
                  <c:v>8.64</c:v>
                </c:pt>
                <c:pt idx="4">
                  <c:v>27.61</c:v>
                </c:pt>
                <c:pt idx="5">
                  <c:v>29.27</c:v>
                </c:pt>
                <c:pt idx="6">
                  <c:v>23.62</c:v>
                </c:pt>
                <c:pt idx="7">
                  <c:v>22.88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D-48DB-8EFE-FCEFB6C19E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7858528"/>
        <c:axId val="447862464"/>
      </c:barChart>
      <c:catAx>
        <c:axId val="44785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7862464"/>
        <c:crosses val="autoZero"/>
        <c:auto val="1"/>
        <c:lblAlgn val="ctr"/>
        <c:lblOffset val="100"/>
        <c:noMultiLvlLbl val="0"/>
      </c:catAx>
      <c:valAx>
        <c:axId val="44786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78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Žandikaulių patologija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15.37</c:v>
                </c:pt>
                <c:pt idx="1">
                  <c:v>19.13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4-45AD-B38F-34833EF2E5B4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Sąkandžio patologija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2016 m.</c:v>
                </c:pt>
                <c:pt idx="1">
                  <c:v>2017 m.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19.579999999999998</c:v>
                </c:pt>
                <c:pt idx="1">
                  <c:v>21.65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84-45AD-B38F-34833EF2E5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4079256"/>
        <c:axId val="164083192"/>
      </c:barChart>
      <c:catAx>
        <c:axId val="164079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4083192"/>
        <c:crosses val="autoZero"/>
        <c:auto val="1"/>
        <c:lblAlgn val="ctr"/>
        <c:lblOffset val="100"/>
        <c:noMultiLvlLbl val="0"/>
      </c:catAx>
      <c:valAx>
        <c:axId val="164083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6407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lt-LT"/>
              <a:t>2016 m.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Žandikaulių patologija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1 klasė</c:v>
                </c:pt>
                <c:pt idx="1">
                  <c:v>2 klasė</c:v>
                </c:pt>
                <c:pt idx="2">
                  <c:v>3 klasė</c:v>
                </c:pt>
                <c:pt idx="3">
                  <c:v>4 klasė</c:v>
                </c:pt>
                <c:pt idx="4">
                  <c:v>5 klasė</c:v>
                </c:pt>
                <c:pt idx="5">
                  <c:v>6 klasė</c:v>
                </c:pt>
                <c:pt idx="6">
                  <c:v>7 klasė</c:v>
                </c:pt>
                <c:pt idx="7">
                  <c:v>8 klasė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10.58</c:v>
                </c:pt>
                <c:pt idx="1">
                  <c:v>15.19</c:v>
                </c:pt>
                <c:pt idx="2">
                  <c:v>11.11</c:v>
                </c:pt>
                <c:pt idx="3">
                  <c:v>13.75</c:v>
                </c:pt>
                <c:pt idx="4">
                  <c:v>19.489999999999998</c:v>
                </c:pt>
                <c:pt idx="5">
                  <c:v>22.4</c:v>
                </c:pt>
                <c:pt idx="6">
                  <c:v>10.17</c:v>
                </c:pt>
                <c:pt idx="7">
                  <c:v>17.12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2-4515-B449-82FFB034018E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Sąkandžio patologija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1 klasė</c:v>
                </c:pt>
                <c:pt idx="1">
                  <c:v>2 klasė</c:v>
                </c:pt>
                <c:pt idx="2">
                  <c:v>3 klasė</c:v>
                </c:pt>
                <c:pt idx="3">
                  <c:v>4 klasė</c:v>
                </c:pt>
                <c:pt idx="4">
                  <c:v>5 klasė</c:v>
                </c:pt>
                <c:pt idx="5">
                  <c:v>6 klasė</c:v>
                </c:pt>
                <c:pt idx="6">
                  <c:v>7 klasė</c:v>
                </c:pt>
                <c:pt idx="7">
                  <c:v>8 klasė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15.38</c:v>
                </c:pt>
                <c:pt idx="1">
                  <c:v>22.78</c:v>
                </c:pt>
                <c:pt idx="2">
                  <c:v>20.83</c:v>
                </c:pt>
                <c:pt idx="3">
                  <c:v>23.75</c:v>
                </c:pt>
                <c:pt idx="4">
                  <c:v>20.34</c:v>
                </c:pt>
                <c:pt idx="5">
                  <c:v>20</c:v>
                </c:pt>
                <c:pt idx="6">
                  <c:v>17.8</c:v>
                </c:pt>
                <c:pt idx="7">
                  <c:v>18.02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2-4515-B449-82FFB034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3965704"/>
        <c:axId val="433969312"/>
      </c:barChart>
      <c:catAx>
        <c:axId val="43396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3969312"/>
        <c:crosses val="autoZero"/>
        <c:auto val="1"/>
        <c:lblAlgn val="ctr"/>
        <c:lblOffset val="100"/>
        <c:noMultiLvlLbl val="0"/>
      </c:catAx>
      <c:valAx>
        <c:axId val="4339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396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3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8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6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04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78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3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6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2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9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5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1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5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600" dirty="0" smtClean="0"/>
              <a:t>Klaipėdos miesto Gedminų progimnazijos mokinių profilaktinių sveikatos patikrinimų duomenų analizė</a:t>
            </a:r>
            <a:br>
              <a:rPr lang="lt-LT" sz="3600" dirty="0" smtClean="0"/>
            </a:br>
            <a:r>
              <a:rPr lang="lt-LT" sz="3600" dirty="0" smtClean="0"/>
              <a:t>2017-2018 m.</a:t>
            </a:r>
            <a:endParaRPr lang="lt-LT" sz="3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671753"/>
            <a:ext cx="9448800" cy="1090220"/>
          </a:xfrm>
        </p:spPr>
        <p:txBody>
          <a:bodyPr/>
          <a:lstStyle/>
          <a:p>
            <a:r>
              <a:rPr lang="lt-LT" dirty="0" smtClean="0"/>
              <a:t>Parengė: Visuomenės sveikatos priežiūros specialistė Danguolė Beniušienė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49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4098926" y="1065213"/>
            <a:ext cx="7090006" cy="4633912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Mokinių dantų ir žandikaulių būklės įvertinimas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05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/>
              <a:t>Mokinių karieso pažeistų dantų intensyvumo indeksas </a:t>
            </a:r>
            <a:br>
              <a:rPr lang="lt-LT" sz="2800" dirty="0" smtClean="0"/>
            </a:br>
            <a:r>
              <a:rPr lang="lt-LT" sz="2800" dirty="0" smtClean="0"/>
              <a:t>2016-2017 m. (proc.)</a:t>
            </a:r>
            <a:endParaRPr lang="lt-LT" sz="28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918496"/>
              </p:ext>
            </p:extLst>
          </p:nvPr>
        </p:nvGraphicFramePr>
        <p:xfrm>
          <a:off x="1816274" y="2193925"/>
          <a:ext cx="8780746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1678488" y="1954060"/>
            <a:ext cx="8780745" cy="4264178"/>
          </a:xfrm>
        </p:spPr>
        <p:txBody>
          <a:bodyPr/>
          <a:lstStyle/>
          <a:p>
            <a:r>
              <a:rPr lang="lt-LT" altLang="lt-LT" sz="2400" b="1" dirty="0"/>
              <a:t>Vaikų dantų būklės vertinimui naudojamas dantų ėduonies intensyvumo rodiklis (</a:t>
            </a:r>
            <a:r>
              <a:rPr lang="lt-LT" altLang="lt-LT" sz="2400" b="1" dirty="0" err="1"/>
              <a:t>kpi+KPI</a:t>
            </a:r>
            <a:r>
              <a:rPr lang="lt-LT" altLang="lt-LT" sz="2400" b="1" dirty="0"/>
              <a:t> indeksas), </a:t>
            </a:r>
            <a:r>
              <a:rPr lang="lt-LT" altLang="lt-LT" sz="2400" dirty="0"/>
              <a:t>kuris išreiškiamas ėduonies pažeistų (</a:t>
            </a:r>
            <a:r>
              <a:rPr lang="lt-LT" altLang="lt-LT" sz="2400" dirty="0" err="1"/>
              <a:t>kariozinių</a:t>
            </a:r>
            <a:r>
              <a:rPr lang="lt-LT" altLang="lt-LT" sz="2400" dirty="0"/>
              <a:t>, plombuotų ir išrautų) dantų skaičiumi, tenkančiu vienam asmeniui; </a:t>
            </a:r>
            <a:r>
              <a:rPr lang="lt-LT" altLang="lt-LT" sz="2400" dirty="0" err="1"/>
              <a:t>kpi</a:t>
            </a:r>
            <a:r>
              <a:rPr lang="lt-LT" altLang="lt-LT" sz="2400" dirty="0"/>
              <a:t> – </a:t>
            </a:r>
            <a:r>
              <a:rPr lang="lt-LT" altLang="lt-LT" sz="2400" dirty="0" err="1"/>
              <a:t>kariozinių</a:t>
            </a:r>
            <a:r>
              <a:rPr lang="lt-LT" altLang="lt-LT" sz="2400" dirty="0"/>
              <a:t>, plombuotų ir dėl ėduonies išrautų pieninių dantų skaičius; KPI – </a:t>
            </a:r>
            <a:r>
              <a:rPr lang="lt-LT" altLang="lt-LT" sz="2400" dirty="0" err="1"/>
              <a:t>kariozinių</a:t>
            </a:r>
            <a:r>
              <a:rPr lang="lt-LT" altLang="lt-LT" sz="2400" dirty="0"/>
              <a:t>, plombuotų bei dėl ėduonies ištrauktų nuolatinių dantų skaičius. </a:t>
            </a:r>
            <a:r>
              <a:rPr lang="lt-LT" altLang="lt-LT" sz="2400" dirty="0" err="1" smtClean="0"/>
              <a:t>Kpi+KPI</a:t>
            </a:r>
            <a:r>
              <a:rPr lang="lt-LT" altLang="lt-LT" sz="2400" dirty="0" smtClean="0"/>
              <a:t> </a:t>
            </a:r>
            <a:r>
              <a:rPr lang="lt-LT" altLang="lt-LT" sz="2400" dirty="0"/>
              <a:t>reikšmė &lt;1,2, </a:t>
            </a:r>
            <a:r>
              <a:rPr lang="lt-LT" altLang="lt-LT" sz="2400" dirty="0" smtClean="0"/>
              <a:t>parodo </a:t>
            </a:r>
            <a:r>
              <a:rPr lang="lt-LT" altLang="lt-LT" sz="2400" dirty="0"/>
              <a:t>labai žemą ėduonies intensyvumą; 1,2-2,6 – žemą; 2,7-4,4 – vidutinį; 4,5-6,5 – aukštą; &gt;6,5 – labai aukštą.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402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Mokinių neturinčių ėduonies pažeistų, plombuotų ir išrautų dantų </a:t>
            </a:r>
            <a:br>
              <a:rPr lang="lt-LT" sz="2800" dirty="0"/>
            </a:br>
            <a:r>
              <a:rPr lang="lt-LT" sz="2800" dirty="0" smtClean="0"/>
              <a:t>2016-2017 </a:t>
            </a:r>
            <a:r>
              <a:rPr lang="lt-LT" sz="2800" dirty="0"/>
              <a:t>m. (proc.) 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96627"/>
              </p:ext>
            </p:extLst>
          </p:nvPr>
        </p:nvGraphicFramePr>
        <p:xfrm>
          <a:off x="1929007" y="2410056"/>
          <a:ext cx="8116867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3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279401"/>
            <a:ext cx="8610600" cy="130810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Mokinių neturinčių ėduonies pažeistų, plombuotų ir išrautų dantų </a:t>
            </a:r>
            <a:br>
              <a:rPr lang="lt-LT" sz="2800" dirty="0" smtClean="0"/>
            </a:br>
            <a:r>
              <a:rPr lang="lt-LT" sz="2800" u="sng" dirty="0" smtClean="0"/>
              <a:t>pagal klases</a:t>
            </a:r>
            <a:r>
              <a:rPr lang="lt-LT" sz="2800" dirty="0" smtClean="0"/>
              <a:t> 2016-2017 m.</a:t>
            </a:r>
            <a:r>
              <a:rPr lang="lt-LT" sz="2800" dirty="0"/>
              <a:t> (proc.)</a:t>
            </a:r>
            <a:r>
              <a:rPr lang="lt-LT" sz="2800" dirty="0" smtClean="0"/>
              <a:t> </a:t>
            </a:r>
            <a:endParaRPr lang="lt-LT" sz="28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19066"/>
              </p:ext>
            </p:extLst>
          </p:nvPr>
        </p:nvGraphicFramePr>
        <p:xfrm>
          <a:off x="1703540" y="1587501"/>
          <a:ext cx="8880953" cy="501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Mokinių turinčių  </a:t>
            </a:r>
            <a:r>
              <a:rPr lang="lt-LT" sz="2800" dirty="0" err="1" smtClean="0"/>
              <a:t>sąkandžio</a:t>
            </a:r>
            <a:r>
              <a:rPr lang="lt-LT" sz="2800" dirty="0" smtClean="0"/>
              <a:t> ir žandikaulių patologiją</a:t>
            </a:r>
            <a:br>
              <a:rPr lang="lt-LT" sz="2800" dirty="0" smtClean="0"/>
            </a:br>
            <a:r>
              <a:rPr lang="lt-LT" sz="2800" dirty="0"/>
              <a:t>2016-2017 m. (proc.)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56346"/>
              </p:ext>
            </p:extLst>
          </p:nvPr>
        </p:nvGraphicFramePr>
        <p:xfrm>
          <a:off x="1540700" y="2193925"/>
          <a:ext cx="9068845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0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406401"/>
            <a:ext cx="8610600" cy="1282700"/>
          </a:xfrm>
        </p:spPr>
        <p:txBody>
          <a:bodyPr>
            <a:noAutofit/>
          </a:bodyPr>
          <a:lstStyle/>
          <a:p>
            <a:r>
              <a:rPr lang="lt-LT" sz="2800" dirty="0"/>
              <a:t>Mokinių turinčių  </a:t>
            </a:r>
            <a:r>
              <a:rPr lang="lt-LT" sz="2800" dirty="0" err="1" smtClean="0"/>
              <a:t>sąkandžio</a:t>
            </a:r>
            <a:r>
              <a:rPr lang="lt-LT" sz="2800" dirty="0" smtClean="0"/>
              <a:t> </a:t>
            </a:r>
            <a:br>
              <a:rPr lang="lt-LT" sz="2800" dirty="0" smtClean="0"/>
            </a:br>
            <a:r>
              <a:rPr lang="lt-LT" sz="2800" dirty="0" smtClean="0"/>
              <a:t>ir </a:t>
            </a:r>
            <a:r>
              <a:rPr lang="lt-LT" sz="2800" dirty="0"/>
              <a:t>žandikaulių patologiją</a:t>
            </a:r>
            <a:br>
              <a:rPr lang="lt-LT" sz="2800" dirty="0"/>
            </a:br>
            <a:r>
              <a:rPr lang="lt-LT" sz="2800" u="sng" dirty="0" smtClean="0"/>
              <a:t>pagal klases </a:t>
            </a:r>
            <a:r>
              <a:rPr lang="lt-LT" sz="2800" dirty="0" smtClean="0"/>
              <a:t>2016-2017 </a:t>
            </a:r>
            <a:r>
              <a:rPr lang="lt-LT" sz="2800" dirty="0"/>
              <a:t>m. (proc.)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497832"/>
              </p:ext>
            </p:extLst>
          </p:nvPr>
        </p:nvGraphicFramePr>
        <p:xfrm>
          <a:off x="520700" y="2057402"/>
          <a:ext cx="5600700" cy="40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58400192"/>
              </p:ext>
            </p:extLst>
          </p:nvPr>
        </p:nvGraphicFramePr>
        <p:xfrm>
          <a:off x="6248400" y="2057401"/>
          <a:ext cx="5473700" cy="40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390699"/>
            <a:ext cx="8610600" cy="839585"/>
          </a:xfrm>
        </p:spPr>
        <p:txBody>
          <a:bodyPr>
            <a:noAutofit/>
          </a:bodyPr>
          <a:lstStyle/>
          <a:p>
            <a:pPr algn="ctr"/>
            <a:r>
              <a:rPr lang="lt-LT" dirty="0" smtClean="0"/>
              <a:t>išvados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5800" y="1447800"/>
            <a:ext cx="11026036" cy="4969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t-LT" dirty="0" smtClean="0"/>
              <a:t>2017 m. profilaktiškai sveikatą pasitikrino </a:t>
            </a:r>
            <a:r>
              <a:rPr lang="lt-LT" b="1" dirty="0" smtClean="0"/>
              <a:t>892 (100 proc.) </a:t>
            </a:r>
            <a:r>
              <a:rPr lang="lt-LT" dirty="0" smtClean="0"/>
              <a:t>progimnazijos mokinių. 2016 m. (92,79 proc.)</a:t>
            </a:r>
          </a:p>
          <a:p>
            <a:pPr algn="just"/>
            <a:r>
              <a:rPr lang="lt-LT" dirty="0" smtClean="0"/>
              <a:t>Beveik </a:t>
            </a:r>
            <a:r>
              <a:rPr lang="lt-LT" b="1" dirty="0" smtClean="0"/>
              <a:t>66 proc. </a:t>
            </a:r>
            <a:r>
              <a:rPr lang="lt-LT" dirty="0" smtClean="0"/>
              <a:t>mokinių KMI yra normalus. Nutukusių ir antsvorį bei per mažą kūno masę turinčių mokinių išlieka </a:t>
            </a:r>
            <a:r>
              <a:rPr lang="lt-LT" b="1" dirty="0" smtClean="0"/>
              <a:t>nežymiai padidėjęs 2017 m. – po 0,28 proc. </a:t>
            </a:r>
            <a:r>
              <a:rPr lang="lt-LT" dirty="0" smtClean="0"/>
              <a:t>daugiau nei 2016 m.</a:t>
            </a:r>
          </a:p>
          <a:p>
            <a:pPr algn="just"/>
            <a:r>
              <a:rPr lang="lt-LT" dirty="0" smtClean="0"/>
              <a:t>Regėjimo sutrikimų 2017 m</a:t>
            </a:r>
            <a:r>
              <a:rPr lang="lt-LT" dirty="0"/>
              <a:t>. </a:t>
            </a:r>
            <a:r>
              <a:rPr lang="lt-LT" dirty="0" smtClean="0"/>
              <a:t>nustatyta (74,3 proc.) t. y.  </a:t>
            </a:r>
            <a:r>
              <a:rPr lang="lt-LT" b="1" dirty="0" smtClean="0"/>
              <a:t>0,77 proc. daugiau </a:t>
            </a:r>
            <a:r>
              <a:rPr lang="lt-LT" dirty="0" smtClean="0"/>
              <a:t>nei, 2016 m. (73,53 proc.) ir viršija </a:t>
            </a:r>
            <a:r>
              <a:rPr lang="lt-LT" b="1" dirty="0" smtClean="0"/>
              <a:t>2,35 proc</a:t>
            </a:r>
            <a:r>
              <a:rPr lang="lt-LT" dirty="0" smtClean="0"/>
              <a:t>. Klaipėdos miesto vidurkį - 2017 m. (71,95 proc.)</a:t>
            </a:r>
          </a:p>
          <a:p>
            <a:pPr algn="just"/>
            <a:r>
              <a:rPr lang="lt-LT" dirty="0" smtClean="0"/>
              <a:t>Fizinio ugdymo grupėje be apribojimų gali dalyvauti 2017 m. (87 proc.), t. y. </a:t>
            </a:r>
            <a:r>
              <a:rPr lang="lt-LT" b="1" dirty="0" smtClean="0"/>
              <a:t>mažiau 4 proc.</a:t>
            </a:r>
            <a:r>
              <a:rPr lang="lt-LT" dirty="0" smtClean="0"/>
              <a:t> nei  2016 m. (91 proc.).</a:t>
            </a:r>
          </a:p>
          <a:p>
            <a:pPr algn="just"/>
            <a:r>
              <a:rPr lang="lt-LT" dirty="0" smtClean="0"/>
              <a:t>2017 m. (21,65 proc.) mokinių turi </a:t>
            </a:r>
            <a:r>
              <a:rPr lang="lt-LT" dirty="0" err="1" smtClean="0"/>
              <a:t>sąkandžio</a:t>
            </a:r>
            <a:r>
              <a:rPr lang="lt-LT" dirty="0" smtClean="0"/>
              <a:t> ir (19,13 proc.) žandikaulių patologiją, tai </a:t>
            </a:r>
            <a:r>
              <a:rPr lang="lt-LT" b="1" dirty="0" smtClean="0"/>
              <a:t>2,07 proc. </a:t>
            </a:r>
            <a:r>
              <a:rPr lang="lt-LT" b="1" dirty="0" err="1" smtClean="0"/>
              <a:t>sąkandžio</a:t>
            </a:r>
            <a:r>
              <a:rPr lang="lt-LT" b="1" dirty="0" smtClean="0"/>
              <a:t> ir 3,76 proc. žandikaulių patologijų daugiau </a:t>
            </a:r>
            <a:r>
              <a:rPr lang="lt-LT" dirty="0" smtClean="0"/>
              <a:t>nei  2016 m.  Daugiausiai žandikaulių patologijos nustatytos </a:t>
            </a:r>
            <a:r>
              <a:rPr lang="lt-LT" b="1" dirty="0" smtClean="0"/>
              <a:t>5</a:t>
            </a:r>
            <a:r>
              <a:rPr lang="lt-LT" dirty="0" smtClean="0"/>
              <a:t> (19,49 proc.)ir</a:t>
            </a:r>
            <a:r>
              <a:rPr lang="lt-LT" b="1" dirty="0" smtClean="0"/>
              <a:t> 6 </a:t>
            </a:r>
            <a:r>
              <a:rPr lang="lt-LT" dirty="0" smtClean="0"/>
              <a:t>(26,83 proc</a:t>
            </a:r>
            <a:r>
              <a:rPr lang="lt-LT" dirty="0"/>
              <a:t>.) </a:t>
            </a:r>
            <a:r>
              <a:rPr lang="lt-LT" dirty="0" smtClean="0"/>
              <a:t>klasių mokiniams </a:t>
            </a:r>
            <a:r>
              <a:rPr lang="lt-LT" dirty="0"/>
              <a:t>, </a:t>
            </a:r>
            <a:r>
              <a:rPr lang="lt-LT" b="1" dirty="0" smtClean="0"/>
              <a:t>mažiausiai – 7 </a:t>
            </a:r>
            <a:r>
              <a:rPr lang="lt-LT" dirty="0" smtClean="0"/>
              <a:t>(10,17- 15,75 proc</a:t>
            </a:r>
            <a:r>
              <a:rPr lang="lt-LT" dirty="0"/>
              <a:t>.) klasių mokiniams </a:t>
            </a:r>
            <a:r>
              <a:rPr lang="lt-LT" dirty="0" smtClean="0"/>
              <a:t>per 2016 ir 2017 m.  </a:t>
            </a:r>
          </a:p>
          <a:p>
            <a:pPr algn="just"/>
            <a:r>
              <a:rPr lang="lt-LT" dirty="0"/>
              <a:t> 2017 m.(</a:t>
            </a:r>
            <a:r>
              <a:rPr lang="lt-LT" dirty="0" smtClean="0"/>
              <a:t>80,76 </a:t>
            </a:r>
            <a:r>
              <a:rPr lang="lt-LT" dirty="0"/>
              <a:t>proc</a:t>
            </a:r>
            <a:r>
              <a:rPr lang="lt-LT" dirty="0" smtClean="0"/>
              <a:t>.) </a:t>
            </a:r>
            <a:r>
              <a:rPr lang="lt-LT" dirty="0"/>
              <a:t>ir 2016 m. (</a:t>
            </a:r>
            <a:r>
              <a:rPr lang="lt-LT" dirty="0" smtClean="0"/>
              <a:t>73,48 proc.) mokinių </a:t>
            </a:r>
            <a:r>
              <a:rPr lang="lt-LT" dirty="0"/>
              <a:t>turėjo ėduonies </a:t>
            </a:r>
            <a:r>
              <a:rPr lang="lt-LT" dirty="0" smtClean="0"/>
              <a:t>pažeistų</a:t>
            </a:r>
            <a:r>
              <a:rPr lang="lt-LT" dirty="0"/>
              <a:t>, plombuotų ir išrautų dantų. </a:t>
            </a:r>
            <a:r>
              <a:rPr lang="lt-LT" dirty="0" smtClean="0"/>
              <a:t>Daugiausiai ėduonies pažeistų dantų yra 2017 m. tarp </a:t>
            </a:r>
            <a:r>
              <a:rPr lang="lt-LT" b="1" dirty="0" smtClean="0"/>
              <a:t>2</a:t>
            </a:r>
            <a:r>
              <a:rPr lang="lt-LT" dirty="0" smtClean="0"/>
              <a:t> klasių (93,52 proc.) ir </a:t>
            </a:r>
            <a:r>
              <a:rPr lang="lt-LT" b="1" dirty="0" smtClean="0"/>
              <a:t>4</a:t>
            </a:r>
            <a:r>
              <a:rPr lang="lt-LT" dirty="0" smtClean="0"/>
              <a:t> klasių (91,36 proc.) mokiniams. Sveikiausi dantys nustatyti 2017 m. tarp</a:t>
            </a:r>
            <a:r>
              <a:rPr lang="lt-LT" b="1" dirty="0" smtClean="0"/>
              <a:t> 6 </a:t>
            </a:r>
            <a:r>
              <a:rPr lang="lt-LT" dirty="0" smtClean="0"/>
              <a:t>klasių (27,61 proc.) ir </a:t>
            </a:r>
            <a:r>
              <a:rPr lang="lt-LT" b="1" dirty="0" smtClean="0"/>
              <a:t>7</a:t>
            </a:r>
            <a:r>
              <a:rPr lang="lt-LT" dirty="0" smtClean="0"/>
              <a:t> klasių (29,27 proc. ).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690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473825"/>
            <a:ext cx="8610600" cy="62345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rekomendacijos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5800" y="1427966"/>
            <a:ext cx="10820400" cy="4997885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dirty="0" smtClean="0"/>
              <a:t>Atsižvelgiant </a:t>
            </a:r>
            <a:r>
              <a:rPr lang="lt-LT" dirty="0"/>
              <a:t>į mokinių sveikatos patikrinimų rezultatus </a:t>
            </a:r>
            <a:r>
              <a:rPr lang="lt-LT" dirty="0" smtClean="0"/>
              <a:t>būtina kasmet </a:t>
            </a:r>
            <a:r>
              <a:rPr lang="lt-LT" dirty="0"/>
              <a:t>sistemingai rinkti, saugoti, analizuoti ir vertinti mokinių profilaktinių sveikatos patikrinimų </a:t>
            </a:r>
            <a:r>
              <a:rPr lang="lt-LT" dirty="0" smtClean="0"/>
              <a:t>duomenis, stebėti </a:t>
            </a:r>
            <a:r>
              <a:rPr lang="lt-LT" dirty="0"/>
              <a:t>šių duomenų kitimo </a:t>
            </a:r>
            <a:r>
              <a:rPr lang="lt-LT" dirty="0" smtClean="0"/>
              <a:t>tendencijas;</a:t>
            </a:r>
          </a:p>
          <a:p>
            <a:pPr algn="just"/>
            <a:r>
              <a:rPr lang="lt-LT" dirty="0" smtClean="0"/>
              <a:t>Pristatyti mokyklos bendruomenei apibendrintus mokinių </a:t>
            </a:r>
            <a:r>
              <a:rPr lang="lt-LT" dirty="0"/>
              <a:t>sveikatos duomenis; </a:t>
            </a:r>
            <a:endParaRPr lang="lt-LT" dirty="0" smtClean="0"/>
          </a:p>
          <a:p>
            <a:pPr algn="just"/>
            <a:r>
              <a:rPr lang="lt-LT" dirty="0"/>
              <a:t>Siekti mažinti mokinių su padidėjusiu ir sumažėjusiu kūno svoriu skaičių, skatinti sveiką mitybą bei </a:t>
            </a:r>
            <a:r>
              <a:rPr lang="lt-LT" dirty="0" smtClean="0"/>
              <a:t>didinti fizinį </a:t>
            </a:r>
            <a:r>
              <a:rPr lang="lt-LT" dirty="0"/>
              <a:t>aktyvumą; </a:t>
            </a:r>
            <a:endParaRPr lang="lt-LT" dirty="0" smtClean="0"/>
          </a:p>
          <a:p>
            <a:pPr algn="just"/>
            <a:r>
              <a:rPr lang="lt-LT" dirty="0" smtClean="0"/>
              <a:t>Sveikatos priežiūros specialistas </a:t>
            </a:r>
            <a:r>
              <a:rPr lang="lt-LT" dirty="0"/>
              <a:t>organizuos </a:t>
            </a:r>
            <a:r>
              <a:rPr lang="lt-LT" dirty="0" smtClean="0"/>
              <a:t>stebėseną </a:t>
            </a:r>
            <a:r>
              <a:rPr lang="lt-LT" dirty="0"/>
              <a:t>mokykloje, </a:t>
            </a:r>
            <a:r>
              <a:rPr lang="lt-LT" dirty="0" smtClean="0"/>
              <a:t>šalins </a:t>
            </a:r>
            <a:r>
              <a:rPr lang="lt-LT" dirty="0"/>
              <a:t>rizikos veiksnius tausojant </a:t>
            </a:r>
            <a:r>
              <a:rPr lang="lt-LT" dirty="0" smtClean="0"/>
              <a:t>akis. Skatins </a:t>
            </a:r>
            <a:r>
              <a:rPr lang="lt-LT" dirty="0"/>
              <a:t>mokinius pasirūpinti savo </a:t>
            </a:r>
            <a:r>
              <a:rPr lang="lt-LT" dirty="0" smtClean="0"/>
              <a:t>rega, mokys akių poilsio ir mankštos. Rekomenduos tėvams vaiką vesti pas oftalmologą, vykdyti jo nurodymus. </a:t>
            </a:r>
          </a:p>
          <a:p>
            <a:pPr algn="just"/>
            <a:r>
              <a:rPr lang="lt-LT" dirty="0" smtClean="0"/>
              <a:t>Ugdyti mokiniams asmens higienos ir burnos priežiūros įgūdžius, bent vieną kartą  per metus apsilankyti pas odontologą.</a:t>
            </a:r>
          </a:p>
          <a:p>
            <a:pPr algn="just"/>
            <a:r>
              <a:rPr lang="lt-LT" dirty="0" smtClean="0"/>
              <a:t>Aktyvinti mokinių sveikatos </a:t>
            </a:r>
            <a:r>
              <a:rPr lang="lt-LT" dirty="0"/>
              <a:t>prevencijos vykdymą </a:t>
            </a:r>
            <a:r>
              <a:rPr lang="lt-LT" dirty="0" smtClean="0"/>
              <a:t>pritariant mokyklos administracijai, padedant pedagogams, tėvams ir kitiems suinteresuotiems asmenims.</a:t>
            </a:r>
          </a:p>
        </p:txBody>
      </p:sp>
    </p:spTree>
    <p:extLst>
      <p:ext uri="{BB962C8B-B14F-4D97-AF65-F5344CB8AC3E}">
        <p14:creationId xmlns:p14="http://schemas.microsoft.com/office/powerpoint/2010/main" val="30979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dirty="0" smtClean="0"/>
              <a:t>Norint išsaugoti sveikatą, reikia vengti to, kas kenkia, ir saikingai naudoti tai, kas tinka.</a:t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000" dirty="0" err="1" smtClean="0"/>
              <a:t>avicena</a:t>
            </a:r>
            <a:endParaRPr lang="lt-LT" sz="20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8" y="2244436"/>
            <a:ext cx="4510931" cy="3624349"/>
          </a:xfrm>
          <a:prstGeom prst="rect">
            <a:avLst/>
          </a:prstGeom>
        </p:spPr>
      </p:pic>
      <p:sp>
        <p:nvSpPr>
          <p:cNvPr id="15" name="Stačiakampis 14"/>
          <p:cNvSpPr/>
          <p:nvPr/>
        </p:nvSpPr>
        <p:spPr>
          <a:xfrm>
            <a:off x="5719156" y="3244334"/>
            <a:ext cx="4188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lt-LT" sz="4000" dirty="0"/>
              <a:t>Ačiū už </a:t>
            </a:r>
            <a:r>
              <a:rPr lang="lt-LT" sz="4000" dirty="0" smtClean="0"/>
              <a:t>dėmesį !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23827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Turinys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t-LT" dirty="0" smtClean="0"/>
              <a:t>Įvadas</a:t>
            </a:r>
          </a:p>
          <a:p>
            <a:pPr marL="457200" indent="-457200">
              <a:buFont typeface="+mj-lt"/>
              <a:buAutoNum type="arabicPeriod"/>
            </a:pPr>
            <a:r>
              <a:rPr lang="lt-LT" dirty="0" smtClean="0"/>
              <a:t>Profilaktinių mokinių sveikatos patikrinimų rezultatai 2016-2017 m</a:t>
            </a:r>
            <a:r>
              <a:rPr lang="lt-LT" dirty="0"/>
              <a:t>.: </a:t>
            </a:r>
            <a:endParaRPr lang="lt-LT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Profilaktiškai </a:t>
            </a:r>
            <a:r>
              <a:rPr lang="lt-LT" dirty="0"/>
              <a:t>sveikatą pasitikrinusių mokinių dalis (proc.),</a:t>
            </a:r>
            <a:r>
              <a:rPr lang="lt-LT" sz="2400" dirty="0"/>
              <a:t> </a:t>
            </a:r>
            <a:endParaRPr lang="lt-LT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KMI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 Regos </a:t>
            </a:r>
            <a:r>
              <a:rPr lang="lt-LT" dirty="0"/>
              <a:t>sistemos sutrikimai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dirty="0"/>
              <a:t>Mokinių pasiskirstymas pagal fizinio ugdymo </a:t>
            </a:r>
            <a:r>
              <a:rPr lang="lt-LT" dirty="0" smtClean="0"/>
              <a:t>grupes</a:t>
            </a:r>
          </a:p>
          <a:p>
            <a:pPr marL="457200" indent="-457200">
              <a:buAutoNum type="arabicPeriod" startAt="3"/>
            </a:pPr>
            <a:r>
              <a:rPr lang="lt-LT" dirty="0" smtClean="0"/>
              <a:t>Mokinių dantų ir žandikaulių būklės įvertinimas</a:t>
            </a:r>
          </a:p>
          <a:p>
            <a:pPr marL="457200" indent="-457200">
              <a:buAutoNum type="arabicPeriod" startAt="3"/>
            </a:pPr>
            <a:r>
              <a:rPr lang="lt-LT" dirty="0" smtClean="0"/>
              <a:t>Išvados</a:t>
            </a:r>
          </a:p>
          <a:p>
            <a:pPr marL="457200" indent="-457200">
              <a:buAutoNum type="arabicPeriod" startAt="3"/>
            </a:pPr>
            <a:r>
              <a:rPr lang="lt-LT" dirty="0" smtClean="0"/>
              <a:t>Rekomendacijos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2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538619"/>
            <a:ext cx="8610600" cy="764088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Įvadas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71352" y="1986742"/>
            <a:ext cx="10034847" cy="4563686"/>
          </a:xfrm>
        </p:spPr>
        <p:txBody>
          <a:bodyPr>
            <a:noAutofit/>
          </a:bodyPr>
          <a:lstStyle/>
          <a:p>
            <a:r>
              <a:rPr lang="lt-LT" sz="2000" dirty="0" smtClean="0"/>
              <a:t>Kasmetiniai profilaktiniai mokinių sveikatos patikrinimai atliekami vadovaujantis Lietuvos Respublikos sveikatos apsaugos ministro 2000 m. gegužės 30 d. įsakymu Nr. 301“Dėl profilaktinių sveikatos patikrinimų sveikatos priežiūros įstaigose“ (Žin., 47-1365). Duomenys apie mokinių sveikatos būklę gaunami iš  </a:t>
            </a:r>
            <a:r>
              <a:rPr lang="lt-LT" sz="2000" dirty="0" err="1" smtClean="0"/>
              <a:t>iš</a:t>
            </a:r>
            <a:r>
              <a:rPr lang="lt-LT" sz="2000" dirty="0" smtClean="0"/>
              <a:t> statinės apskaitos formos Nr. 027-1/a „Vaiko sveikatos pažymėjimas“, patvirtintos Lietuvos respublikos sveikatos apsaugos ministro 2004 m. gruodžio 24 d. įsakymu Nr. V-951(Žin., 2005, Nr. 3-38).</a:t>
            </a:r>
          </a:p>
          <a:p>
            <a:r>
              <a:rPr lang="lt-LT" sz="2000" dirty="0" smtClean="0"/>
              <a:t>Vadovaujantis Lietuvos Respublikos sveikatos apsaugos ministro 2011 m. rugpjūčio 10 d. įsakymu Nr. V-773 patvirtinta Lietuvos higienos norma 21:2011 „Mokykla vykdanti bendrojo ugdymo programas. Bendrieji sveikatos saugos reikalavimai“ (Žin., 2001, </a:t>
            </a:r>
            <a:r>
              <a:rPr lang="lt-LT" sz="2000" dirty="0" err="1" smtClean="0"/>
              <a:t>Nr</a:t>
            </a:r>
            <a:r>
              <a:rPr lang="lt-LT" sz="2000" dirty="0" smtClean="0"/>
              <a:t> 103-4858), </a:t>
            </a:r>
            <a:r>
              <a:rPr lang="lt-LT" sz="2000" u="sng" dirty="0" smtClean="0"/>
              <a:t>kiekvienais metais iki rugsėjo 15 d. mokiniai turi pateikti mokyklai informaciją apie profilaktinio sveikatos patikrinimo rezultatus.</a:t>
            </a:r>
            <a:endParaRPr lang="lt-LT" sz="2000" u="sng" dirty="0"/>
          </a:p>
        </p:txBody>
      </p:sp>
    </p:spTree>
    <p:extLst>
      <p:ext uri="{BB962C8B-B14F-4D97-AF65-F5344CB8AC3E}">
        <p14:creationId xmlns:p14="http://schemas.microsoft.com/office/powerpoint/2010/main" val="28413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1712421" y="1895302"/>
            <a:ext cx="9135687" cy="4705914"/>
          </a:xfrm>
        </p:spPr>
        <p:txBody>
          <a:bodyPr>
            <a:normAutofit/>
          </a:bodyPr>
          <a:lstStyle/>
          <a:p>
            <a:r>
              <a:rPr lang="lt-LT" sz="2000" dirty="0" smtClean="0"/>
              <a:t>Privalomas mokinių sveikatos patikrinimas yra labai svarbus, nes padeda laiku nustatyti sveikatos sutrikimus ir ligas, padeda išvengti didesnių mokinių sveikatos sutrikimų ugdymo proceso metu.</a:t>
            </a:r>
          </a:p>
          <a:p>
            <a:r>
              <a:rPr lang="lt-LT" sz="2000" dirty="0" smtClean="0"/>
              <a:t>Visuomenės sveikatos priežiūros specialistė pateikdama duomenis ir atlikdama mokinių sergamumo analizę padeda kryptingai planuoti ir įgyvendinti sveikatos priežiūrą mokykloje, organizuoti ir įgyvendinti priemones, susijusias su ligų ir traumų profilaktika.</a:t>
            </a:r>
          </a:p>
          <a:p>
            <a:r>
              <a:rPr lang="lt-LT" sz="2000" dirty="0" smtClean="0"/>
              <a:t>Nuo 2016 m. mokyklinio ugdymo įstaigoje dirbanti visuomenės sveikatos priežiūros specialistė Vaiko sveikatos pažymėjimų duomenis veda į Higienos instituto vaikų sveikatos stebėsenos informacinę sistemą (VSS IS), siekiant sistemingo vaikų sveikatos būklės stebėjimo ir kryptingumo sveikatos politikos bei vaikų sveikatos būklės gerinimo prioritetų formavimo.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796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5411787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Profilaktinių mokinių sveikatos patikrinimų rezultatai</a:t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45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1014607"/>
            <a:ext cx="8610600" cy="95197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dirty="0"/>
              <a:t>Profilaktiškai sveikatą pasitikrinusių mokinių dalis 2016-2017 m. (proc.)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592436"/>
              </p:ext>
            </p:extLst>
          </p:nvPr>
        </p:nvGraphicFramePr>
        <p:xfrm>
          <a:off x="1487978" y="2193925"/>
          <a:ext cx="9293629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800" dirty="0"/>
              <a:t>Profilaktiškai sveikatą pasitikrinusių mokinių </a:t>
            </a:r>
            <a:r>
              <a:rPr lang="lt-LT" sz="2800" dirty="0" smtClean="0"/>
              <a:t>pasiskirstymas pagal </a:t>
            </a:r>
            <a:r>
              <a:rPr lang="lt-LT" sz="2800" dirty="0" err="1" smtClean="0"/>
              <a:t>kmi</a:t>
            </a: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> </a:t>
            </a:r>
            <a:r>
              <a:rPr lang="lt-LT" sz="2800" dirty="0"/>
              <a:t>2016-2017 m. (proc.)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985774"/>
              </p:ext>
            </p:extLst>
          </p:nvPr>
        </p:nvGraphicFramePr>
        <p:xfrm>
          <a:off x="1753644" y="2193925"/>
          <a:ext cx="829223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5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47683" y="242627"/>
            <a:ext cx="8610600" cy="1951933"/>
          </a:xfrm>
        </p:spPr>
        <p:txBody>
          <a:bodyPr>
            <a:normAutofit/>
          </a:bodyPr>
          <a:lstStyle/>
          <a:p>
            <a:pPr algn="ctr"/>
            <a:r>
              <a:rPr lang="lt-LT" sz="2800" dirty="0"/>
              <a:t>Profilaktiškai sveikatą pasitikrinusių mokinių </a:t>
            </a:r>
            <a:r>
              <a:rPr lang="lt-LT" sz="2800" dirty="0" smtClean="0"/>
              <a:t>Dalis, kuri turi regėjimo sutrikimą</a:t>
            </a: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/>
              <a:t> 2016-2017 m. (proc.)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395003"/>
              </p:ext>
            </p:extLst>
          </p:nvPr>
        </p:nvGraphicFramePr>
        <p:xfrm>
          <a:off x="2079320" y="2193925"/>
          <a:ext cx="8129391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95600" y="444500"/>
            <a:ext cx="8610600" cy="1612901"/>
          </a:xfrm>
        </p:spPr>
        <p:txBody>
          <a:bodyPr>
            <a:noAutofit/>
          </a:bodyPr>
          <a:lstStyle/>
          <a:p>
            <a:pPr algn="ctr"/>
            <a:r>
              <a:rPr lang="lt-LT" sz="2800" dirty="0"/>
              <a:t>Profilaktiškai sveikatą pasitikrinusių mokinių pasiskirstymas pagal </a:t>
            </a:r>
            <a:r>
              <a:rPr lang="lt-LT" sz="2800" dirty="0" smtClean="0"/>
              <a:t>fizinio lavinimo grupes</a:t>
            </a: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/>
              <a:t> 2016-2017 m. (proc.)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71642"/>
              </p:ext>
            </p:extLst>
          </p:nvPr>
        </p:nvGraphicFramePr>
        <p:xfrm>
          <a:off x="1741118" y="2193925"/>
          <a:ext cx="8242126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ų pėdsakas">
  <a:themeElements>
    <a:clrScheme name="Garų pėdsaka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Garų pėdsaka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rų pėdsaka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892</Words>
  <Application>Microsoft Office PowerPoint</Application>
  <PresentationFormat>Plačiaekranė</PresentationFormat>
  <Paragraphs>48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</vt:lpstr>
      <vt:lpstr>Garų pėdsakas</vt:lpstr>
      <vt:lpstr>Klaipėdos miesto Gedminų progimnazijos mokinių profilaktinių sveikatos patikrinimų duomenų analizė 2017-2018 m.</vt:lpstr>
      <vt:lpstr>Turinys</vt:lpstr>
      <vt:lpstr>Įvadas</vt:lpstr>
      <vt:lpstr>„PowerPoint“ pateiktis</vt:lpstr>
      <vt:lpstr>Profilaktinių mokinių sveikatos patikrinimų rezultatai </vt:lpstr>
      <vt:lpstr>Profilaktiškai sveikatą pasitikrinusių mokinių dalis 2016-2017 m. (proc.) </vt:lpstr>
      <vt:lpstr>Profilaktiškai sveikatą pasitikrinusių mokinių pasiskirstymas pagal kmi  2016-2017 m. (proc.)</vt:lpstr>
      <vt:lpstr>Profilaktiškai sveikatą pasitikrinusių mokinių Dalis, kuri turi regėjimo sutrikimą  2016-2017 m. (proc.)</vt:lpstr>
      <vt:lpstr>Profilaktiškai sveikatą pasitikrinusių mokinių pasiskirstymas pagal fizinio lavinimo grupes  2016-2017 m. (proc.)</vt:lpstr>
      <vt:lpstr>Mokinių dantų ir žandikaulių būklės įvertinimas </vt:lpstr>
      <vt:lpstr>Mokinių karieso pažeistų dantų intensyvumo indeksas  2016-2017 m. (proc.)</vt:lpstr>
      <vt:lpstr>„PowerPoint“ pateiktis</vt:lpstr>
      <vt:lpstr>Mokinių neturinčių ėduonies pažeistų, plombuotų ir išrautų dantų  2016-2017 m. (proc.) </vt:lpstr>
      <vt:lpstr>Mokinių neturinčių ėduonies pažeistų, plombuotų ir išrautų dantų  pagal klases 2016-2017 m. (proc.) </vt:lpstr>
      <vt:lpstr>Mokinių turinčių  sąkandžio ir žandikaulių patologiją 2016-2017 m. (proc.)</vt:lpstr>
      <vt:lpstr>Mokinių turinčių  sąkandžio  ir žandikaulių patologiją pagal klases 2016-2017 m. (proc.)</vt:lpstr>
      <vt:lpstr>išvados</vt:lpstr>
      <vt:lpstr>rekomendacijos</vt:lpstr>
      <vt:lpstr>Norint išsaugoti sveikatą, reikia vengti to, kas kenkia, ir saikingai naudoti tai, kas tinka.  avicena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Darbuotojas</dc:creator>
  <cp:lastModifiedBy>Darbuotojas</cp:lastModifiedBy>
  <cp:revision>113</cp:revision>
  <dcterms:created xsi:type="dcterms:W3CDTF">2018-01-18T12:50:17Z</dcterms:created>
  <dcterms:modified xsi:type="dcterms:W3CDTF">2018-06-06T07:29:08Z</dcterms:modified>
</cp:coreProperties>
</file>